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slideMasters/_rels/slideMaster1.xml.rels" ContentType="application/vnd.openxmlformats-package.relationship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theme/theme2.xml" ContentType="application/vnd.openxmlformats-officedocument.theme+xml"/>
  <Override PartName="/ppt/notesSlides/_rels/notesSlide15.xml.rels" ContentType="application/vnd.openxmlformats-package.relationships+xml"/>
  <Override PartName="/ppt/notesSlides/_rels/notesSlide31.xml.rels" ContentType="application/vnd.openxmlformats-package.relationships+xml"/>
  <Override PartName="/ppt/notesSlides/_rels/notesSlide19.xml.rels" ContentType="application/vnd.openxmlformats-package.relationships+xml"/>
  <Override PartName="/ppt/notesSlides/_rels/notesSlide32.xml.rels" ContentType="application/vnd.openxmlformats-package.relationships+xml"/>
  <Override PartName="/ppt/notesSlides/_rels/notesSlide26.xml.rels" ContentType="application/vnd.openxmlformats-package.relationships+xml"/>
  <Override PartName="/ppt/notesSlides/_rels/notesSlide13.xml.rels" ContentType="application/vnd.openxmlformats-package.relationships+xml"/>
  <Override PartName="/ppt/notesSlides/_rels/notesSlide77.xml.rels" ContentType="application/vnd.openxmlformats-package.relationships+xml"/>
  <Override PartName="/ppt/notesSlides/_rels/notesSlide27.xml.rels" ContentType="application/vnd.openxmlformats-package.relationships+xml"/>
  <Override PartName="/ppt/notesSlides/_rels/notesSlide21.xml.rels" ContentType="application/vnd.openxmlformats-package.relationships+xml"/>
  <Override PartName="/ppt/notesSlides/_rels/notesSlide36.xml.rels" ContentType="application/vnd.openxmlformats-package.relationships+xml"/>
  <Override PartName="/ppt/notesSlides/_rels/notesSlide33.xml.rels" ContentType="application/vnd.openxmlformats-package.relationships+xml"/>
  <Override PartName="/ppt/notesSlides/_rels/notesSlide12.xml.rels" ContentType="application/vnd.openxmlformats-package.relationships+xml"/>
  <Override PartName="/ppt/notesSlides/_rels/notesSlide10.xml.rels" ContentType="application/vnd.openxmlformats-package.relationships+xml"/>
  <Override PartName="/ppt/notesSlides/_rels/notesSlide25.xml.rels" ContentType="application/vnd.openxmlformats-package.relationships+xml"/>
  <Override PartName="/ppt/notesSlides/_rels/notesSlide24.xml.rels" ContentType="application/vnd.openxmlformats-package.relationships+xml"/>
  <Override PartName="/ppt/notesSlides/_rels/notesSlide17.xml.rels" ContentType="application/vnd.openxmlformats-package.relationships+xml"/>
  <Override PartName="/ppt/notesSlides/notesSlide32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77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19.xml" ContentType="application/vnd.openxmlformats-officedocument.presentationml.notesSlide+xml"/>
  <Override PartName="/ppt/_rels/presentation.xml.rels" ContentType="application/vnd.openxmlformats-package.relationship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_rels/slideLayout12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1.xml.rels" ContentType="application/vnd.openxmlformats-package.relationships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media/image1.jpeg" ContentType="image/jpeg"/>
  <Override PartName="/ppt/media/image2.jpeg" ContentType="image/jpeg"/>
  <Override PartName="/ppt/media/image3.jpeg" ContentType="image/jpeg"/>
  <Override PartName="/ppt/media/image4.jpeg" ContentType="image/jpeg"/>
  <Override PartName="/ppt/media/image5.jpeg" ContentType="image/jpeg"/>
  <Override PartName="/ppt/media/image6.jpeg" ContentType="image/jpeg"/>
  <Override PartName="/ppt/media/image7.jpeg" ContentType="image/jpeg"/>
  <Override PartName="/ppt/media/image1.wmf" ContentType="image/x-wmf"/>
  <Override PartName="/ppt/embeddings/oleObject1.docx" ContentType="application/vnd.openxmlformats-officedocument.wordprocessingml.document"/>
  <Override PartName="/ppt/notesMasters/_rels/notesMaster1.xml.rels" ContentType="application/vnd.openxmlformats-package.relationships+xml"/>
  <Override PartName="/ppt/notesMasters/notesMaster1.xml" ContentType="application/vnd.openxmlformats-officedocument.presentationml.notesMaster+xml"/>
  <Override PartName="/ppt/slides/slide56.xml" ContentType="application/vnd.openxmlformats-officedocument.presentationml.slide+xml"/>
  <Override PartName="/ppt/slides/slide55.xml" ContentType="application/vnd.openxmlformats-officedocument.presentationml.slide+xml"/>
  <Override PartName="/ppt/slides/slide54.xml" ContentType="application/vnd.openxmlformats-officedocument.presentationml.slide+xml"/>
  <Override PartName="/ppt/slides/slide53.xml" ContentType="application/vnd.openxmlformats-officedocument.presentationml.slide+xml"/>
  <Override PartName="/ppt/slides/slide52.xml" ContentType="application/vnd.openxmlformats-officedocument.presentationml.slide+xml"/>
  <Override PartName="/ppt/slides/slide51.xml" ContentType="application/vnd.openxmlformats-officedocument.presentationml.slide+xml"/>
  <Override PartName="/ppt/slides/slide50.xml" ContentType="application/vnd.openxmlformats-officedocument.presentationml.slide+xml"/>
  <Override PartName="/ppt/slides/slide46.xml" ContentType="application/vnd.openxmlformats-officedocument.presentationml.slide+xml"/>
  <Override PartName="/ppt/slides/slide45.xml" ContentType="application/vnd.openxmlformats-officedocument.presentationml.slide+xml"/>
  <Override PartName="/ppt/slides/slide39.xml" ContentType="application/vnd.openxmlformats-officedocument.presentationml.slide+xml"/>
  <Override PartName="/ppt/slides/slide38.xml" ContentType="application/vnd.openxmlformats-officedocument.presentationml.slide+xml"/>
  <Override PartName="/ppt/slides/slide37.xml" ContentType="application/vnd.openxmlformats-officedocument.presentationml.slide+xml"/>
  <Override PartName="/ppt/slides/slide36.xml" ContentType="application/vnd.openxmlformats-officedocument.presentationml.slide+xml"/>
  <Override PartName="/ppt/slides/slide35.xml" ContentType="application/vnd.openxmlformats-officedocument.presentationml.slide+xml"/>
  <Override PartName="/ppt/slides/slide34.xml" ContentType="application/vnd.openxmlformats-officedocument.presentationml.slide+xml"/>
  <Override PartName="/ppt/slides/slide33.xml" ContentType="application/vnd.openxmlformats-officedocument.presentationml.slide+xml"/>
  <Override PartName="/ppt/slides/slide32.xml" ContentType="application/vnd.openxmlformats-officedocument.presentationml.slide+xml"/>
  <Override PartName="/ppt/slides/slide31.xml" ContentType="application/vnd.openxmlformats-officedocument.presentationml.slide+xml"/>
  <Override PartName="/ppt/slides/slide30.xml" ContentType="application/vnd.openxmlformats-officedocument.presentationml.slide+xml"/>
  <Override PartName="/ppt/slides/_rels/slide49.xml.rels" ContentType="application/vnd.openxmlformats-package.relationships+xml"/>
  <Override PartName="/ppt/slides/_rels/slide41.xml.rels" ContentType="application/vnd.openxmlformats-package.relationships+xml"/>
  <Override PartName="/ppt/slides/_rels/slide6.xml.rels" ContentType="application/vnd.openxmlformats-package.relationships+xml"/>
  <Override PartName="/ppt/slides/_rels/slide12.xml.rels" ContentType="application/vnd.openxmlformats-package.relationships+xml"/>
  <Override PartName="/ppt/slides/_rels/slide18.xml.rels" ContentType="application/vnd.openxmlformats-package.relationships+xml"/>
  <Override PartName="/ppt/slides/_rels/slide22.xml.rels" ContentType="application/vnd.openxmlformats-package.relationships+xml"/>
  <Override PartName="/ppt/slides/_rels/slide42.xml.rels" ContentType="application/vnd.openxmlformats-package.relationships+xml"/>
  <Override PartName="/ppt/slides/_rels/slide7.xml.rels" ContentType="application/vnd.openxmlformats-package.relationships+xml"/>
  <Override PartName="/ppt/slides/_rels/slide1.xml.rels" ContentType="application/vnd.openxmlformats-package.relationships+xml"/>
  <Override PartName="/ppt/slides/_rels/slide32.xml.rels" ContentType="application/vnd.openxmlformats-package.relationships+xml"/>
  <Override PartName="/ppt/slides/_rels/slide57.xml.rels" ContentType="application/vnd.openxmlformats-package.relationships+xml"/>
  <Override PartName="/ppt/slides/_rels/slide61.xml.rels" ContentType="application/vnd.openxmlformats-package.relationships+xml"/>
  <Override PartName="/ppt/slides/_rels/slide20.xml.rels" ContentType="application/vnd.openxmlformats-package.relationships+xml"/>
  <Override PartName="/ppt/slides/_rels/slide16.xml.rels" ContentType="application/vnd.openxmlformats-package.relationships+xml"/>
  <Override PartName="/ppt/slides/_rels/slide19.xml.rels" ContentType="application/vnd.openxmlformats-package.relationships+xml"/>
  <Override PartName="/ppt/slides/_rels/slide23.xml.rels" ContentType="application/vnd.openxmlformats-package.relationships+xml"/>
  <Override PartName="/ppt/slides/_rels/slide71.xml.rels" ContentType="application/vnd.openxmlformats-package.relationships+xml"/>
  <Override PartName="/ppt/slides/_rels/slide67.xml.rels" ContentType="application/vnd.openxmlformats-package.relationships+xml"/>
  <Override PartName="/ppt/slides/_rels/slide77.xml.rels" ContentType="application/vnd.openxmlformats-package.relationships+xml"/>
  <Override PartName="/ppt/slides/_rels/slide15.xml.rels" ContentType="application/vnd.openxmlformats-package.relationships+xml"/>
  <Override PartName="/ppt/slides/_rels/slide24.xml.rels" ContentType="application/vnd.openxmlformats-package.relationships+xml"/>
  <Override PartName="/ppt/slides/_rels/slide63.xml.rels" ContentType="application/vnd.openxmlformats-package.relationships+xml"/>
  <Override PartName="/ppt/slides/_rels/slide54.xml.rels" ContentType="application/vnd.openxmlformats-package.relationships+xml"/>
  <Override PartName="/ppt/slides/_rels/slide70.xml.rels" ContentType="application/vnd.openxmlformats-package.relationships+xml"/>
  <Override PartName="/ppt/slides/_rels/slide47.xml.rels" ContentType="application/vnd.openxmlformats-package.relationships+xml"/>
  <Override PartName="/ppt/slides/_rels/slide4.xml.rels" ContentType="application/vnd.openxmlformats-package.relationships+xml"/>
  <Override PartName="/ppt/slides/_rels/slide8.xml.rels" ContentType="application/vnd.openxmlformats-package.relationships+xml"/>
  <Override PartName="/ppt/slides/_rels/slide43.xml.rels" ContentType="application/vnd.openxmlformats-package.relationships+xml"/>
  <Override PartName="/ppt/slides/_rels/slide27.xml.rels" ContentType="application/vnd.openxmlformats-package.relationships+xml"/>
  <Override PartName="/ppt/slides/_rels/slide2.xml.rels" ContentType="application/vnd.openxmlformats-package.relationships+xml"/>
  <Override PartName="/ppt/slides/_rels/slide36.xml.rels" ContentType="application/vnd.openxmlformats-package.relationships+xml"/>
  <Override PartName="/ppt/slides/_rels/slide55.xml.rels" ContentType="application/vnd.openxmlformats-package.relationships+xml"/>
  <Override PartName="/ppt/slides/_rels/slide64.xml.rels" ContentType="application/vnd.openxmlformats-package.relationships+xml"/>
  <Override PartName="/ppt/slides/_rels/slide48.xml.rels" ContentType="application/vnd.openxmlformats-package.relationships+xml"/>
  <Override PartName="/ppt/slides/_rels/slide40.xml.rels" ContentType="application/vnd.openxmlformats-package.relationships+xml"/>
  <Override PartName="/ppt/slides/_rels/slide5.xml.rels" ContentType="application/vnd.openxmlformats-package.relationships+xml"/>
  <Override PartName="/ppt/slides/_rels/slide9.xml.rels" ContentType="application/vnd.openxmlformats-package.relationships+xml"/>
  <Override PartName="/ppt/slides/_rels/slide44.xml.rels" ContentType="application/vnd.openxmlformats-package.relationships+xml"/>
  <Override PartName="/ppt/slides/_rels/slide28.xml.rels" ContentType="application/vnd.openxmlformats-package.relationships+xml"/>
  <Override PartName="/ppt/slides/_rels/slide37.xml.rels" ContentType="application/vnd.openxmlformats-package.relationships+xml"/>
  <Override PartName="/ppt/slides/_rels/slide3.xml.rels" ContentType="application/vnd.openxmlformats-package.relationships+xml"/>
  <Override PartName="/ppt/slides/_rels/slide13.xml.rels" ContentType="application/vnd.openxmlformats-package.relationships+xml"/>
  <Override PartName="/ppt/slides/_rels/slide31.xml.rels" ContentType="application/vnd.openxmlformats-package.relationships+xml"/>
  <Override PartName="/ppt/slides/_rels/slide39.xml.rels" ContentType="application/vnd.openxmlformats-package.relationships+xml"/>
  <Override PartName="/ppt/slides/_rels/slide35.xml.rels" ContentType="application/vnd.openxmlformats-package.relationships+xml"/>
  <Override PartName="/ppt/slides/_rels/slide51.xml.rels" ContentType="application/vnd.openxmlformats-package.relationships+xml"/>
  <Override PartName="/ppt/slides/_rels/slide53.xml.rels" ContentType="application/vnd.openxmlformats-package.relationships+xml"/>
  <Override PartName="/ppt/slides/_rels/slide62.xml.rels" ContentType="application/vnd.openxmlformats-package.relationships+xml"/>
  <Override PartName="/ppt/slides/_rels/slide46.xml.rels" ContentType="application/vnd.openxmlformats-package.relationships+xml"/>
  <Override PartName="/ppt/slides/_rels/slide34.xml.rels" ContentType="application/vnd.openxmlformats-package.relationships+xml"/>
  <Override PartName="/ppt/slides/_rels/slide50.xml.rels" ContentType="application/vnd.openxmlformats-package.relationships+xml"/>
  <Override PartName="/ppt/slides/_rels/slide52.xml.rels" ContentType="application/vnd.openxmlformats-package.relationships+xml"/>
  <Override PartName="/ppt/slides/_rels/slide76.xml.rels" ContentType="application/vnd.openxmlformats-package.relationships+xml"/>
  <Override PartName="/ppt/slides/_rels/slide14.xml.rels" ContentType="application/vnd.openxmlformats-package.relationships+xml"/>
  <Override PartName="/ppt/slides/_rels/slide33.xml.rels" ContentType="application/vnd.openxmlformats-package.relationships+xml"/>
  <Override PartName="/ppt/slides/_rels/slide29.xml.rels" ContentType="application/vnd.openxmlformats-package.relationships+xml"/>
  <Override PartName="/ppt/slides/_rels/slide45.xml.rels" ContentType="application/vnd.openxmlformats-package.relationships+xml"/>
  <Override PartName="/ppt/slides/_rels/slide38.xml.rels" ContentType="application/vnd.openxmlformats-package.relationships+xml"/>
  <Override PartName="/ppt/slides/_rels/slide65.xml.rels" ContentType="application/vnd.openxmlformats-package.relationships+xml"/>
  <Override PartName="/ppt/slides/_rels/slide74.xml.rels" ContentType="application/vnd.openxmlformats-package.relationships+xml"/>
  <Override PartName="/ppt/slides/_rels/slide58.xml.rels" ContentType="application/vnd.openxmlformats-package.relationships+xml"/>
  <Override PartName="/ppt/slides/_rels/slide66.xml.rels" ContentType="application/vnd.openxmlformats-package.relationships+xml"/>
  <Override PartName="/ppt/slides/_rels/slide56.xml.rels" ContentType="application/vnd.openxmlformats-package.relationships+xml"/>
  <Override PartName="/ppt/slides/_rels/slide60.xml.rels" ContentType="application/vnd.openxmlformats-package.relationships+xml"/>
  <Override PartName="/ppt/slides/_rels/slide75.xml.rels" ContentType="application/vnd.openxmlformats-package.relationships+xml"/>
  <Override PartName="/ppt/slides/_rels/slide26.xml.rels" ContentType="application/vnd.openxmlformats-package.relationships+xml"/>
  <Override PartName="/ppt/slides/_rels/slide21.xml.rels" ContentType="application/vnd.openxmlformats-package.relationships+xml"/>
  <Override PartName="/ppt/slides/_rels/slide17.xml.rels" ContentType="application/vnd.openxmlformats-package.relationships+xml"/>
  <Override PartName="/ppt/slides/_rels/slide11.xml.rels" ContentType="application/vnd.openxmlformats-package.relationships+xml"/>
  <Override PartName="/ppt/slides/_rels/slide30.xml.rels" ContentType="application/vnd.openxmlformats-package.relationships+xml"/>
  <Override PartName="/ppt/slides/_rels/slide79.xml.rels" ContentType="application/vnd.openxmlformats-package.relationships+xml"/>
  <Override PartName="/ppt/slides/_rels/slide69.xml.rels" ContentType="application/vnd.openxmlformats-package.relationships+xml"/>
  <Override PartName="/ppt/slides/_rels/slide73.xml.rels" ContentType="application/vnd.openxmlformats-package.relationships+xml"/>
  <Override PartName="/ppt/slides/_rels/slide80.xml.rels" ContentType="application/vnd.openxmlformats-package.relationships+xml"/>
  <Override PartName="/ppt/slides/_rels/slide25.xml.rels" ContentType="application/vnd.openxmlformats-package.relationships+xml"/>
  <Override PartName="/ppt/slides/_rels/slide59.xml.rels" ContentType="application/vnd.openxmlformats-package.relationships+xml"/>
  <Override PartName="/ppt/slides/_rels/slide10.xml.rels" ContentType="application/vnd.openxmlformats-package.relationships+xml"/>
  <Override PartName="/ppt/slides/_rels/slide78.xml.rels" ContentType="application/vnd.openxmlformats-package.relationships+xml"/>
  <Override PartName="/ppt/slides/_rels/slide68.xml.rels" ContentType="application/vnd.openxmlformats-package.relationships+xml"/>
  <Override PartName="/ppt/slides/_rels/slide72.xml.rels" ContentType="application/vnd.openxmlformats-package.relationships+xml"/>
  <Override PartName="/ppt/slides/slide13.xml" ContentType="application/vnd.openxmlformats-officedocument.presentationml.slide+xml"/>
  <Override PartName="/ppt/slides/slide6.xml" ContentType="application/vnd.openxmlformats-officedocument.presentationml.slide+xml"/>
  <Override PartName="/ppt/slides/slide22.xml" ContentType="application/vnd.openxmlformats-officedocument.presentationml.slide+xml"/>
  <Override PartName="/ppt/slides/slide59.xml" ContentType="application/vnd.openxmlformats-officedocument.presentationml.slide+xml"/>
  <Override PartName="/ppt/slides/slide23.xml" ContentType="application/vnd.openxmlformats-officedocument.presentationml.slide+xml"/>
  <Override PartName="/ppt/slides/slide60.xml" ContentType="application/vnd.openxmlformats-officedocument.presentationml.slide+xml"/>
  <Override PartName="/ppt/slides/slide18.xml" ContentType="application/vnd.openxmlformats-officedocument.presentationml.slide+xml"/>
  <Override PartName="/ppt/slides/slide24.xml" ContentType="application/vnd.openxmlformats-officedocument.presentationml.slide+xml"/>
  <Override PartName="/ppt/slides/slide61.xml" ContentType="application/vnd.openxmlformats-officedocument.presentationml.slide+xml"/>
  <Override PartName="/ppt/slides/slide19.xml" ContentType="application/vnd.openxmlformats-officedocument.presentationml.slide+xml"/>
  <Override PartName="/ppt/slides/slide25.xml" ContentType="application/vnd.openxmlformats-officedocument.presentationml.slide+xml"/>
  <Override PartName="/ppt/slides/slide62.xml" ContentType="application/vnd.openxmlformats-officedocument.presentationml.slide+xml"/>
  <Override PartName="/ppt/slides/slide26.xml" ContentType="application/vnd.openxmlformats-officedocument.presentationml.slide+xml"/>
  <Override PartName="/ppt/slides/slide63.xml" ContentType="application/vnd.openxmlformats-officedocument.presentationml.slide+xml"/>
  <Override PartName="/ppt/slides/slide27.xml" ContentType="application/vnd.openxmlformats-officedocument.presentationml.slide+xml"/>
  <Override PartName="/ppt/slides/slide64.xml" ContentType="application/vnd.openxmlformats-officedocument.presentationml.slide+xml"/>
  <Override PartName="/ppt/slides/slide28.xml" ContentType="application/vnd.openxmlformats-officedocument.presentationml.slide+xml"/>
  <Override PartName="/ppt/slides/slide70.xml" ContentType="application/vnd.openxmlformats-officedocument.presentationml.slide+xml"/>
  <Override PartName="/ppt/slides/slide65.xml" ContentType="application/vnd.openxmlformats-officedocument.presentationml.slide+xml"/>
  <Override PartName="/ppt/slides/slide29.xml" ContentType="application/vnd.openxmlformats-officedocument.presentationml.slide+xml"/>
  <Override PartName="/ppt/slides/slide71.xml" ContentType="application/vnd.openxmlformats-officedocument.presentationml.slide+xml"/>
  <Override PartName="/ppt/slides/slide66.xml" ContentType="application/vnd.openxmlformats-officedocument.presentationml.slide+xml"/>
  <Override PartName="/ppt/slides/slide79.xml" ContentType="application/vnd.openxmlformats-officedocument.presentationml.slide+xml"/>
  <Override PartName="/ppt/slides/slide42.xml" ContentType="application/vnd.openxmlformats-officedocument.presentationml.slide+xml"/>
  <Override PartName="/ppt/slides/slide67.xml" ContentType="application/vnd.openxmlformats-officedocument.presentationml.slide+xml"/>
  <Override PartName="/ppt/slides/slide78.xml" ContentType="application/vnd.openxmlformats-officedocument.presentationml.slide+xml"/>
  <Override PartName="/ppt/slides/slide41.xml" ContentType="application/vnd.openxmlformats-officedocument.presentationml.slide+xml"/>
  <Override PartName="/ppt/slides/slide77.xml" ContentType="application/vnd.openxmlformats-officedocument.presentationml.slide+xml"/>
  <Override PartName="/ppt/slides/slide40.xml" ContentType="application/vnd.openxmlformats-officedocument.presentationml.slide+xml"/>
  <Override PartName="/ppt/slides/slide76.xml" ContentType="application/vnd.openxmlformats-officedocument.presentationml.slide+xml"/>
  <Override PartName="/ppt/slides/slide75.xml" ContentType="application/vnd.openxmlformats-officedocument.presentationml.slide+xml"/>
  <Override PartName="/ppt/slides/slide74.xml" ContentType="application/vnd.openxmlformats-officedocument.presentationml.slide+xml"/>
  <Override PartName="/ppt/slides/slide2.xml" ContentType="application/vnd.openxmlformats-officedocument.presentationml.slide+xml"/>
  <Override PartName="/ppt/slides/slide73.xml" ContentType="application/vnd.openxmlformats-officedocument.presentationml.slide+xml"/>
  <Override PartName="/ppt/slides/slide1.xml" ContentType="application/vnd.openxmlformats-officedocument.presentationml.slide+xml"/>
  <Override PartName="/ppt/slides/slide72.xml" ContentType="application/vnd.openxmlformats-officedocument.presentationml.slide+xml"/>
  <Override PartName="/ppt/slides/slide69.xml" ContentType="application/vnd.openxmlformats-officedocument.presentationml.slide+xml"/>
  <Override PartName="/ppt/slides/slide68.xml" ContentType="application/vnd.openxmlformats-officedocument.presentationml.slide+xml"/>
  <Override PartName="/ppt/slides/slide21.xml" ContentType="application/vnd.openxmlformats-officedocument.presentationml.slide+xml"/>
  <Override PartName="/ppt/slides/slide58.xml" ContentType="application/vnd.openxmlformats-officedocument.presentationml.slide+xml"/>
  <Override PartName="/ppt/slides/slide20.xml" ContentType="application/vnd.openxmlformats-officedocument.presentationml.slide+xml"/>
  <Override PartName="/ppt/slides/slide57.xml" ContentType="application/vnd.openxmlformats-officedocument.presentationml.slide+xml"/>
  <Override PartName="/ppt/slides/slide17.xml" ContentType="application/vnd.openxmlformats-officedocument.presentationml.slide+xml"/>
  <Override PartName="/ppt/slides/slide7.xml" ContentType="application/vnd.openxmlformats-officedocument.presentationml.slide+xml"/>
  <Override PartName="/ppt/slides/slide14.xml" ContentType="application/vnd.openxmlformats-officedocument.presentationml.slide+xml"/>
  <Override PartName="/ppt/slides/slide3.xml" ContentType="application/vnd.openxmlformats-officedocument.presentationml.slide+xml"/>
  <Override PartName="/ppt/slides/slide10.xml" ContentType="application/vnd.openxmlformats-officedocument.presentationml.slide+xml"/>
  <Override PartName="/ppt/slides/slide47.xml" ContentType="application/vnd.openxmlformats-officedocument.presentationml.slide+xml"/>
  <Override PartName="/ppt/slides/slide80.xml" ContentType="application/vnd.openxmlformats-officedocument.presentationml.slide+xml"/>
  <Override PartName="/ppt/slides/slide15.xml" ContentType="application/vnd.openxmlformats-officedocument.presentationml.slide+xml"/>
  <Override PartName="/ppt/slides/slide8.xml" ContentType="application/vnd.openxmlformats-officedocument.presentationml.slide+xml"/>
  <Override PartName="/ppt/slides/slide43.xml" ContentType="application/vnd.openxmlformats-officedocument.presentationml.slide+xml"/>
  <Override PartName="/ppt/slides/slide4.xml" ContentType="application/vnd.openxmlformats-officedocument.presentationml.slide+xml"/>
  <Override PartName="/ppt/slides/slide11.xml" ContentType="application/vnd.openxmlformats-officedocument.presentationml.slide+xml"/>
  <Override PartName="/ppt/slides/slide48.xml" ContentType="application/vnd.openxmlformats-officedocument.presentationml.slide+xml"/>
  <Override PartName="/ppt/slides/slide16.xml" ContentType="application/vnd.openxmlformats-officedocument.presentationml.slide+xml"/>
  <Override PartName="/ppt/slides/slide9.xml" ContentType="application/vnd.openxmlformats-officedocument.presentationml.slide+xml"/>
  <Override PartName="/ppt/slides/slide44.xml" ContentType="application/vnd.openxmlformats-officedocument.presentationml.slide+xml"/>
  <Override PartName="/ppt/slides/slide5.xml" ContentType="application/vnd.openxmlformats-officedocument.presentationml.slide+xml"/>
  <Override PartName="/ppt/slides/slide12.xml" ContentType="application/vnd.openxmlformats-officedocument.presentationml.slide+xml"/>
  <Override PartName="/ppt/slides/slide49.xml" ContentType="application/vnd.openxmlformats-officedocument.presentationml.slide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</p:sldMasterIdLst>
  <p:notesMasterIdLst>
    <p:notesMasterId r:id="rId3"/>
  </p:notes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79" r:id="rId27"/>
    <p:sldId id="280" r:id="rId28"/>
    <p:sldId id="281" r:id="rId29"/>
    <p:sldId id="282" r:id="rId30"/>
    <p:sldId id="283" r:id="rId31"/>
    <p:sldId id="284" r:id="rId32"/>
    <p:sldId id="285" r:id="rId33"/>
    <p:sldId id="286" r:id="rId34"/>
    <p:sldId id="287" r:id="rId35"/>
    <p:sldId id="288" r:id="rId36"/>
    <p:sldId id="289" r:id="rId37"/>
    <p:sldId id="290" r:id="rId38"/>
    <p:sldId id="291" r:id="rId39"/>
    <p:sldId id="292" r:id="rId40"/>
    <p:sldId id="293" r:id="rId41"/>
    <p:sldId id="294" r:id="rId42"/>
    <p:sldId id="295" r:id="rId43"/>
    <p:sldId id="296" r:id="rId44"/>
    <p:sldId id="297" r:id="rId45"/>
    <p:sldId id="298" r:id="rId46"/>
    <p:sldId id="299" r:id="rId47"/>
    <p:sldId id="300" r:id="rId48"/>
    <p:sldId id="301" r:id="rId49"/>
    <p:sldId id="302" r:id="rId50"/>
    <p:sldId id="303" r:id="rId51"/>
    <p:sldId id="304" r:id="rId52"/>
    <p:sldId id="305" r:id="rId53"/>
    <p:sldId id="306" r:id="rId54"/>
    <p:sldId id="307" r:id="rId55"/>
    <p:sldId id="308" r:id="rId56"/>
    <p:sldId id="309" r:id="rId57"/>
    <p:sldId id="310" r:id="rId58"/>
    <p:sldId id="311" r:id="rId59"/>
    <p:sldId id="312" r:id="rId60"/>
    <p:sldId id="313" r:id="rId61"/>
    <p:sldId id="314" r:id="rId62"/>
    <p:sldId id="315" r:id="rId63"/>
    <p:sldId id="316" r:id="rId64"/>
    <p:sldId id="317" r:id="rId65"/>
    <p:sldId id="318" r:id="rId66"/>
    <p:sldId id="319" r:id="rId67"/>
    <p:sldId id="320" r:id="rId68"/>
    <p:sldId id="321" r:id="rId69"/>
    <p:sldId id="322" r:id="rId70"/>
    <p:sldId id="323" r:id="rId71"/>
    <p:sldId id="324" r:id="rId72"/>
    <p:sldId id="325" r:id="rId73"/>
    <p:sldId id="326" r:id="rId74"/>
    <p:sldId id="327" r:id="rId75"/>
    <p:sldId id="328" r:id="rId76"/>
    <p:sldId id="329" r:id="rId77"/>
    <p:sldId id="330" r:id="rId78"/>
    <p:sldId id="331" r:id="rId79"/>
    <p:sldId id="332" r:id="rId80"/>
    <p:sldId id="333" r:id="rId81"/>
    <p:sldId id="334" r:id="rId82"/>
    <p:sldId id="335" r:id="rId83"/>
  </p:sldIdLst>
  <p:sldSz cx="9144000" cy="6858000"/>
  <p:notesSz cx="6858000" cy="9144000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Relationship Id="rId9" Type="http://schemas.openxmlformats.org/officeDocument/2006/relationships/slide" Target="slides/slide6.xml"/><Relationship Id="rId10" Type="http://schemas.openxmlformats.org/officeDocument/2006/relationships/slide" Target="slides/slide7.xml"/><Relationship Id="rId11" Type="http://schemas.openxmlformats.org/officeDocument/2006/relationships/slide" Target="slides/slide8.xml"/><Relationship Id="rId12" Type="http://schemas.openxmlformats.org/officeDocument/2006/relationships/slide" Target="slides/slide9.xml"/><Relationship Id="rId13" Type="http://schemas.openxmlformats.org/officeDocument/2006/relationships/slide" Target="slides/slide10.xml"/><Relationship Id="rId14" Type="http://schemas.openxmlformats.org/officeDocument/2006/relationships/slide" Target="slides/slide11.xml"/><Relationship Id="rId15" Type="http://schemas.openxmlformats.org/officeDocument/2006/relationships/slide" Target="slides/slide12.xml"/><Relationship Id="rId16" Type="http://schemas.openxmlformats.org/officeDocument/2006/relationships/slide" Target="slides/slide13.xml"/><Relationship Id="rId17" Type="http://schemas.openxmlformats.org/officeDocument/2006/relationships/slide" Target="slides/slide14.xml"/><Relationship Id="rId18" Type="http://schemas.openxmlformats.org/officeDocument/2006/relationships/slide" Target="slides/slide15.xml"/><Relationship Id="rId19" Type="http://schemas.openxmlformats.org/officeDocument/2006/relationships/slide" Target="slides/slide16.xml"/><Relationship Id="rId20" Type="http://schemas.openxmlformats.org/officeDocument/2006/relationships/slide" Target="slides/slide17.xml"/><Relationship Id="rId21" Type="http://schemas.openxmlformats.org/officeDocument/2006/relationships/slide" Target="slides/slide18.xml"/><Relationship Id="rId22" Type="http://schemas.openxmlformats.org/officeDocument/2006/relationships/slide" Target="slides/slide19.xml"/><Relationship Id="rId23" Type="http://schemas.openxmlformats.org/officeDocument/2006/relationships/slide" Target="slides/slide20.xml"/><Relationship Id="rId24" Type="http://schemas.openxmlformats.org/officeDocument/2006/relationships/slide" Target="slides/slide21.xml"/><Relationship Id="rId25" Type="http://schemas.openxmlformats.org/officeDocument/2006/relationships/slide" Target="slides/slide22.xml"/><Relationship Id="rId26" Type="http://schemas.openxmlformats.org/officeDocument/2006/relationships/slide" Target="slides/slide23.xml"/><Relationship Id="rId27" Type="http://schemas.openxmlformats.org/officeDocument/2006/relationships/slide" Target="slides/slide24.xml"/><Relationship Id="rId28" Type="http://schemas.openxmlformats.org/officeDocument/2006/relationships/slide" Target="slides/slide25.xml"/><Relationship Id="rId29" Type="http://schemas.openxmlformats.org/officeDocument/2006/relationships/slide" Target="slides/slide26.xml"/><Relationship Id="rId30" Type="http://schemas.openxmlformats.org/officeDocument/2006/relationships/slide" Target="slides/slide27.xml"/><Relationship Id="rId31" Type="http://schemas.openxmlformats.org/officeDocument/2006/relationships/slide" Target="slides/slide28.xml"/><Relationship Id="rId32" Type="http://schemas.openxmlformats.org/officeDocument/2006/relationships/slide" Target="slides/slide29.xml"/><Relationship Id="rId33" Type="http://schemas.openxmlformats.org/officeDocument/2006/relationships/slide" Target="slides/slide30.xml"/><Relationship Id="rId34" Type="http://schemas.openxmlformats.org/officeDocument/2006/relationships/slide" Target="slides/slide31.xml"/><Relationship Id="rId35" Type="http://schemas.openxmlformats.org/officeDocument/2006/relationships/slide" Target="slides/slide32.xml"/><Relationship Id="rId36" Type="http://schemas.openxmlformats.org/officeDocument/2006/relationships/slide" Target="slides/slide33.xml"/><Relationship Id="rId37" Type="http://schemas.openxmlformats.org/officeDocument/2006/relationships/slide" Target="slides/slide34.xml"/><Relationship Id="rId38" Type="http://schemas.openxmlformats.org/officeDocument/2006/relationships/slide" Target="slides/slide35.xml"/><Relationship Id="rId39" Type="http://schemas.openxmlformats.org/officeDocument/2006/relationships/slide" Target="slides/slide36.xml"/><Relationship Id="rId40" Type="http://schemas.openxmlformats.org/officeDocument/2006/relationships/slide" Target="slides/slide37.xml"/><Relationship Id="rId41" Type="http://schemas.openxmlformats.org/officeDocument/2006/relationships/slide" Target="slides/slide38.xml"/><Relationship Id="rId42" Type="http://schemas.openxmlformats.org/officeDocument/2006/relationships/slide" Target="slides/slide39.xml"/><Relationship Id="rId43" Type="http://schemas.openxmlformats.org/officeDocument/2006/relationships/slide" Target="slides/slide40.xml"/><Relationship Id="rId44" Type="http://schemas.openxmlformats.org/officeDocument/2006/relationships/slide" Target="slides/slide41.xml"/><Relationship Id="rId45" Type="http://schemas.openxmlformats.org/officeDocument/2006/relationships/slide" Target="slides/slide42.xml"/><Relationship Id="rId46" Type="http://schemas.openxmlformats.org/officeDocument/2006/relationships/slide" Target="slides/slide43.xml"/><Relationship Id="rId47" Type="http://schemas.openxmlformats.org/officeDocument/2006/relationships/slide" Target="slides/slide44.xml"/><Relationship Id="rId48" Type="http://schemas.openxmlformats.org/officeDocument/2006/relationships/slide" Target="slides/slide45.xml"/><Relationship Id="rId49" Type="http://schemas.openxmlformats.org/officeDocument/2006/relationships/slide" Target="slides/slide46.xml"/><Relationship Id="rId50" Type="http://schemas.openxmlformats.org/officeDocument/2006/relationships/slide" Target="slides/slide47.xml"/><Relationship Id="rId51" Type="http://schemas.openxmlformats.org/officeDocument/2006/relationships/slide" Target="slides/slide48.xml"/><Relationship Id="rId52" Type="http://schemas.openxmlformats.org/officeDocument/2006/relationships/slide" Target="slides/slide49.xml"/><Relationship Id="rId53" Type="http://schemas.openxmlformats.org/officeDocument/2006/relationships/slide" Target="slides/slide50.xml"/><Relationship Id="rId54" Type="http://schemas.openxmlformats.org/officeDocument/2006/relationships/slide" Target="slides/slide51.xml"/><Relationship Id="rId55" Type="http://schemas.openxmlformats.org/officeDocument/2006/relationships/slide" Target="slides/slide52.xml"/><Relationship Id="rId56" Type="http://schemas.openxmlformats.org/officeDocument/2006/relationships/slide" Target="slides/slide53.xml"/><Relationship Id="rId57" Type="http://schemas.openxmlformats.org/officeDocument/2006/relationships/slide" Target="slides/slide54.xml"/><Relationship Id="rId58" Type="http://schemas.openxmlformats.org/officeDocument/2006/relationships/slide" Target="slides/slide55.xml"/><Relationship Id="rId59" Type="http://schemas.openxmlformats.org/officeDocument/2006/relationships/slide" Target="slides/slide56.xml"/><Relationship Id="rId60" Type="http://schemas.openxmlformats.org/officeDocument/2006/relationships/slide" Target="slides/slide57.xml"/><Relationship Id="rId61" Type="http://schemas.openxmlformats.org/officeDocument/2006/relationships/slide" Target="slides/slide58.xml"/><Relationship Id="rId62" Type="http://schemas.openxmlformats.org/officeDocument/2006/relationships/slide" Target="slides/slide59.xml"/><Relationship Id="rId63" Type="http://schemas.openxmlformats.org/officeDocument/2006/relationships/slide" Target="slides/slide60.xml"/><Relationship Id="rId64" Type="http://schemas.openxmlformats.org/officeDocument/2006/relationships/slide" Target="slides/slide61.xml"/><Relationship Id="rId65" Type="http://schemas.openxmlformats.org/officeDocument/2006/relationships/slide" Target="slides/slide62.xml"/><Relationship Id="rId66" Type="http://schemas.openxmlformats.org/officeDocument/2006/relationships/slide" Target="slides/slide63.xml"/><Relationship Id="rId67" Type="http://schemas.openxmlformats.org/officeDocument/2006/relationships/slide" Target="slides/slide64.xml"/><Relationship Id="rId68" Type="http://schemas.openxmlformats.org/officeDocument/2006/relationships/slide" Target="slides/slide65.xml"/><Relationship Id="rId69" Type="http://schemas.openxmlformats.org/officeDocument/2006/relationships/slide" Target="slides/slide66.xml"/><Relationship Id="rId70" Type="http://schemas.openxmlformats.org/officeDocument/2006/relationships/slide" Target="slides/slide67.xml"/><Relationship Id="rId71" Type="http://schemas.openxmlformats.org/officeDocument/2006/relationships/slide" Target="slides/slide68.xml"/><Relationship Id="rId72" Type="http://schemas.openxmlformats.org/officeDocument/2006/relationships/slide" Target="slides/slide69.xml"/><Relationship Id="rId73" Type="http://schemas.openxmlformats.org/officeDocument/2006/relationships/slide" Target="slides/slide70.xml"/><Relationship Id="rId74" Type="http://schemas.openxmlformats.org/officeDocument/2006/relationships/slide" Target="slides/slide71.xml"/><Relationship Id="rId75" Type="http://schemas.openxmlformats.org/officeDocument/2006/relationships/slide" Target="slides/slide72.xml"/><Relationship Id="rId76" Type="http://schemas.openxmlformats.org/officeDocument/2006/relationships/slide" Target="slides/slide73.xml"/><Relationship Id="rId77" Type="http://schemas.openxmlformats.org/officeDocument/2006/relationships/slide" Target="slides/slide74.xml"/><Relationship Id="rId78" Type="http://schemas.openxmlformats.org/officeDocument/2006/relationships/slide" Target="slides/slide75.xml"/><Relationship Id="rId79" Type="http://schemas.openxmlformats.org/officeDocument/2006/relationships/slide" Target="slides/slide76.xml"/><Relationship Id="rId80" Type="http://schemas.openxmlformats.org/officeDocument/2006/relationships/slide" Target="slides/slide77.xml"/><Relationship Id="rId81" Type="http://schemas.openxmlformats.org/officeDocument/2006/relationships/slide" Target="slides/slide78.xml"/><Relationship Id="rId82" Type="http://schemas.openxmlformats.org/officeDocument/2006/relationships/slide" Target="slides/slide79.xml"/><Relationship Id="rId83" Type="http://schemas.openxmlformats.org/officeDocument/2006/relationships/slide" Target="slides/slide80.xml"/>
</Relationships>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2.xml"/>
</Relationships>
</file>

<file path=ppt/notesMasters/notesMaster1.xml><?xml version="1.0" encoding="utf-8"?>
<p:notes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Rectangle 1"/>
          <p:cNvSpPr/>
          <p:nvPr/>
        </p:nvSpPr>
        <p:spPr>
          <a:xfrm>
            <a:off x="0" y="0"/>
            <a:ext cx="6858000" cy="9144000"/>
          </a:xfrm>
          <a:prstGeom prst="rect">
            <a:avLst/>
          </a:prstGeom>
          <a:solidFill>
            <a:srgbClr val="ffffff"/>
          </a:solidFill>
          <a:ln>
            <a:noFill/>
          </a:ln>
        </p:spPr>
      </p:sp>
      <p:sp>
        <p:nvSpPr>
          <p:cNvPr id="42" name="PlaceHolder 2"/>
          <p:cNvSpPr>
            <a:spLocks noGrp="1"/>
          </p:cNvSpPr>
          <p:nvPr>
            <p:ph type="hdr"/>
          </p:nvPr>
        </p:nvSpPr>
        <p:spPr>
          <a:xfrm>
            <a:off x="-360" y="0"/>
            <a:ext cx="2971800" cy="457200"/>
          </a:xfrm>
          <a:prstGeom prst="rect">
            <a:avLst/>
          </a:prstGeom>
        </p:spPr>
        <p:txBody>
          <a:bodyPr lIns="90000" rIns="90000" tIns="46800" bIns="46800">
            <a:noAutofit/>
          </a:bodyPr>
          <a:p>
            <a:pPr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1200" spc="-1" strike="noStrike">
                <a:solidFill>
                  <a:srgbClr val="000000"/>
                </a:solidFill>
                <a:latin typeface="Times New Roman"/>
              </a:rPr>
              <a:t>&lt;header&gt;</a:t>
            </a:r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3" name="PlaceHolder 3"/>
          <p:cNvSpPr>
            <a:spLocks noGrp="1"/>
          </p:cNvSpPr>
          <p:nvPr>
            <p:ph type="dt"/>
          </p:nvPr>
        </p:nvSpPr>
        <p:spPr>
          <a:xfrm>
            <a:off x="3885840" y="0"/>
            <a:ext cx="2971800" cy="457200"/>
          </a:xfrm>
          <a:prstGeom prst="rect">
            <a:avLst/>
          </a:prstGeom>
        </p:spPr>
        <p:txBody>
          <a:bodyPr lIns="90000" rIns="90000" tIns="46800" bIns="46800">
            <a:noAutofit/>
          </a:bodyPr>
          <a:p>
            <a:pPr algn="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1200" spc="-1" strike="noStrike">
                <a:solidFill>
                  <a:srgbClr val="000000"/>
                </a:solidFill>
                <a:latin typeface="Times New Roman"/>
              </a:rPr>
              <a:t>&lt;date/time&gt;</a:t>
            </a:r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4" name="PlaceHolder 4"/>
          <p:cNvSpPr>
            <a:spLocks noGrp="1"/>
          </p:cNvSpPr>
          <p:nvPr>
            <p:ph type="sldImg"/>
          </p:nvPr>
        </p:nvSpPr>
        <p:spPr>
          <a:xfrm>
            <a:off x="1143000" y="685440"/>
            <a:ext cx="4572000" cy="3429000"/>
          </a:xfrm>
          <a:prstGeom prst="rect">
            <a:avLst/>
          </a:prstGeom>
        </p:spPr>
        <p:txBody>
          <a:bodyPr lIns="90000" rIns="90000" tIns="46800" bIns="4680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4400" spc="-1" strike="noStrike">
                <a:solidFill>
                  <a:srgbClr val="9900ff"/>
                </a:solidFill>
                <a:latin typeface="Times New Roman"/>
              </a:rPr>
              <a:t>Click to move the slide</a:t>
            </a:r>
            <a:endParaRPr b="0" lang="en-US" sz="4400" spc="-1" strike="noStrike">
              <a:solidFill>
                <a:srgbClr val="9900ff"/>
              </a:solidFill>
              <a:latin typeface="Times New Roman"/>
            </a:endParaRPr>
          </a:p>
        </p:txBody>
      </p:sp>
      <p:sp>
        <p:nvSpPr>
          <p:cNvPr id="45" name="PlaceHolder 5"/>
          <p:cNvSpPr>
            <a:spLocks noGrp="1"/>
          </p:cNvSpPr>
          <p:nvPr>
            <p:ph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r>
              <a:rPr b="0" lang="en-US" sz="1200" spc="-1" strike="noStrike">
                <a:solidFill>
                  <a:srgbClr val="000000"/>
                </a:solidFill>
                <a:latin typeface="Times New Roman"/>
              </a:rPr>
              <a:t>Click to edit the notes format</a:t>
            </a:r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6" name="PlaceHolder 6"/>
          <p:cNvSpPr>
            <a:spLocks noGrp="1"/>
          </p:cNvSpPr>
          <p:nvPr>
            <p:ph type="ftr"/>
          </p:nvPr>
        </p:nvSpPr>
        <p:spPr>
          <a:xfrm>
            <a:off x="-360" y="8686800"/>
            <a:ext cx="2971800" cy="457200"/>
          </a:xfrm>
          <a:prstGeom prst="rect">
            <a:avLst/>
          </a:prstGeom>
        </p:spPr>
        <p:txBody>
          <a:bodyPr lIns="90000" rIns="90000" tIns="46800" bIns="46800" anchor="b">
            <a:noAutofit/>
          </a:bodyPr>
          <a:p>
            <a:pPr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1200" spc="-1" strike="noStrike">
                <a:solidFill>
                  <a:srgbClr val="000000"/>
                </a:solidFill>
                <a:latin typeface="Times New Roman"/>
              </a:rPr>
              <a:t>&lt;footer&gt;</a:t>
            </a:r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7" name="PlaceHolder 7"/>
          <p:cNvSpPr>
            <a:spLocks noGrp="1"/>
          </p:cNvSpPr>
          <p:nvPr>
            <p:ph type="sldNum"/>
          </p:nvPr>
        </p:nvSpPr>
        <p:spPr>
          <a:xfrm>
            <a:off x="3885840" y="8686800"/>
            <a:ext cx="2971800" cy="457200"/>
          </a:xfrm>
          <a:prstGeom prst="rect">
            <a:avLst/>
          </a:prstGeom>
        </p:spPr>
        <p:txBody>
          <a:bodyPr lIns="90000" rIns="90000" tIns="46800" bIns="46800" anchor="b">
            <a:noAutofit/>
          </a:bodyPr>
          <a:p>
            <a:pPr algn="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fld id="{3D5F28B9-FD9C-486A-B67F-D7420040E053}" type="slidenum">
              <a:rPr b="0" lang="en-US" sz="1200" spc="-1" strike="noStrike">
                <a:solidFill>
                  <a:srgbClr val="000000"/>
                </a:solidFill>
                <a:latin typeface="Times New Roman"/>
              </a:rPr>
              <a:t>&lt;number&gt;</a:t>
            </a:fld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</p:notesMaster>
</file>

<file path=ppt/notesSlides/_rels/notesSlide10.xml.rels><?xml version="1.0" encoding="UTF-8"?>
<Relationships xmlns="http://schemas.openxmlformats.org/package/2006/relationships"><Relationship Id="rId1" Type="http://schemas.openxmlformats.org/officeDocument/2006/relationships/slide" Target="../slides/slide10.xml"/><Relationship Id="rId2" Type="http://schemas.openxmlformats.org/officeDocument/2006/relationships/notesMaster" Target="../notesMasters/notesMaster1.xml"/>
</Relationships>
</file>

<file path=ppt/notesSlides/_rels/notesSlide12.xml.rels><?xml version="1.0" encoding="UTF-8"?>
<Relationships xmlns="http://schemas.openxmlformats.org/package/2006/relationships"><Relationship Id="rId1" Type="http://schemas.openxmlformats.org/officeDocument/2006/relationships/slide" Target="../slides/slide12.xml"/><Relationship Id="rId2" Type="http://schemas.openxmlformats.org/officeDocument/2006/relationships/notesMaster" Target="../notesMasters/notesMaster1.xml"/>
</Relationships>
</file>

<file path=ppt/notesSlides/_rels/notesSlide13.xml.rels><?xml version="1.0" encoding="UTF-8"?>
<Relationships xmlns="http://schemas.openxmlformats.org/package/2006/relationships"><Relationship Id="rId1" Type="http://schemas.openxmlformats.org/officeDocument/2006/relationships/slide" Target="../slides/slide13.xml"/><Relationship Id="rId2" Type="http://schemas.openxmlformats.org/officeDocument/2006/relationships/notesMaster" Target="../notesMasters/notesMaster1.xml"/>
</Relationships>
</file>

<file path=ppt/notesSlides/_rels/notesSlide15.xml.rels><?xml version="1.0" encoding="UTF-8"?>
<Relationships xmlns="http://schemas.openxmlformats.org/package/2006/relationships"><Relationship Id="rId1" Type="http://schemas.openxmlformats.org/officeDocument/2006/relationships/slide" Target="../slides/slide15.xml"/><Relationship Id="rId2" Type="http://schemas.openxmlformats.org/officeDocument/2006/relationships/notesMaster" Target="../notesMasters/notesMaster1.xml"/>
</Relationships>
</file>

<file path=ppt/notesSlides/_rels/notesSlide17.xml.rels><?xml version="1.0" encoding="UTF-8"?>
<Relationships xmlns="http://schemas.openxmlformats.org/package/2006/relationships"><Relationship Id="rId1" Type="http://schemas.openxmlformats.org/officeDocument/2006/relationships/slide" Target="../slides/slide17.xml"/><Relationship Id="rId2" Type="http://schemas.openxmlformats.org/officeDocument/2006/relationships/notesMaster" Target="../notesMasters/notesMaster1.xml"/>
</Relationships>
</file>

<file path=ppt/notesSlides/_rels/notesSlide19.xml.rels><?xml version="1.0" encoding="UTF-8"?>
<Relationships xmlns="http://schemas.openxmlformats.org/package/2006/relationships"><Relationship Id="rId1" Type="http://schemas.openxmlformats.org/officeDocument/2006/relationships/slide" Target="../slides/slide19.xml"/><Relationship Id="rId2" Type="http://schemas.openxmlformats.org/officeDocument/2006/relationships/notesMaster" Target="../notesMasters/notesMaster1.xml"/>
</Relationships>
</file>

<file path=ppt/notesSlides/_rels/notesSlide21.xml.rels><?xml version="1.0" encoding="UTF-8"?>
<Relationships xmlns="http://schemas.openxmlformats.org/package/2006/relationships"><Relationship Id="rId1" Type="http://schemas.openxmlformats.org/officeDocument/2006/relationships/slide" Target="../slides/slide21.xml"/><Relationship Id="rId2" Type="http://schemas.openxmlformats.org/officeDocument/2006/relationships/notesMaster" Target="../notesMasters/notesMaster1.xml"/>
</Relationships>
</file>

<file path=ppt/notesSlides/_rels/notesSlide24.xml.rels><?xml version="1.0" encoding="UTF-8"?>
<Relationships xmlns="http://schemas.openxmlformats.org/package/2006/relationships"><Relationship Id="rId1" Type="http://schemas.openxmlformats.org/officeDocument/2006/relationships/slide" Target="../slides/slide24.xml"/><Relationship Id="rId2" Type="http://schemas.openxmlformats.org/officeDocument/2006/relationships/notesMaster" Target="../notesMasters/notesMaster1.xml"/>
</Relationships>
</file>

<file path=ppt/notesSlides/_rels/notesSlide25.xml.rels><?xml version="1.0" encoding="UTF-8"?>
<Relationships xmlns="http://schemas.openxmlformats.org/package/2006/relationships"><Relationship Id="rId1" Type="http://schemas.openxmlformats.org/officeDocument/2006/relationships/slide" Target="../slides/slide25.xml"/><Relationship Id="rId2" Type="http://schemas.openxmlformats.org/officeDocument/2006/relationships/notesMaster" Target="../notesMasters/notesMaster1.xml"/>
</Relationships>
</file>

<file path=ppt/notesSlides/_rels/notesSlide26.xml.rels><?xml version="1.0" encoding="UTF-8"?>
<Relationships xmlns="http://schemas.openxmlformats.org/package/2006/relationships"><Relationship Id="rId1" Type="http://schemas.openxmlformats.org/officeDocument/2006/relationships/slide" Target="../slides/slide26.xml"/><Relationship Id="rId2" Type="http://schemas.openxmlformats.org/officeDocument/2006/relationships/notesMaster" Target="../notesMasters/notesMaster1.xml"/>
</Relationships>
</file>

<file path=ppt/notesSlides/_rels/notesSlide27.xml.rels><?xml version="1.0" encoding="UTF-8"?>
<Relationships xmlns="http://schemas.openxmlformats.org/package/2006/relationships"><Relationship Id="rId1" Type="http://schemas.openxmlformats.org/officeDocument/2006/relationships/slide" Target="../slides/slide27.xml"/><Relationship Id="rId2" Type="http://schemas.openxmlformats.org/officeDocument/2006/relationships/notesMaster" Target="../notesMasters/notesMaster1.xml"/>
</Relationships>
</file>

<file path=ppt/notesSlides/_rels/notesSlide31.xml.rels><?xml version="1.0" encoding="UTF-8"?>
<Relationships xmlns="http://schemas.openxmlformats.org/package/2006/relationships"><Relationship Id="rId1" Type="http://schemas.openxmlformats.org/officeDocument/2006/relationships/slide" Target="../slides/slide31.xml"/><Relationship Id="rId2" Type="http://schemas.openxmlformats.org/officeDocument/2006/relationships/notesMaster" Target="../notesMasters/notesMaster1.xml"/>
</Relationships>
</file>

<file path=ppt/notesSlides/_rels/notesSlide32.xml.rels><?xml version="1.0" encoding="UTF-8"?>
<Relationships xmlns="http://schemas.openxmlformats.org/package/2006/relationships"><Relationship Id="rId1" Type="http://schemas.openxmlformats.org/officeDocument/2006/relationships/slide" Target="../slides/slide32.xml"/><Relationship Id="rId2" Type="http://schemas.openxmlformats.org/officeDocument/2006/relationships/notesMaster" Target="../notesMasters/notesMaster1.xml"/>
</Relationships>
</file>

<file path=ppt/notesSlides/_rels/notesSlide33.xml.rels><?xml version="1.0" encoding="UTF-8"?>
<Relationships xmlns="http://schemas.openxmlformats.org/package/2006/relationships"><Relationship Id="rId1" Type="http://schemas.openxmlformats.org/officeDocument/2006/relationships/slide" Target="../slides/slide33.xml"/><Relationship Id="rId2" Type="http://schemas.openxmlformats.org/officeDocument/2006/relationships/notesMaster" Target="../notesMasters/notesMaster1.xml"/>
</Relationships>
</file>

<file path=ppt/notesSlides/_rels/notesSlide36.xml.rels><?xml version="1.0" encoding="UTF-8"?>
<Relationships xmlns="http://schemas.openxmlformats.org/package/2006/relationships"><Relationship Id="rId1" Type="http://schemas.openxmlformats.org/officeDocument/2006/relationships/slide" Target="../slides/slide36.xml"/><Relationship Id="rId2" Type="http://schemas.openxmlformats.org/officeDocument/2006/relationships/notesMaster" Target="../notesMasters/notesMaster1.xml"/>
</Relationships>
</file>

<file path=ppt/notesSlides/_rels/notesSlide77.xml.rels><?xml version="1.0" encoding="UTF-8"?>
<Relationships xmlns="http://schemas.openxmlformats.org/package/2006/relationships"><Relationship Id="rId1" Type="http://schemas.openxmlformats.org/officeDocument/2006/relationships/slide" Target="../slides/slide77.xml"/><Relationship Id="rId2" Type="http://schemas.openxmlformats.org/officeDocument/2006/relationships/notesMaster" Target="../notesMasters/notesMaster1.xml"/>
</Relationships>
</file>

<file path=ppt/notesSlides/notesSlide10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4" name="TextShape 1"/>
          <p:cNvSpPr txBox="1"/>
          <p:nvPr/>
        </p:nvSpPr>
        <p:spPr>
          <a:xfrm>
            <a:off x="388584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b">
            <a:noAutofit/>
          </a:bodyPr>
          <a:p>
            <a:pPr algn="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fld id="{E463A2C9-ECFB-402D-8FEC-17F6C359CBE1}" type="slidenum">
              <a:rPr b="0" lang="en-US" sz="1200" spc="-1" strike="noStrike">
                <a:solidFill>
                  <a:srgbClr val="000000"/>
                </a:solidFill>
                <a:latin typeface="Times New Roman"/>
              </a:rPr>
              <a:t>&lt;number&gt;</a:t>
            </a:fld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775" name="TextShape 2"/>
          <p:cNvSpPr txBox="1"/>
          <p:nvPr/>
        </p:nvSpPr>
        <p:spPr>
          <a:xfrm>
            <a:off x="-36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b">
            <a:noAutofit/>
          </a:bodyPr>
          <a:p>
            <a:pPr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1200" spc="-1" strike="noStrike">
                <a:solidFill>
                  <a:srgbClr val="000000"/>
                </a:solidFill>
                <a:latin typeface="Times New Roman"/>
              </a:rPr>
              <a:t>&lt;footer&gt;</a:t>
            </a:r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776" name="TextShape 3"/>
          <p:cNvSpPr txBox="1"/>
          <p:nvPr/>
        </p:nvSpPr>
        <p:spPr>
          <a:xfrm>
            <a:off x="-36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>
            <a:noAutofit/>
          </a:bodyPr>
          <a:p>
            <a:pPr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1200" spc="-1" strike="noStrike">
                <a:solidFill>
                  <a:srgbClr val="000000"/>
                </a:solidFill>
                <a:latin typeface="Times New Roman"/>
              </a:rPr>
              <a:t>&lt;header&gt;</a:t>
            </a:r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777" name="TextShape 4"/>
          <p:cNvSpPr txBox="1"/>
          <p:nvPr/>
        </p:nvSpPr>
        <p:spPr>
          <a:xfrm>
            <a:off x="388584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>
            <a:noAutofit/>
          </a:bodyPr>
          <a:p>
            <a:pPr algn="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1200" spc="-1" strike="noStrike">
                <a:solidFill>
                  <a:srgbClr val="000000"/>
                </a:solidFill>
                <a:latin typeface="Times New Roman"/>
              </a:rPr>
              <a:t>&lt;date/time&gt;</a:t>
            </a:r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778" name="PlaceHolder 5"/>
          <p:cNvSpPr>
            <a:spLocks noGrp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</p:sp>
      <p:sp>
        <p:nvSpPr>
          <p:cNvPr id="779" name="PlaceHolder 6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</p:notes>
</file>

<file path=ppt/notesSlides/notesSlide12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0" name="TextShape 1"/>
          <p:cNvSpPr txBox="1"/>
          <p:nvPr/>
        </p:nvSpPr>
        <p:spPr>
          <a:xfrm>
            <a:off x="388584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b">
            <a:noAutofit/>
          </a:bodyPr>
          <a:p>
            <a:pPr algn="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fld id="{FAA5D544-2CDF-4DFE-84B5-0E31DDB7310C}" type="slidenum">
              <a:rPr b="0" lang="en-US" sz="1200" spc="-1" strike="noStrike">
                <a:solidFill>
                  <a:srgbClr val="000000"/>
                </a:solidFill>
                <a:latin typeface="Times New Roman"/>
              </a:rPr>
              <a:t>&lt;number&gt;</a:t>
            </a:fld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781" name="TextShape 2"/>
          <p:cNvSpPr txBox="1"/>
          <p:nvPr/>
        </p:nvSpPr>
        <p:spPr>
          <a:xfrm>
            <a:off x="-36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b">
            <a:noAutofit/>
          </a:bodyPr>
          <a:p>
            <a:pPr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1200" spc="-1" strike="noStrike">
                <a:solidFill>
                  <a:srgbClr val="000000"/>
                </a:solidFill>
                <a:latin typeface="Times New Roman"/>
              </a:rPr>
              <a:t>&lt;footer&gt;</a:t>
            </a:r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782" name="TextShape 3"/>
          <p:cNvSpPr txBox="1"/>
          <p:nvPr/>
        </p:nvSpPr>
        <p:spPr>
          <a:xfrm>
            <a:off x="-36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>
            <a:noAutofit/>
          </a:bodyPr>
          <a:p>
            <a:pPr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1200" spc="-1" strike="noStrike">
                <a:solidFill>
                  <a:srgbClr val="000000"/>
                </a:solidFill>
                <a:latin typeface="Times New Roman"/>
              </a:rPr>
              <a:t>&lt;header&gt;</a:t>
            </a:r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783" name="TextShape 4"/>
          <p:cNvSpPr txBox="1"/>
          <p:nvPr/>
        </p:nvSpPr>
        <p:spPr>
          <a:xfrm>
            <a:off x="388584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>
            <a:noAutofit/>
          </a:bodyPr>
          <a:p>
            <a:pPr algn="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1200" spc="-1" strike="noStrike">
                <a:solidFill>
                  <a:srgbClr val="000000"/>
                </a:solidFill>
                <a:latin typeface="Times New Roman"/>
              </a:rPr>
              <a:t>&lt;date/time&gt;</a:t>
            </a:r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784" name="PlaceHolder 5"/>
          <p:cNvSpPr>
            <a:spLocks noGrp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</p:sp>
      <p:sp>
        <p:nvSpPr>
          <p:cNvPr id="785" name="PlaceHolder 6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</p:notes>
</file>

<file path=ppt/notesSlides/notesSlide13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6" name="TextShape 1"/>
          <p:cNvSpPr txBox="1"/>
          <p:nvPr/>
        </p:nvSpPr>
        <p:spPr>
          <a:xfrm>
            <a:off x="388584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b">
            <a:noAutofit/>
          </a:bodyPr>
          <a:p>
            <a:pPr algn="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fld id="{0DE07E95-4E9C-4A50-8907-E3D5AFD81423}" type="slidenum">
              <a:rPr b="0" lang="en-US" sz="1200" spc="-1" strike="noStrike">
                <a:solidFill>
                  <a:srgbClr val="000000"/>
                </a:solidFill>
                <a:latin typeface="Times New Roman"/>
              </a:rPr>
              <a:t>&lt;number&gt;</a:t>
            </a:fld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787" name="TextShape 2"/>
          <p:cNvSpPr txBox="1"/>
          <p:nvPr/>
        </p:nvSpPr>
        <p:spPr>
          <a:xfrm>
            <a:off x="-36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b">
            <a:noAutofit/>
          </a:bodyPr>
          <a:p>
            <a:pPr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1200" spc="-1" strike="noStrike">
                <a:solidFill>
                  <a:srgbClr val="000000"/>
                </a:solidFill>
                <a:latin typeface="Times New Roman"/>
              </a:rPr>
              <a:t>&lt;footer&gt;</a:t>
            </a:r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788" name="TextShape 3"/>
          <p:cNvSpPr txBox="1"/>
          <p:nvPr/>
        </p:nvSpPr>
        <p:spPr>
          <a:xfrm>
            <a:off x="-36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>
            <a:noAutofit/>
          </a:bodyPr>
          <a:p>
            <a:pPr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1200" spc="-1" strike="noStrike">
                <a:solidFill>
                  <a:srgbClr val="000000"/>
                </a:solidFill>
                <a:latin typeface="Times New Roman"/>
              </a:rPr>
              <a:t>&lt;header&gt;</a:t>
            </a:r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789" name="TextShape 4"/>
          <p:cNvSpPr txBox="1"/>
          <p:nvPr/>
        </p:nvSpPr>
        <p:spPr>
          <a:xfrm>
            <a:off x="388584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>
            <a:noAutofit/>
          </a:bodyPr>
          <a:p>
            <a:pPr algn="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1200" spc="-1" strike="noStrike">
                <a:solidFill>
                  <a:srgbClr val="000000"/>
                </a:solidFill>
                <a:latin typeface="Times New Roman"/>
              </a:rPr>
              <a:t>&lt;date/time&gt;</a:t>
            </a:r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790" name="PlaceHolder 5"/>
          <p:cNvSpPr>
            <a:spLocks noGrp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</p:sp>
      <p:sp>
        <p:nvSpPr>
          <p:cNvPr id="791" name="PlaceHolder 6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</p:notes>
</file>

<file path=ppt/notesSlides/notesSlide15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2" name="TextShape 1"/>
          <p:cNvSpPr txBox="1"/>
          <p:nvPr/>
        </p:nvSpPr>
        <p:spPr>
          <a:xfrm>
            <a:off x="388584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b">
            <a:noAutofit/>
          </a:bodyPr>
          <a:p>
            <a:pPr algn="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fld id="{B7E30C42-4CEF-492E-BAC8-6DFD895992EA}" type="slidenum">
              <a:rPr b="0" lang="en-US" sz="1200" spc="-1" strike="noStrike">
                <a:solidFill>
                  <a:srgbClr val="000000"/>
                </a:solidFill>
                <a:latin typeface="Times New Roman"/>
              </a:rPr>
              <a:t>&lt;number&gt;</a:t>
            </a:fld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793" name="TextShape 2"/>
          <p:cNvSpPr txBox="1"/>
          <p:nvPr/>
        </p:nvSpPr>
        <p:spPr>
          <a:xfrm>
            <a:off x="-36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b">
            <a:noAutofit/>
          </a:bodyPr>
          <a:p>
            <a:pPr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1200" spc="-1" strike="noStrike">
                <a:solidFill>
                  <a:srgbClr val="000000"/>
                </a:solidFill>
                <a:latin typeface="Times New Roman"/>
              </a:rPr>
              <a:t>&lt;footer&gt;</a:t>
            </a:r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794" name="TextShape 3"/>
          <p:cNvSpPr txBox="1"/>
          <p:nvPr/>
        </p:nvSpPr>
        <p:spPr>
          <a:xfrm>
            <a:off x="-36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>
            <a:noAutofit/>
          </a:bodyPr>
          <a:p>
            <a:pPr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1200" spc="-1" strike="noStrike">
                <a:solidFill>
                  <a:srgbClr val="000000"/>
                </a:solidFill>
                <a:latin typeface="Times New Roman"/>
              </a:rPr>
              <a:t>&lt;header&gt;</a:t>
            </a:r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795" name="TextShape 4"/>
          <p:cNvSpPr txBox="1"/>
          <p:nvPr/>
        </p:nvSpPr>
        <p:spPr>
          <a:xfrm>
            <a:off x="388584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>
            <a:noAutofit/>
          </a:bodyPr>
          <a:p>
            <a:pPr algn="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1200" spc="-1" strike="noStrike">
                <a:solidFill>
                  <a:srgbClr val="000000"/>
                </a:solidFill>
                <a:latin typeface="Times New Roman"/>
              </a:rPr>
              <a:t>&lt;date/time&gt;</a:t>
            </a:r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796" name="PlaceHolder 5"/>
          <p:cNvSpPr>
            <a:spLocks noGrp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</p:sp>
      <p:sp>
        <p:nvSpPr>
          <p:cNvPr id="797" name="PlaceHolder 6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</p:notes>
</file>

<file path=ppt/notesSlides/notesSlide17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" name="TextShape 1"/>
          <p:cNvSpPr txBox="1"/>
          <p:nvPr/>
        </p:nvSpPr>
        <p:spPr>
          <a:xfrm>
            <a:off x="388584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b">
            <a:noAutofit/>
          </a:bodyPr>
          <a:p>
            <a:pPr algn="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fld id="{4F558A33-0DC3-49FD-8278-892F1F357D0D}" type="slidenum">
              <a:rPr b="0" lang="en-US" sz="1200" spc="-1" strike="noStrike">
                <a:solidFill>
                  <a:srgbClr val="000000"/>
                </a:solidFill>
                <a:latin typeface="Times New Roman"/>
              </a:rPr>
              <a:t>&lt;number&gt;</a:t>
            </a:fld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799" name="TextShape 2"/>
          <p:cNvSpPr txBox="1"/>
          <p:nvPr/>
        </p:nvSpPr>
        <p:spPr>
          <a:xfrm>
            <a:off x="-36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b">
            <a:noAutofit/>
          </a:bodyPr>
          <a:p>
            <a:pPr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1200" spc="-1" strike="noStrike">
                <a:solidFill>
                  <a:srgbClr val="000000"/>
                </a:solidFill>
                <a:latin typeface="Times New Roman"/>
              </a:rPr>
              <a:t>&lt;footer&gt;</a:t>
            </a:r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800" name="TextShape 3"/>
          <p:cNvSpPr txBox="1"/>
          <p:nvPr/>
        </p:nvSpPr>
        <p:spPr>
          <a:xfrm>
            <a:off x="-36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>
            <a:noAutofit/>
          </a:bodyPr>
          <a:p>
            <a:pPr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1200" spc="-1" strike="noStrike">
                <a:solidFill>
                  <a:srgbClr val="000000"/>
                </a:solidFill>
                <a:latin typeface="Times New Roman"/>
              </a:rPr>
              <a:t>&lt;header&gt;</a:t>
            </a:r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801" name="TextShape 4"/>
          <p:cNvSpPr txBox="1"/>
          <p:nvPr/>
        </p:nvSpPr>
        <p:spPr>
          <a:xfrm>
            <a:off x="388584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>
            <a:noAutofit/>
          </a:bodyPr>
          <a:p>
            <a:pPr algn="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1200" spc="-1" strike="noStrike">
                <a:solidFill>
                  <a:srgbClr val="000000"/>
                </a:solidFill>
                <a:latin typeface="Times New Roman"/>
              </a:rPr>
              <a:t>&lt;date/time&gt;</a:t>
            </a:r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802" name="PlaceHolder 5"/>
          <p:cNvSpPr>
            <a:spLocks noGrp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</p:sp>
      <p:sp>
        <p:nvSpPr>
          <p:cNvPr id="803" name="PlaceHolder 6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</p:notes>
</file>

<file path=ppt/notesSlides/notesSlide19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4" name="TextShape 1"/>
          <p:cNvSpPr txBox="1"/>
          <p:nvPr/>
        </p:nvSpPr>
        <p:spPr>
          <a:xfrm>
            <a:off x="388584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b">
            <a:noAutofit/>
          </a:bodyPr>
          <a:p>
            <a:pPr algn="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fld id="{398B66EF-B3D3-477D-9323-48D757925D6E}" type="slidenum">
              <a:rPr b="0" lang="en-US" sz="1200" spc="-1" strike="noStrike">
                <a:solidFill>
                  <a:srgbClr val="000000"/>
                </a:solidFill>
                <a:latin typeface="Times New Roman"/>
              </a:rPr>
              <a:t>&lt;number&gt;</a:t>
            </a:fld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805" name="TextShape 2"/>
          <p:cNvSpPr txBox="1"/>
          <p:nvPr/>
        </p:nvSpPr>
        <p:spPr>
          <a:xfrm>
            <a:off x="-36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b">
            <a:noAutofit/>
          </a:bodyPr>
          <a:p>
            <a:pPr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1200" spc="-1" strike="noStrike">
                <a:solidFill>
                  <a:srgbClr val="000000"/>
                </a:solidFill>
                <a:latin typeface="Times New Roman"/>
              </a:rPr>
              <a:t>&lt;footer&gt;</a:t>
            </a:r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806" name="TextShape 3"/>
          <p:cNvSpPr txBox="1"/>
          <p:nvPr/>
        </p:nvSpPr>
        <p:spPr>
          <a:xfrm>
            <a:off x="-36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>
            <a:noAutofit/>
          </a:bodyPr>
          <a:p>
            <a:pPr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1200" spc="-1" strike="noStrike">
                <a:solidFill>
                  <a:srgbClr val="000000"/>
                </a:solidFill>
                <a:latin typeface="Times New Roman"/>
              </a:rPr>
              <a:t>&lt;header&gt;</a:t>
            </a:r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807" name="TextShape 4"/>
          <p:cNvSpPr txBox="1"/>
          <p:nvPr/>
        </p:nvSpPr>
        <p:spPr>
          <a:xfrm>
            <a:off x="388584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>
            <a:noAutofit/>
          </a:bodyPr>
          <a:p>
            <a:pPr algn="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1200" spc="-1" strike="noStrike">
                <a:solidFill>
                  <a:srgbClr val="000000"/>
                </a:solidFill>
                <a:latin typeface="Times New Roman"/>
              </a:rPr>
              <a:t>&lt;date/time&gt;</a:t>
            </a:r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808" name="PlaceHolder 5"/>
          <p:cNvSpPr>
            <a:spLocks noGrp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</p:sp>
      <p:sp>
        <p:nvSpPr>
          <p:cNvPr id="809" name="PlaceHolder 6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</p:notes>
</file>

<file path=ppt/notesSlides/notesSlide21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0" name="TextShape 1"/>
          <p:cNvSpPr txBox="1"/>
          <p:nvPr/>
        </p:nvSpPr>
        <p:spPr>
          <a:xfrm>
            <a:off x="388584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b">
            <a:noAutofit/>
          </a:bodyPr>
          <a:p>
            <a:pPr algn="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fld id="{E4F1F7CC-49C7-4C69-8F70-F6BD1C18B811}" type="slidenum">
              <a:rPr b="0" lang="en-US" sz="1200" spc="-1" strike="noStrike">
                <a:solidFill>
                  <a:srgbClr val="000000"/>
                </a:solidFill>
                <a:latin typeface="Times New Roman"/>
              </a:rPr>
              <a:t>&lt;number&gt;</a:t>
            </a:fld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811" name="TextShape 2"/>
          <p:cNvSpPr txBox="1"/>
          <p:nvPr/>
        </p:nvSpPr>
        <p:spPr>
          <a:xfrm>
            <a:off x="-36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b">
            <a:noAutofit/>
          </a:bodyPr>
          <a:p>
            <a:pPr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1200" spc="-1" strike="noStrike">
                <a:solidFill>
                  <a:srgbClr val="000000"/>
                </a:solidFill>
                <a:latin typeface="Times New Roman"/>
              </a:rPr>
              <a:t>&lt;footer&gt;</a:t>
            </a:r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812" name="TextShape 3"/>
          <p:cNvSpPr txBox="1"/>
          <p:nvPr/>
        </p:nvSpPr>
        <p:spPr>
          <a:xfrm>
            <a:off x="-36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>
            <a:noAutofit/>
          </a:bodyPr>
          <a:p>
            <a:pPr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1200" spc="-1" strike="noStrike">
                <a:solidFill>
                  <a:srgbClr val="000000"/>
                </a:solidFill>
                <a:latin typeface="Times New Roman"/>
              </a:rPr>
              <a:t>&lt;header&gt;</a:t>
            </a:r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813" name="TextShape 4"/>
          <p:cNvSpPr txBox="1"/>
          <p:nvPr/>
        </p:nvSpPr>
        <p:spPr>
          <a:xfrm>
            <a:off x="388584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>
            <a:noAutofit/>
          </a:bodyPr>
          <a:p>
            <a:pPr algn="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1200" spc="-1" strike="noStrike">
                <a:solidFill>
                  <a:srgbClr val="000000"/>
                </a:solidFill>
                <a:latin typeface="Times New Roman"/>
              </a:rPr>
              <a:t>&lt;date/time&gt;</a:t>
            </a:r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814" name="PlaceHolder 5"/>
          <p:cNvSpPr>
            <a:spLocks noGrp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</p:sp>
      <p:sp>
        <p:nvSpPr>
          <p:cNvPr id="815" name="PlaceHolder 6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</p:notes>
</file>

<file path=ppt/notesSlides/notesSlide24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6" name="TextShape 1"/>
          <p:cNvSpPr txBox="1"/>
          <p:nvPr/>
        </p:nvSpPr>
        <p:spPr>
          <a:xfrm>
            <a:off x="388584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b">
            <a:noAutofit/>
          </a:bodyPr>
          <a:p>
            <a:pPr algn="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fld id="{C5BDC365-F5F4-48CF-9D37-D6D6DED88E5D}" type="slidenum">
              <a:rPr b="0" lang="en-US" sz="1200" spc="-1" strike="noStrike">
                <a:solidFill>
                  <a:srgbClr val="000000"/>
                </a:solidFill>
                <a:latin typeface="Times New Roman"/>
              </a:rPr>
              <a:t>&lt;number&gt;</a:t>
            </a:fld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817" name="TextShape 2"/>
          <p:cNvSpPr txBox="1"/>
          <p:nvPr/>
        </p:nvSpPr>
        <p:spPr>
          <a:xfrm>
            <a:off x="-36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b">
            <a:noAutofit/>
          </a:bodyPr>
          <a:p>
            <a:pPr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1200" spc="-1" strike="noStrike">
                <a:solidFill>
                  <a:srgbClr val="000000"/>
                </a:solidFill>
                <a:latin typeface="Times New Roman"/>
              </a:rPr>
              <a:t>&lt;footer&gt;</a:t>
            </a:r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818" name="TextShape 3"/>
          <p:cNvSpPr txBox="1"/>
          <p:nvPr/>
        </p:nvSpPr>
        <p:spPr>
          <a:xfrm>
            <a:off x="-36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>
            <a:noAutofit/>
          </a:bodyPr>
          <a:p>
            <a:pPr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1200" spc="-1" strike="noStrike">
                <a:solidFill>
                  <a:srgbClr val="000000"/>
                </a:solidFill>
                <a:latin typeface="Times New Roman"/>
              </a:rPr>
              <a:t>&lt;header&gt;</a:t>
            </a:r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819" name="TextShape 4"/>
          <p:cNvSpPr txBox="1"/>
          <p:nvPr/>
        </p:nvSpPr>
        <p:spPr>
          <a:xfrm>
            <a:off x="388584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>
            <a:noAutofit/>
          </a:bodyPr>
          <a:p>
            <a:pPr algn="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1200" spc="-1" strike="noStrike">
                <a:solidFill>
                  <a:srgbClr val="000000"/>
                </a:solidFill>
                <a:latin typeface="Times New Roman"/>
              </a:rPr>
              <a:t>&lt;date/time&gt;</a:t>
            </a:r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820" name="PlaceHolder 5"/>
          <p:cNvSpPr>
            <a:spLocks noGrp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</p:sp>
      <p:sp>
        <p:nvSpPr>
          <p:cNvPr id="821" name="PlaceHolder 6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</p:notes>
</file>

<file path=ppt/notesSlides/notesSlide25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2" name="TextShape 1"/>
          <p:cNvSpPr txBox="1"/>
          <p:nvPr/>
        </p:nvSpPr>
        <p:spPr>
          <a:xfrm>
            <a:off x="388584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b">
            <a:noAutofit/>
          </a:bodyPr>
          <a:p>
            <a:pPr algn="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fld id="{0BBAC516-4380-4164-95F6-3736AEB0219A}" type="slidenum">
              <a:rPr b="0" lang="en-US" sz="1200" spc="-1" strike="noStrike">
                <a:solidFill>
                  <a:srgbClr val="000000"/>
                </a:solidFill>
                <a:latin typeface="Times New Roman"/>
              </a:rPr>
              <a:t>&lt;number&gt;</a:t>
            </a:fld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823" name="TextShape 2"/>
          <p:cNvSpPr txBox="1"/>
          <p:nvPr/>
        </p:nvSpPr>
        <p:spPr>
          <a:xfrm>
            <a:off x="-36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b">
            <a:noAutofit/>
          </a:bodyPr>
          <a:p>
            <a:pPr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1200" spc="-1" strike="noStrike">
                <a:solidFill>
                  <a:srgbClr val="000000"/>
                </a:solidFill>
                <a:latin typeface="Times New Roman"/>
              </a:rPr>
              <a:t>&lt;footer&gt;</a:t>
            </a:r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824" name="TextShape 3"/>
          <p:cNvSpPr txBox="1"/>
          <p:nvPr/>
        </p:nvSpPr>
        <p:spPr>
          <a:xfrm>
            <a:off x="-36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>
            <a:noAutofit/>
          </a:bodyPr>
          <a:p>
            <a:pPr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1200" spc="-1" strike="noStrike">
                <a:solidFill>
                  <a:srgbClr val="000000"/>
                </a:solidFill>
                <a:latin typeface="Times New Roman"/>
              </a:rPr>
              <a:t>&lt;header&gt;</a:t>
            </a:r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825" name="TextShape 4"/>
          <p:cNvSpPr txBox="1"/>
          <p:nvPr/>
        </p:nvSpPr>
        <p:spPr>
          <a:xfrm>
            <a:off x="388584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>
            <a:noAutofit/>
          </a:bodyPr>
          <a:p>
            <a:pPr algn="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1200" spc="-1" strike="noStrike">
                <a:solidFill>
                  <a:srgbClr val="000000"/>
                </a:solidFill>
                <a:latin typeface="Times New Roman"/>
              </a:rPr>
              <a:t>&lt;date/time&gt;</a:t>
            </a:r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826" name="PlaceHolder 5"/>
          <p:cNvSpPr>
            <a:spLocks noGrp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</p:sp>
      <p:sp>
        <p:nvSpPr>
          <p:cNvPr id="827" name="PlaceHolder 6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</p:notes>
</file>

<file path=ppt/notesSlides/notesSlide26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8" name="TextShape 1"/>
          <p:cNvSpPr txBox="1"/>
          <p:nvPr/>
        </p:nvSpPr>
        <p:spPr>
          <a:xfrm>
            <a:off x="388584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b">
            <a:noAutofit/>
          </a:bodyPr>
          <a:p>
            <a:pPr algn="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fld id="{8C355FE4-FB29-416B-A9F9-302984749BE3}" type="slidenum">
              <a:rPr b="0" lang="en-US" sz="1200" spc="-1" strike="noStrike">
                <a:solidFill>
                  <a:srgbClr val="000000"/>
                </a:solidFill>
                <a:latin typeface="Times New Roman"/>
              </a:rPr>
              <a:t>&lt;number&gt;</a:t>
            </a:fld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829" name="TextShape 2"/>
          <p:cNvSpPr txBox="1"/>
          <p:nvPr/>
        </p:nvSpPr>
        <p:spPr>
          <a:xfrm>
            <a:off x="-36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b">
            <a:noAutofit/>
          </a:bodyPr>
          <a:p>
            <a:pPr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1200" spc="-1" strike="noStrike">
                <a:solidFill>
                  <a:srgbClr val="000000"/>
                </a:solidFill>
                <a:latin typeface="Times New Roman"/>
              </a:rPr>
              <a:t>&lt;footer&gt;</a:t>
            </a:r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830" name="TextShape 3"/>
          <p:cNvSpPr txBox="1"/>
          <p:nvPr/>
        </p:nvSpPr>
        <p:spPr>
          <a:xfrm>
            <a:off x="-36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>
            <a:noAutofit/>
          </a:bodyPr>
          <a:p>
            <a:pPr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1200" spc="-1" strike="noStrike">
                <a:solidFill>
                  <a:srgbClr val="000000"/>
                </a:solidFill>
                <a:latin typeface="Times New Roman"/>
              </a:rPr>
              <a:t>&lt;header&gt;</a:t>
            </a:r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831" name="TextShape 4"/>
          <p:cNvSpPr txBox="1"/>
          <p:nvPr/>
        </p:nvSpPr>
        <p:spPr>
          <a:xfrm>
            <a:off x="388584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>
            <a:noAutofit/>
          </a:bodyPr>
          <a:p>
            <a:pPr algn="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1200" spc="-1" strike="noStrike">
                <a:solidFill>
                  <a:srgbClr val="000000"/>
                </a:solidFill>
                <a:latin typeface="Times New Roman"/>
              </a:rPr>
              <a:t>&lt;date/time&gt;</a:t>
            </a:r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832" name="PlaceHolder 5"/>
          <p:cNvSpPr>
            <a:spLocks noGrp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</p:sp>
      <p:sp>
        <p:nvSpPr>
          <p:cNvPr id="833" name="PlaceHolder 6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</p:notes>
</file>

<file path=ppt/notesSlides/notesSlide27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4" name="TextShape 1"/>
          <p:cNvSpPr txBox="1"/>
          <p:nvPr/>
        </p:nvSpPr>
        <p:spPr>
          <a:xfrm>
            <a:off x="388584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b">
            <a:noAutofit/>
          </a:bodyPr>
          <a:p>
            <a:pPr algn="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fld id="{5187FC44-94AE-4A94-9E7B-966454FAD97F}" type="slidenum">
              <a:rPr b="0" lang="en-US" sz="1200" spc="-1" strike="noStrike">
                <a:solidFill>
                  <a:srgbClr val="000000"/>
                </a:solidFill>
                <a:latin typeface="Times New Roman"/>
              </a:rPr>
              <a:t>&lt;number&gt;</a:t>
            </a:fld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835" name="TextShape 2"/>
          <p:cNvSpPr txBox="1"/>
          <p:nvPr/>
        </p:nvSpPr>
        <p:spPr>
          <a:xfrm>
            <a:off x="-36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b">
            <a:noAutofit/>
          </a:bodyPr>
          <a:p>
            <a:pPr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1200" spc="-1" strike="noStrike">
                <a:solidFill>
                  <a:srgbClr val="000000"/>
                </a:solidFill>
                <a:latin typeface="Times New Roman"/>
              </a:rPr>
              <a:t>&lt;footer&gt;</a:t>
            </a:r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836" name="TextShape 3"/>
          <p:cNvSpPr txBox="1"/>
          <p:nvPr/>
        </p:nvSpPr>
        <p:spPr>
          <a:xfrm>
            <a:off x="-36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>
            <a:noAutofit/>
          </a:bodyPr>
          <a:p>
            <a:pPr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1200" spc="-1" strike="noStrike">
                <a:solidFill>
                  <a:srgbClr val="000000"/>
                </a:solidFill>
                <a:latin typeface="Times New Roman"/>
              </a:rPr>
              <a:t>&lt;header&gt;</a:t>
            </a:r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837" name="TextShape 4"/>
          <p:cNvSpPr txBox="1"/>
          <p:nvPr/>
        </p:nvSpPr>
        <p:spPr>
          <a:xfrm>
            <a:off x="388584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>
            <a:noAutofit/>
          </a:bodyPr>
          <a:p>
            <a:pPr algn="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1200" spc="-1" strike="noStrike">
                <a:solidFill>
                  <a:srgbClr val="000000"/>
                </a:solidFill>
                <a:latin typeface="Times New Roman"/>
              </a:rPr>
              <a:t>&lt;date/time&gt;</a:t>
            </a:r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838" name="PlaceHolder 5"/>
          <p:cNvSpPr>
            <a:spLocks noGrp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</p:sp>
      <p:sp>
        <p:nvSpPr>
          <p:cNvPr id="839" name="PlaceHolder 6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</p:notes>
</file>

<file path=ppt/notesSlides/notesSlide31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0" name="TextShape 1"/>
          <p:cNvSpPr txBox="1"/>
          <p:nvPr/>
        </p:nvSpPr>
        <p:spPr>
          <a:xfrm>
            <a:off x="388584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b">
            <a:noAutofit/>
          </a:bodyPr>
          <a:p>
            <a:pPr algn="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fld id="{8A06C825-D9FA-4012-8FAA-C12C9D51C19E}" type="slidenum">
              <a:rPr b="0" lang="en-US" sz="1200" spc="-1" strike="noStrike">
                <a:solidFill>
                  <a:srgbClr val="000000"/>
                </a:solidFill>
                <a:latin typeface="Times New Roman"/>
              </a:rPr>
              <a:t>&lt;number&gt;</a:t>
            </a:fld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841" name="TextShape 2"/>
          <p:cNvSpPr txBox="1"/>
          <p:nvPr/>
        </p:nvSpPr>
        <p:spPr>
          <a:xfrm>
            <a:off x="-36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b">
            <a:noAutofit/>
          </a:bodyPr>
          <a:p>
            <a:pPr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1200" spc="-1" strike="noStrike">
                <a:solidFill>
                  <a:srgbClr val="000000"/>
                </a:solidFill>
                <a:latin typeface="Times New Roman"/>
              </a:rPr>
              <a:t>&lt;footer&gt;</a:t>
            </a:r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842" name="TextShape 3"/>
          <p:cNvSpPr txBox="1"/>
          <p:nvPr/>
        </p:nvSpPr>
        <p:spPr>
          <a:xfrm>
            <a:off x="-36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>
            <a:noAutofit/>
          </a:bodyPr>
          <a:p>
            <a:pPr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1200" spc="-1" strike="noStrike">
                <a:solidFill>
                  <a:srgbClr val="000000"/>
                </a:solidFill>
                <a:latin typeface="Times New Roman"/>
              </a:rPr>
              <a:t>&lt;header&gt;</a:t>
            </a:r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843" name="TextShape 4"/>
          <p:cNvSpPr txBox="1"/>
          <p:nvPr/>
        </p:nvSpPr>
        <p:spPr>
          <a:xfrm>
            <a:off x="388584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>
            <a:noAutofit/>
          </a:bodyPr>
          <a:p>
            <a:pPr algn="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1200" spc="-1" strike="noStrike">
                <a:solidFill>
                  <a:srgbClr val="000000"/>
                </a:solidFill>
                <a:latin typeface="Times New Roman"/>
              </a:rPr>
              <a:t>&lt;date/time&gt;</a:t>
            </a:r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844" name="PlaceHolder 5"/>
          <p:cNvSpPr>
            <a:spLocks noGrp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</p:sp>
      <p:sp>
        <p:nvSpPr>
          <p:cNvPr id="845" name="PlaceHolder 6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</p:notes>
</file>

<file path=ppt/notesSlides/notesSlide32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6" name="TextShape 1"/>
          <p:cNvSpPr txBox="1"/>
          <p:nvPr/>
        </p:nvSpPr>
        <p:spPr>
          <a:xfrm>
            <a:off x="388584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b">
            <a:noAutofit/>
          </a:bodyPr>
          <a:p>
            <a:pPr algn="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fld id="{9ED00477-4BED-4A3B-8ED6-05B8590D8936}" type="slidenum">
              <a:rPr b="0" lang="en-US" sz="1200" spc="-1" strike="noStrike">
                <a:solidFill>
                  <a:srgbClr val="000000"/>
                </a:solidFill>
                <a:latin typeface="Times New Roman"/>
              </a:rPr>
              <a:t>&lt;number&gt;</a:t>
            </a:fld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847" name="TextShape 2"/>
          <p:cNvSpPr txBox="1"/>
          <p:nvPr/>
        </p:nvSpPr>
        <p:spPr>
          <a:xfrm>
            <a:off x="-36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b">
            <a:noAutofit/>
          </a:bodyPr>
          <a:p>
            <a:pPr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1200" spc="-1" strike="noStrike">
                <a:solidFill>
                  <a:srgbClr val="000000"/>
                </a:solidFill>
                <a:latin typeface="Times New Roman"/>
              </a:rPr>
              <a:t>&lt;footer&gt;</a:t>
            </a:r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848" name="TextShape 3"/>
          <p:cNvSpPr txBox="1"/>
          <p:nvPr/>
        </p:nvSpPr>
        <p:spPr>
          <a:xfrm>
            <a:off x="-36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>
            <a:noAutofit/>
          </a:bodyPr>
          <a:p>
            <a:pPr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1200" spc="-1" strike="noStrike">
                <a:solidFill>
                  <a:srgbClr val="000000"/>
                </a:solidFill>
                <a:latin typeface="Times New Roman"/>
              </a:rPr>
              <a:t>&lt;header&gt;</a:t>
            </a:r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849" name="TextShape 4"/>
          <p:cNvSpPr txBox="1"/>
          <p:nvPr/>
        </p:nvSpPr>
        <p:spPr>
          <a:xfrm>
            <a:off x="388584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>
            <a:noAutofit/>
          </a:bodyPr>
          <a:p>
            <a:pPr algn="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1200" spc="-1" strike="noStrike">
                <a:solidFill>
                  <a:srgbClr val="000000"/>
                </a:solidFill>
                <a:latin typeface="Times New Roman"/>
              </a:rPr>
              <a:t>&lt;date/time&gt;</a:t>
            </a:r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850" name="PlaceHolder 5"/>
          <p:cNvSpPr>
            <a:spLocks noGrp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</p:sp>
      <p:sp>
        <p:nvSpPr>
          <p:cNvPr id="851" name="PlaceHolder 6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</p:notes>
</file>

<file path=ppt/notesSlides/notesSlide33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2" name="TextShape 1"/>
          <p:cNvSpPr txBox="1"/>
          <p:nvPr/>
        </p:nvSpPr>
        <p:spPr>
          <a:xfrm>
            <a:off x="388584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b">
            <a:noAutofit/>
          </a:bodyPr>
          <a:p>
            <a:pPr algn="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fld id="{C33AC3DB-04BA-4424-B9C2-C922B9BDB98F}" type="slidenum">
              <a:rPr b="0" lang="en-US" sz="1200" spc="-1" strike="noStrike">
                <a:solidFill>
                  <a:srgbClr val="000000"/>
                </a:solidFill>
                <a:latin typeface="Times New Roman"/>
              </a:rPr>
              <a:t>&lt;number&gt;</a:t>
            </a:fld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853" name="TextShape 2"/>
          <p:cNvSpPr txBox="1"/>
          <p:nvPr/>
        </p:nvSpPr>
        <p:spPr>
          <a:xfrm>
            <a:off x="-36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b">
            <a:noAutofit/>
          </a:bodyPr>
          <a:p>
            <a:pPr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1200" spc="-1" strike="noStrike">
                <a:solidFill>
                  <a:srgbClr val="000000"/>
                </a:solidFill>
                <a:latin typeface="Times New Roman"/>
              </a:rPr>
              <a:t>&lt;footer&gt;</a:t>
            </a:r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854" name="TextShape 3"/>
          <p:cNvSpPr txBox="1"/>
          <p:nvPr/>
        </p:nvSpPr>
        <p:spPr>
          <a:xfrm>
            <a:off x="-36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>
            <a:noAutofit/>
          </a:bodyPr>
          <a:p>
            <a:pPr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1200" spc="-1" strike="noStrike">
                <a:solidFill>
                  <a:srgbClr val="000000"/>
                </a:solidFill>
                <a:latin typeface="Times New Roman"/>
              </a:rPr>
              <a:t>&lt;header&gt;</a:t>
            </a:r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855" name="TextShape 4"/>
          <p:cNvSpPr txBox="1"/>
          <p:nvPr/>
        </p:nvSpPr>
        <p:spPr>
          <a:xfrm>
            <a:off x="388584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>
            <a:noAutofit/>
          </a:bodyPr>
          <a:p>
            <a:pPr algn="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1200" spc="-1" strike="noStrike">
                <a:solidFill>
                  <a:srgbClr val="000000"/>
                </a:solidFill>
                <a:latin typeface="Times New Roman"/>
              </a:rPr>
              <a:t>&lt;date/time&gt;</a:t>
            </a:r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856" name="PlaceHolder 5"/>
          <p:cNvSpPr>
            <a:spLocks noGrp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</p:sp>
      <p:sp>
        <p:nvSpPr>
          <p:cNvPr id="857" name="PlaceHolder 6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</p:notes>
</file>

<file path=ppt/notesSlides/notesSlide36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8" name="TextShape 1"/>
          <p:cNvSpPr txBox="1"/>
          <p:nvPr/>
        </p:nvSpPr>
        <p:spPr>
          <a:xfrm>
            <a:off x="388584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b">
            <a:noAutofit/>
          </a:bodyPr>
          <a:p>
            <a:pPr algn="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fld id="{240AD97A-53AB-4CFF-8153-59077C6A2A86}" type="slidenum">
              <a:rPr b="0" lang="en-US" sz="1200" spc="-1" strike="noStrike">
                <a:solidFill>
                  <a:srgbClr val="000000"/>
                </a:solidFill>
                <a:latin typeface="Times New Roman"/>
              </a:rPr>
              <a:t>&lt;number&gt;</a:t>
            </a:fld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859" name="TextShape 2"/>
          <p:cNvSpPr txBox="1"/>
          <p:nvPr/>
        </p:nvSpPr>
        <p:spPr>
          <a:xfrm>
            <a:off x="-36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b">
            <a:noAutofit/>
          </a:bodyPr>
          <a:p>
            <a:pPr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1200" spc="-1" strike="noStrike">
                <a:solidFill>
                  <a:srgbClr val="000000"/>
                </a:solidFill>
                <a:latin typeface="Times New Roman"/>
              </a:rPr>
              <a:t>&lt;footer&gt;</a:t>
            </a:r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860" name="TextShape 3"/>
          <p:cNvSpPr txBox="1"/>
          <p:nvPr/>
        </p:nvSpPr>
        <p:spPr>
          <a:xfrm>
            <a:off x="-36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>
            <a:noAutofit/>
          </a:bodyPr>
          <a:p>
            <a:pPr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1200" spc="-1" strike="noStrike">
                <a:solidFill>
                  <a:srgbClr val="000000"/>
                </a:solidFill>
                <a:latin typeface="Times New Roman"/>
              </a:rPr>
              <a:t>&lt;header&gt;</a:t>
            </a:r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861" name="TextShape 4"/>
          <p:cNvSpPr txBox="1"/>
          <p:nvPr/>
        </p:nvSpPr>
        <p:spPr>
          <a:xfrm>
            <a:off x="388584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>
            <a:noAutofit/>
          </a:bodyPr>
          <a:p>
            <a:pPr algn="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1200" spc="-1" strike="noStrike">
                <a:solidFill>
                  <a:srgbClr val="000000"/>
                </a:solidFill>
                <a:latin typeface="Times New Roman"/>
              </a:rPr>
              <a:t>&lt;date/time&gt;</a:t>
            </a:r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862" name="PlaceHolder 5"/>
          <p:cNvSpPr>
            <a:spLocks noGrp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</p:sp>
      <p:sp>
        <p:nvSpPr>
          <p:cNvPr id="863" name="PlaceHolder 6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</p:notes>
</file>

<file path=ppt/notesSlides/notesSlide77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4" name="TextShape 1"/>
          <p:cNvSpPr txBox="1"/>
          <p:nvPr/>
        </p:nvSpPr>
        <p:spPr>
          <a:xfrm>
            <a:off x="388584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b">
            <a:noAutofit/>
          </a:bodyPr>
          <a:p>
            <a:pPr algn="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fld id="{0815BD43-0489-4CD9-B50F-F65290F39B56}" type="slidenum">
              <a:rPr b="0" lang="en-US" sz="1200" spc="-1" strike="noStrike">
                <a:solidFill>
                  <a:srgbClr val="000000"/>
                </a:solidFill>
                <a:latin typeface="Times New Roman"/>
              </a:rPr>
              <a:t>&lt;number&gt;</a:t>
            </a:fld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865" name="TextShape 2"/>
          <p:cNvSpPr txBox="1"/>
          <p:nvPr/>
        </p:nvSpPr>
        <p:spPr>
          <a:xfrm>
            <a:off x="-36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b">
            <a:noAutofit/>
          </a:bodyPr>
          <a:p>
            <a:pPr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1200" spc="-1" strike="noStrike">
                <a:solidFill>
                  <a:srgbClr val="000000"/>
                </a:solidFill>
                <a:latin typeface="Times New Roman"/>
              </a:rPr>
              <a:t>&lt;footer&gt;</a:t>
            </a:r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866" name="TextShape 3"/>
          <p:cNvSpPr txBox="1"/>
          <p:nvPr/>
        </p:nvSpPr>
        <p:spPr>
          <a:xfrm>
            <a:off x="-36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>
            <a:noAutofit/>
          </a:bodyPr>
          <a:p>
            <a:pPr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1200" spc="-1" strike="noStrike">
                <a:solidFill>
                  <a:srgbClr val="000000"/>
                </a:solidFill>
                <a:latin typeface="Times New Roman"/>
              </a:rPr>
              <a:t>&lt;header&gt;</a:t>
            </a:r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867" name="TextShape 4"/>
          <p:cNvSpPr txBox="1"/>
          <p:nvPr/>
        </p:nvSpPr>
        <p:spPr>
          <a:xfrm>
            <a:off x="388584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>
            <a:noAutofit/>
          </a:bodyPr>
          <a:p>
            <a:pPr algn="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1200" spc="-1" strike="noStrike">
                <a:solidFill>
                  <a:srgbClr val="000000"/>
                </a:solidFill>
                <a:latin typeface="Times New Roman"/>
              </a:rPr>
              <a:t>&lt;date/time&gt;</a:t>
            </a:r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868" name="PlaceHolder 5"/>
          <p:cNvSpPr>
            <a:spLocks noGrp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</p:sp>
      <p:sp>
        <p:nvSpPr>
          <p:cNvPr id="869" name="PlaceHolder 6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</p:note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685800" y="609120"/>
            <a:ext cx="7772400" cy="1143000"/>
          </a:xfrm>
          <a:prstGeom prst="rect">
            <a:avLst/>
          </a:prstGeom>
        </p:spPr>
        <p:txBody>
          <a:bodyPr lIns="90000" rIns="90000" tIns="46800" bIns="4680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endParaRPr b="0" lang="en-US" sz="4400" spc="-1" strike="noStrike">
              <a:solidFill>
                <a:srgbClr val="9900ff"/>
              </a:solidFill>
              <a:latin typeface="Times New Roman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685800" y="1981080"/>
            <a:ext cx="7772400" cy="1962720"/>
          </a:xfrm>
          <a:prstGeom prst="rect">
            <a:avLst/>
          </a:prstGeom>
        </p:spPr>
        <p:txBody>
          <a:bodyPr lIns="90000" rIns="90000" tIns="46800" bIns="4680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685800" y="4130640"/>
            <a:ext cx="7772400" cy="1962720"/>
          </a:xfrm>
          <a:prstGeom prst="rect">
            <a:avLst/>
          </a:prstGeom>
        </p:spPr>
        <p:txBody>
          <a:bodyPr lIns="90000" rIns="90000" tIns="46800" bIns="4680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685800" y="609120"/>
            <a:ext cx="7772400" cy="1143000"/>
          </a:xfrm>
          <a:prstGeom prst="rect">
            <a:avLst/>
          </a:prstGeom>
        </p:spPr>
        <p:txBody>
          <a:bodyPr lIns="90000" rIns="90000" tIns="46800" bIns="4680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endParaRPr b="0" lang="en-US" sz="4400" spc="-1" strike="noStrike">
              <a:solidFill>
                <a:srgbClr val="9900ff"/>
              </a:solidFill>
              <a:latin typeface="Times New Roman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685800" y="1981080"/>
            <a:ext cx="3792600" cy="1962720"/>
          </a:xfrm>
          <a:prstGeom prst="rect">
            <a:avLst/>
          </a:prstGeom>
        </p:spPr>
        <p:txBody>
          <a:bodyPr lIns="90000" rIns="90000" tIns="46800" bIns="4680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4668480" y="1981080"/>
            <a:ext cx="3792600" cy="1962720"/>
          </a:xfrm>
          <a:prstGeom prst="rect">
            <a:avLst/>
          </a:prstGeom>
        </p:spPr>
        <p:txBody>
          <a:bodyPr lIns="90000" rIns="90000" tIns="46800" bIns="4680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 type="body"/>
          </p:nvPr>
        </p:nvSpPr>
        <p:spPr>
          <a:xfrm>
            <a:off x="685800" y="4130640"/>
            <a:ext cx="3792600" cy="1962720"/>
          </a:xfrm>
          <a:prstGeom prst="rect">
            <a:avLst/>
          </a:prstGeom>
        </p:spPr>
        <p:txBody>
          <a:bodyPr lIns="90000" rIns="90000" tIns="46800" bIns="4680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 type="body"/>
          </p:nvPr>
        </p:nvSpPr>
        <p:spPr>
          <a:xfrm>
            <a:off x="4668480" y="4130640"/>
            <a:ext cx="3792600" cy="1962720"/>
          </a:xfrm>
          <a:prstGeom prst="rect">
            <a:avLst/>
          </a:prstGeom>
        </p:spPr>
        <p:txBody>
          <a:bodyPr lIns="90000" rIns="90000" tIns="46800" bIns="4680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685800" y="609120"/>
            <a:ext cx="7772400" cy="1143000"/>
          </a:xfrm>
          <a:prstGeom prst="rect">
            <a:avLst/>
          </a:prstGeom>
        </p:spPr>
        <p:txBody>
          <a:bodyPr lIns="90000" rIns="90000" tIns="46800" bIns="4680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endParaRPr b="0" lang="en-US" sz="4400" spc="-1" strike="noStrike">
              <a:solidFill>
                <a:srgbClr val="9900ff"/>
              </a:solidFill>
              <a:latin typeface="Times New Roman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685800" y="1981080"/>
            <a:ext cx="2502360" cy="1962720"/>
          </a:xfrm>
          <a:prstGeom prst="rect">
            <a:avLst/>
          </a:prstGeom>
        </p:spPr>
        <p:txBody>
          <a:bodyPr lIns="90000" rIns="90000" tIns="46800" bIns="4680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3313800" y="1981080"/>
            <a:ext cx="2502360" cy="1962720"/>
          </a:xfrm>
          <a:prstGeom prst="rect">
            <a:avLst/>
          </a:prstGeom>
        </p:spPr>
        <p:txBody>
          <a:bodyPr lIns="90000" rIns="90000" tIns="46800" bIns="4680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37" name="PlaceHolder 4"/>
          <p:cNvSpPr>
            <a:spLocks noGrp="1"/>
          </p:cNvSpPr>
          <p:nvPr>
            <p:ph type="body"/>
          </p:nvPr>
        </p:nvSpPr>
        <p:spPr>
          <a:xfrm>
            <a:off x="5941440" y="1981080"/>
            <a:ext cx="2502360" cy="1962720"/>
          </a:xfrm>
          <a:prstGeom prst="rect">
            <a:avLst/>
          </a:prstGeom>
        </p:spPr>
        <p:txBody>
          <a:bodyPr lIns="90000" rIns="90000" tIns="46800" bIns="4680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38" name="PlaceHolder 5"/>
          <p:cNvSpPr>
            <a:spLocks noGrp="1"/>
          </p:cNvSpPr>
          <p:nvPr>
            <p:ph type="body"/>
          </p:nvPr>
        </p:nvSpPr>
        <p:spPr>
          <a:xfrm>
            <a:off x="685800" y="4130640"/>
            <a:ext cx="2502360" cy="1962720"/>
          </a:xfrm>
          <a:prstGeom prst="rect">
            <a:avLst/>
          </a:prstGeom>
        </p:spPr>
        <p:txBody>
          <a:bodyPr lIns="90000" rIns="90000" tIns="46800" bIns="4680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39" name="PlaceHolder 6"/>
          <p:cNvSpPr>
            <a:spLocks noGrp="1"/>
          </p:cNvSpPr>
          <p:nvPr>
            <p:ph type="body"/>
          </p:nvPr>
        </p:nvSpPr>
        <p:spPr>
          <a:xfrm>
            <a:off x="3313800" y="4130640"/>
            <a:ext cx="2502360" cy="1962720"/>
          </a:xfrm>
          <a:prstGeom prst="rect">
            <a:avLst/>
          </a:prstGeom>
        </p:spPr>
        <p:txBody>
          <a:bodyPr lIns="90000" rIns="90000" tIns="46800" bIns="4680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0" name="PlaceHolder 7"/>
          <p:cNvSpPr>
            <a:spLocks noGrp="1"/>
          </p:cNvSpPr>
          <p:nvPr>
            <p:ph type="body"/>
          </p:nvPr>
        </p:nvSpPr>
        <p:spPr>
          <a:xfrm>
            <a:off x="5941440" y="4130640"/>
            <a:ext cx="2502360" cy="1962720"/>
          </a:xfrm>
          <a:prstGeom prst="rect">
            <a:avLst/>
          </a:prstGeom>
        </p:spPr>
        <p:txBody>
          <a:bodyPr lIns="90000" rIns="90000" tIns="46800" bIns="4680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685800" y="609120"/>
            <a:ext cx="7772400" cy="1143000"/>
          </a:xfrm>
          <a:prstGeom prst="rect">
            <a:avLst/>
          </a:prstGeom>
        </p:spPr>
        <p:txBody>
          <a:bodyPr lIns="90000" rIns="90000" tIns="46800" bIns="4680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endParaRPr b="0" lang="en-US" sz="4400" spc="-1" strike="noStrike">
              <a:solidFill>
                <a:srgbClr val="9900ff"/>
              </a:solidFill>
              <a:latin typeface="Times New Roman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685800" y="1981080"/>
            <a:ext cx="7772400" cy="411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>
              <a:spcBef>
                <a:spcPts val="799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685800" y="609120"/>
            <a:ext cx="7772400" cy="1143000"/>
          </a:xfrm>
          <a:prstGeom prst="rect">
            <a:avLst/>
          </a:prstGeom>
        </p:spPr>
        <p:txBody>
          <a:bodyPr lIns="90000" rIns="90000" tIns="46800" bIns="4680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endParaRPr b="0" lang="en-US" sz="4400" spc="-1" strike="noStrike">
              <a:solidFill>
                <a:srgbClr val="9900ff"/>
              </a:solidFill>
              <a:latin typeface="Times New Roman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685800" y="1981080"/>
            <a:ext cx="7772400" cy="4114800"/>
          </a:xfrm>
          <a:prstGeom prst="rect">
            <a:avLst/>
          </a:prstGeom>
        </p:spPr>
        <p:txBody>
          <a:bodyPr lIns="90000" rIns="90000" tIns="46800" bIns="4680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685800" y="609120"/>
            <a:ext cx="7772400" cy="1143000"/>
          </a:xfrm>
          <a:prstGeom prst="rect">
            <a:avLst/>
          </a:prstGeom>
        </p:spPr>
        <p:txBody>
          <a:bodyPr lIns="90000" rIns="90000" tIns="46800" bIns="4680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endParaRPr b="0" lang="en-US" sz="4400" spc="-1" strike="noStrike">
              <a:solidFill>
                <a:srgbClr val="9900ff"/>
              </a:solidFill>
              <a:latin typeface="Times New Roman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685800" y="1981080"/>
            <a:ext cx="3792600" cy="4114800"/>
          </a:xfrm>
          <a:prstGeom prst="rect">
            <a:avLst/>
          </a:prstGeom>
        </p:spPr>
        <p:txBody>
          <a:bodyPr lIns="90000" rIns="90000" tIns="46800" bIns="4680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 type="body"/>
          </p:nvPr>
        </p:nvSpPr>
        <p:spPr>
          <a:xfrm>
            <a:off x="4668480" y="1981080"/>
            <a:ext cx="3792600" cy="4114800"/>
          </a:xfrm>
          <a:prstGeom prst="rect">
            <a:avLst/>
          </a:prstGeom>
        </p:spPr>
        <p:txBody>
          <a:bodyPr lIns="90000" rIns="90000" tIns="46800" bIns="4680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685800" y="609120"/>
            <a:ext cx="7772400" cy="1143000"/>
          </a:xfrm>
          <a:prstGeom prst="rect">
            <a:avLst/>
          </a:prstGeom>
        </p:spPr>
        <p:txBody>
          <a:bodyPr lIns="90000" rIns="90000" tIns="46800" bIns="4680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endParaRPr b="0" lang="en-US" sz="4400" spc="-1" strike="noStrike">
              <a:solidFill>
                <a:srgbClr val="9900ff"/>
              </a:solidFill>
              <a:latin typeface="Times New Roman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685800" y="609120"/>
            <a:ext cx="7772400" cy="52995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>
              <a:spcBef>
                <a:spcPts val="799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685800" y="609120"/>
            <a:ext cx="7772400" cy="1143000"/>
          </a:xfrm>
          <a:prstGeom prst="rect">
            <a:avLst/>
          </a:prstGeom>
        </p:spPr>
        <p:txBody>
          <a:bodyPr lIns="90000" rIns="90000" tIns="46800" bIns="4680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endParaRPr b="0" lang="en-US" sz="4400" spc="-1" strike="noStrike">
              <a:solidFill>
                <a:srgbClr val="9900ff"/>
              </a:solidFill>
              <a:latin typeface="Times New Roman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685800" y="1981080"/>
            <a:ext cx="3792600" cy="1962720"/>
          </a:xfrm>
          <a:prstGeom prst="rect">
            <a:avLst/>
          </a:prstGeom>
        </p:spPr>
        <p:txBody>
          <a:bodyPr lIns="90000" rIns="90000" tIns="46800" bIns="4680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4668480" y="1981080"/>
            <a:ext cx="3792600" cy="4114800"/>
          </a:xfrm>
          <a:prstGeom prst="rect">
            <a:avLst/>
          </a:prstGeom>
        </p:spPr>
        <p:txBody>
          <a:bodyPr lIns="90000" rIns="90000" tIns="46800" bIns="4680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 type="body"/>
          </p:nvPr>
        </p:nvSpPr>
        <p:spPr>
          <a:xfrm>
            <a:off x="685800" y="4130640"/>
            <a:ext cx="3792600" cy="1962720"/>
          </a:xfrm>
          <a:prstGeom prst="rect">
            <a:avLst/>
          </a:prstGeom>
        </p:spPr>
        <p:txBody>
          <a:bodyPr lIns="90000" rIns="90000" tIns="46800" bIns="4680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685800" y="609120"/>
            <a:ext cx="7772400" cy="1143000"/>
          </a:xfrm>
          <a:prstGeom prst="rect">
            <a:avLst/>
          </a:prstGeom>
        </p:spPr>
        <p:txBody>
          <a:bodyPr lIns="90000" rIns="90000" tIns="46800" bIns="4680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endParaRPr b="0" lang="en-US" sz="4400" spc="-1" strike="noStrike">
              <a:solidFill>
                <a:srgbClr val="9900ff"/>
              </a:solidFill>
              <a:latin typeface="Times New Roman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685800" y="1981080"/>
            <a:ext cx="3792600" cy="4114800"/>
          </a:xfrm>
          <a:prstGeom prst="rect">
            <a:avLst/>
          </a:prstGeom>
        </p:spPr>
        <p:txBody>
          <a:bodyPr lIns="90000" rIns="90000" tIns="46800" bIns="4680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4668480" y="1981080"/>
            <a:ext cx="3792600" cy="1962720"/>
          </a:xfrm>
          <a:prstGeom prst="rect">
            <a:avLst/>
          </a:prstGeom>
        </p:spPr>
        <p:txBody>
          <a:bodyPr lIns="90000" rIns="90000" tIns="46800" bIns="4680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4668480" y="4130640"/>
            <a:ext cx="3792600" cy="1962720"/>
          </a:xfrm>
          <a:prstGeom prst="rect">
            <a:avLst/>
          </a:prstGeom>
        </p:spPr>
        <p:txBody>
          <a:bodyPr lIns="90000" rIns="90000" tIns="46800" bIns="4680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685800" y="609120"/>
            <a:ext cx="7772400" cy="1143000"/>
          </a:xfrm>
          <a:prstGeom prst="rect">
            <a:avLst/>
          </a:prstGeom>
        </p:spPr>
        <p:txBody>
          <a:bodyPr lIns="90000" rIns="90000" tIns="46800" bIns="4680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endParaRPr b="0" lang="en-US" sz="4400" spc="-1" strike="noStrike">
              <a:solidFill>
                <a:srgbClr val="9900ff"/>
              </a:solidFill>
              <a:latin typeface="Times New Roman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685800" y="1981080"/>
            <a:ext cx="3792600" cy="1962720"/>
          </a:xfrm>
          <a:prstGeom prst="rect">
            <a:avLst/>
          </a:prstGeom>
        </p:spPr>
        <p:txBody>
          <a:bodyPr lIns="90000" rIns="90000" tIns="46800" bIns="4680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4668480" y="1981080"/>
            <a:ext cx="3792600" cy="1962720"/>
          </a:xfrm>
          <a:prstGeom prst="rect">
            <a:avLst/>
          </a:prstGeom>
        </p:spPr>
        <p:txBody>
          <a:bodyPr lIns="90000" rIns="90000" tIns="46800" bIns="4680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 type="body"/>
          </p:nvPr>
        </p:nvSpPr>
        <p:spPr>
          <a:xfrm>
            <a:off x="685800" y="4130640"/>
            <a:ext cx="7772400" cy="1962720"/>
          </a:xfrm>
          <a:prstGeom prst="rect">
            <a:avLst/>
          </a:prstGeom>
        </p:spPr>
        <p:txBody>
          <a:bodyPr lIns="90000" rIns="90000" tIns="46800" bIns="4680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685800" y="609120"/>
            <a:ext cx="7772400" cy="1143000"/>
          </a:xfrm>
          <a:prstGeom prst="rect">
            <a:avLst/>
          </a:prstGeom>
        </p:spPr>
        <p:txBody>
          <a:bodyPr lIns="90000" rIns="90000" tIns="46800" bIns="4680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4400" spc="-1" strike="noStrike">
                <a:solidFill>
                  <a:srgbClr val="9900ff"/>
                </a:solidFill>
                <a:latin typeface="Times New Roman"/>
              </a:rPr>
              <a:t>Click to edit the title text format</a:t>
            </a:r>
            <a:endParaRPr b="0" lang="en-US" sz="4400" spc="-1" strike="noStrike">
              <a:solidFill>
                <a:srgbClr val="9900ff"/>
              </a:solidFill>
              <a:latin typeface="Times New Roman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685800" y="1981080"/>
            <a:ext cx="7772400" cy="4114800"/>
          </a:xfrm>
          <a:prstGeom prst="rect">
            <a:avLst/>
          </a:prstGeom>
        </p:spPr>
        <p:txBody>
          <a:bodyPr lIns="90000" rIns="90000" tIns="46800" bIns="46800">
            <a:normAutofit/>
          </a:bodyPr>
          <a:p>
            <a:pPr marL="342720" indent="-342720">
              <a:spcBef>
                <a:spcPts val="799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Click to edit the outline text format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  <a:p>
            <a:pPr lvl="1" marL="742680" indent="-285480">
              <a:spcBef>
                <a:spcPts val="697"/>
              </a:spcBef>
              <a:buClr>
                <a:srgbClr val="000000"/>
              </a:buClr>
              <a:buFont typeface="Wingdings" charset="2"/>
              <a:buChar char="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Second Outline Level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lvl="2" marL="1143000" indent="-228600">
              <a:spcBef>
                <a:spcPts val="598"/>
              </a:spcBef>
              <a:buClr>
                <a:srgbClr val="000000"/>
              </a:buClr>
              <a:buFont typeface="Wingdings" charset="2"/>
              <a:buChar char=""/>
              <a:tabLst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Third Outline Level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lvl="3" marL="1600200" indent="-228600">
              <a:spcBef>
                <a:spcPts val="499"/>
              </a:spcBef>
              <a:buClr>
                <a:srgbClr val="000000"/>
              </a:buClr>
              <a:buFont typeface="Times New Roman"/>
              <a:buChar char="–"/>
              <a:tabLst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000" spc="-1" strike="noStrike">
                <a:solidFill>
                  <a:srgbClr val="000000"/>
                </a:solidFill>
                <a:latin typeface="Times New Roman"/>
              </a:rPr>
              <a:t>Fourth Outline Level</a:t>
            </a:r>
            <a:endParaRPr b="0" lang="en-US" sz="2000" spc="-1" strike="noStrike">
              <a:solidFill>
                <a:srgbClr val="000000"/>
              </a:solidFill>
              <a:latin typeface="Times New Roman"/>
            </a:endParaRPr>
          </a:p>
          <a:p>
            <a:pPr lvl="4" marL="2057400" indent="-228600">
              <a:spcBef>
                <a:spcPts val="499"/>
              </a:spcBef>
              <a:buClr>
                <a:srgbClr val="000000"/>
              </a:buClr>
              <a:buFont typeface="Times New Roman"/>
              <a:buChar char="»"/>
              <a:tabLst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000" spc="-1" strike="noStrike">
                <a:solidFill>
                  <a:srgbClr val="000000"/>
                </a:solidFill>
                <a:latin typeface="Times New Roman"/>
              </a:rPr>
              <a:t>Fifth Outline Level</a:t>
            </a:r>
            <a:endParaRPr b="0" lang="en-US" sz="2000" spc="-1" strike="noStrike">
              <a:solidFill>
                <a:srgbClr val="000000"/>
              </a:solidFill>
              <a:latin typeface="Times New Roman"/>
            </a:endParaRPr>
          </a:p>
          <a:p>
            <a:pPr lvl="5" marL="2057400" indent="-228600">
              <a:spcBef>
                <a:spcPts val="499"/>
              </a:spcBef>
              <a:buClr>
                <a:srgbClr val="000000"/>
              </a:buClr>
              <a:buFont typeface="Times New Roman"/>
              <a:buChar char="»"/>
              <a:tabLst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000" spc="-1" strike="noStrike">
                <a:solidFill>
                  <a:srgbClr val="000000"/>
                </a:solidFill>
                <a:latin typeface="Times New Roman"/>
              </a:rPr>
              <a:t>Sixth Outline Level</a:t>
            </a:r>
            <a:endParaRPr b="0" lang="en-US" sz="2000" spc="-1" strike="noStrike">
              <a:solidFill>
                <a:srgbClr val="000000"/>
              </a:solidFill>
              <a:latin typeface="Times New Roman"/>
            </a:endParaRPr>
          </a:p>
          <a:p>
            <a:pPr lvl="6" marL="2057400" indent="-228600">
              <a:spcBef>
                <a:spcPts val="499"/>
              </a:spcBef>
              <a:buClr>
                <a:srgbClr val="000000"/>
              </a:buClr>
              <a:buFont typeface="Times New Roman"/>
              <a:buChar char="»"/>
              <a:tabLst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000" spc="-1" strike="noStrike">
                <a:solidFill>
                  <a:srgbClr val="000000"/>
                </a:solidFill>
                <a:latin typeface="Times New Roman"/>
              </a:rPr>
              <a:t>Seventh Outline Level</a:t>
            </a:r>
            <a:endParaRPr b="0" lang="en-US" sz="20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dt"/>
          </p:nvPr>
        </p:nvSpPr>
        <p:spPr>
          <a:xfrm>
            <a:off x="685800" y="6248520"/>
            <a:ext cx="1905120" cy="457200"/>
          </a:xfrm>
          <a:prstGeom prst="rect">
            <a:avLst/>
          </a:prstGeom>
        </p:spPr>
        <p:txBody>
          <a:bodyPr lIns="90000" rIns="90000" tIns="46800" bIns="46800">
            <a:noAutofit/>
          </a:bodyPr>
          <a:p>
            <a:pPr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1400" spc="-1" strike="noStrike">
                <a:solidFill>
                  <a:srgbClr val="000000"/>
                </a:solidFill>
                <a:latin typeface="Times New Roman"/>
              </a:rPr>
              <a:t>&lt;date/time&gt;</a:t>
            </a:r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3" name="PlaceHolder 4"/>
          <p:cNvSpPr>
            <a:spLocks noGrp="1"/>
          </p:cNvSpPr>
          <p:nvPr>
            <p:ph type="ftr"/>
          </p:nvPr>
        </p:nvSpPr>
        <p:spPr>
          <a:xfrm>
            <a:off x="3124080" y="6248520"/>
            <a:ext cx="2895840" cy="457200"/>
          </a:xfrm>
          <a:prstGeom prst="rect">
            <a:avLst/>
          </a:prstGeom>
        </p:spPr>
        <p:txBody>
          <a:bodyPr lIns="90000" rIns="90000" tIns="46800" bIns="46800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1400" spc="-1" strike="noStrike">
                <a:solidFill>
                  <a:srgbClr val="000000"/>
                </a:solidFill>
                <a:latin typeface="Times New Roman"/>
              </a:rPr>
              <a:t>&lt;footer&gt;</a:t>
            </a:r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" name="PlaceHolder 5"/>
          <p:cNvSpPr>
            <a:spLocks noGrp="1"/>
          </p:cNvSpPr>
          <p:nvPr>
            <p:ph type="sldNum"/>
          </p:nvPr>
        </p:nvSpPr>
        <p:spPr>
          <a:xfrm>
            <a:off x="6553080" y="6248520"/>
            <a:ext cx="1905120" cy="457200"/>
          </a:xfrm>
          <a:prstGeom prst="rect">
            <a:avLst/>
          </a:prstGeom>
        </p:spPr>
        <p:txBody>
          <a:bodyPr lIns="90000" rIns="90000" tIns="46800" bIns="46800">
            <a:noAutofit/>
          </a:bodyPr>
          <a:p>
            <a:pPr algn="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fld id="{AC1C9120-C2FE-4F06-9BE9-4847B9DD9B1F}" type="slidenum">
              <a:rPr b="0" lang="en-US" sz="1400" spc="-1" strike="noStrike">
                <a:solidFill>
                  <a:srgbClr val="000000"/>
                </a:solidFill>
                <a:latin typeface="Times New Roman"/>
              </a:rPr>
              <a:t>&lt;number&gt;</a:t>
            </a:fld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slideLayout" Target="../slideLayouts/slideLayout2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
</Relationships>
</file>

<file path=ppt/slides/_rels/slide14.xml.rels><?xml version="1.0" encoding="UTF-8"?>
<Relationships xmlns="http://schemas.openxmlformats.org/package/2006/relationships"><Relationship Id="rId1" Type="http://schemas.openxmlformats.org/officeDocument/2006/relationships/package" Target="../embeddings/oleObject1.docx"/><Relationship Id="rId2" Type="http://schemas.openxmlformats.org/officeDocument/2006/relationships/image" Target="../media/image1.wmf"/><Relationship Id="rId3" Type="http://schemas.openxmlformats.org/officeDocument/2006/relationships/image" Target="../media/image2.jpeg"/><Relationship Id="rId4" Type="http://schemas.openxmlformats.org/officeDocument/2006/relationships/image" Target="../media/image3.jpeg"/><Relationship Id="rId5" Type="http://schemas.openxmlformats.org/officeDocument/2006/relationships/slideLayout" Target="../slideLayouts/slideLayout5.xml"/>
</Relationships>
</file>

<file path=ppt/slides/_rels/slide1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5.xml"/>
</Relationships>
</file>

<file path=ppt/slides/_rels/slide1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1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7.xml"/>
</Relationships>
</file>

<file path=ppt/slides/_rels/slide1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_rels/slide1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9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image" Target="../media/image3.jpeg"/><Relationship Id="rId3" Type="http://schemas.openxmlformats.org/officeDocument/2006/relationships/image" Target="../media/image4.jpeg"/><Relationship Id="rId4" Type="http://schemas.openxmlformats.org/officeDocument/2006/relationships/slideLayout" Target="../slideLayouts/slideLayout3.xml"/>
</Relationships>
</file>

<file path=ppt/slides/_rels/slide2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2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1.xml"/>
</Relationships>
</file>

<file path=ppt/slides/_rels/slide2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_rels/slide2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2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4.xml"/>
</Relationships>
</file>

<file path=ppt/slides/_rels/slide2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5.xml"/>
</Relationships>
</file>

<file path=ppt/slides/_rels/slide2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6.xml"/>
</Relationships>
</file>

<file path=ppt/slides/_rels/slide2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7.xml"/>
</Relationships>
</file>

<file path=ppt/slides/_rels/slide28.xml.rels><?xml version="1.0" encoding="UTF-8"?>
<Relationships xmlns="http://schemas.openxmlformats.org/package/2006/relationships"><Relationship Id="rId1" Type="http://schemas.openxmlformats.org/officeDocument/2006/relationships/image" Target="../media/image4.jpeg"/><Relationship Id="rId2" Type="http://schemas.openxmlformats.org/officeDocument/2006/relationships/slideLayout" Target="../slideLayouts/slideLayout3.xml"/>
</Relationships>
</file>

<file path=ppt/slides/_rels/slide2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_rels/slide3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3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1.xml"/>
</Relationships>
</file>

<file path=ppt/slides/_rels/slide3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32.xml"/>
</Relationships>
</file>

<file path=ppt/slides/_rels/slide3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33.xml"/>
</Relationships>
</file>

<file path=ppt/slides/_rels/slide3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_rels/slide3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3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6.xml"/>
</Relationships>
</file>

<file path=ppt/slides/_rels/slide3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3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_rels/slide3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5.jpeg"/><Relationship Id="rId2" Type="http://schemas.openxmlformats.org/officeDocument/2006/relationships/slideLayout" Target="../slideLayouts/slideLayout3.xml"/>
</Relationships>
</file>

<file path=ppt/slides/_rels/slide40.xml.rels><?xml version="1.0" encoding="UTF-8"?>
<Relationships xmlns="http://schemas.openxmlformats.org/package/2006/relationships"><Relationship Id="rId1" Type="http://schemas.openxmlformats.org/officeDocument/2006/relationships/image" Target="../media/image5.jpeg"/><Relationship Id="rId2" Type="http://schemas.openxmlformats.org/officeDocument/2006/relationships/image" Target="../media/image6.jpeg"/><Relationship Id="rId3" Type="http://schemas.openxmlformats.org/officeDocument/2006/relationships/image" Target="../media/image7.jpeg"/><Relationship Id="rId4" Type="http://schemas.openxmlformats.org/officeDocument/2006/relationships/slideLayout" Target="../slideLayouts/slideLayout5.xml"/>
</Relationships>
</file>

<file path=ppt/slides/_rels/slide4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4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4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
</Relationships>
</file>

<file path=ppt/slides/_rels/slide4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
</Relationships>
</file>

<file path=ppt/slides/_rels/slide4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
</Relationships>
</file>

<file path=ppt/slides/_rels/slide4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
</Relationships>
</file>

<file path=ppt/slides/_rels/slide4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
</Relationships>
</file>

<file path=ppt/slides/_rels/slide4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
</Relationships>
</file>

<file path=ppt/slides/_rels/slide4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image" Target="../media/image6.jpeg"/><Relationship Id="rId2" Type="http://schemas.openxmlformats.org/officeDocument/2006/relationships/slideLayout" Target="../slideLayouts/slideLayout3.xml"/>
</Relationships>
</file>

<file path=ppt/slides/_rels/slide5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
</Relationships>
</file>

<file path=ppt/slides/_rels/slide5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
</Relationships>
</file>

<file path=ppt/slides/_rels/slide5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
</Relationships>
</file>

<file path=ppt/slides/_rels/slide5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
</Relationships>
</file>

<file path=ppt/slides/_rels/slide5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
</Relationships>
</file>

<file path=ppt/slides/_rels/slide5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
</Relationships>
</file>

<file path=ppt/slides/_rels/slide5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
</Relationships>
</file>

<file path=ppt/slides/_rels/slide5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
</Relationships>
</file>

<file path=ppt/slides/_rels/slide5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
</Relationships>
</file>

<file path=ppt/slides/_rels/slide5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6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
</Relationships>
</file>

<file path=ppt/slides/_rels/slide6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
</Relationships>
</file>

<file path=ppt/slides/_rels/slide6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
</Relationships>
</file>

<file path=ppt/slides/_rels/slide6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_rels/slide6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_rels/slide6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_rels/slide6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_rels/slide6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_rels/slide6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_rels/slide6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image" Target="../media/image7.jpeg"/><Relationship Id="rId2" Type="http://schemas.openxmlformats.org/officeDocument/2006/relationships/slideLayout" Target="../slideLayouts/slideLayout3.xml"/>
</Relationships>
</file>

<file path=ppt/slides/_rels/slide7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7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7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7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7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7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7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_rels/slide7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77.xml"/>
</Relationships>
</file>

<file path=ppt/slides/_rels/slide7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_rels/slide7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8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CustomShape 1"/>
          <p:cNvSpPr/>
          <p:nvPr/>
        </p:nvSpPr>
        <p:spPr>
          <a:xfrm>
            <a:off x="1447920" y="0"/>
            <a:ext cx="6400800" cy="9144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49" name="TextShape 2"/>
          <p:cNvSpPr txBox="1"/>
          <p:nvPr/>
        </p:nvSpPr>
        <p:spPr>
          <a:xfrm>
            <a:off x="1603440" y="247320"/>
            <a:ext cx="6038640" cy="11430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ctr">
            <a:noAutofit/>
          </a:bodyPr>
          <a:p>
            <a:pPr algn="ctr">
              <a:lnSpc>
                <a:spcPct val="100000"/>
              </a:lnSpc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1" lang="en-US" sz="4400" spc="-1" strike="noStrike">
                <a:solidFill>
                  <a:srgbClr val="ff0000"/>
                </a:solidFill>
                <a:latin typeface="Times New Roman"/>
              </a:rPr>
              <a:t>Chapter 6</a:t>
            </a:r>
            <a:br/>
            <a:r>
              <a:rPr b="1" lang="en-US" sz="4400" spc="-1" strike="noStrike">
                <a:solidFill>
                  <a:srgbClr val="ff0000"/>
                </a:solidFill>
                <a:latin typeface="Times New Roman"/>
              </a:rPr>
              <a:t>Chemical Composition</a:t>
            </a:r>
            <a:endParaRPr b="0" lang="en-US" sz="4400" spc="-1" strike="noStrike">
              <a:solidFill>
                <a:srgbClr val="9900ff"/>
              </a:solidFill>
              <a:latin typeface="Times New Roman"/>
            </a:endParaRPr>
          </a:p>
        </p:txBody>
      </p:sp>
      <p:sp>
        <p:nvSpPr>
          <p:cNvPr id="50" name="CustomShape 3"/>
          <p:cNvSpPr/>
          <p:nvPr/>
        </p:nvSpPr>
        <p:spPr>
          <a:xfrm>
            <a:off x="2803680" y="2479680"/>
            <a:ext cx="183960" cy="45720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51" name="CustomShape 4"/>
          <p:cNvSpPr/>
          <p:nvPr/>
        </p:nvSpPr>
        <p:spPr>
          <a:xfrm>
            <a:off x="380160" y="2209680"/>
            <a:ext cx="3228840" cy="210492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52" name="CustomShape 5"/>
          <p:cNvSpPr/>
          <p:nvPr/>
        </p:nvSpPr>
        <p:spPr>
          <a:xfrm>
            <a:off x="737280" y="6324480"/>
            <a:ext cx="7771680" cy="30708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6800" bIns="46800">
            <a:spAutoFit/>
          </a:bodyPr>
          <a:p>
            <a:pPr>
              <a:lnSpc>
                <a:spcPct val="100000"/>
              </a:lnSpc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1400" spc="-1" strike="noStrike">
                <a:solidFill>
                  <a:srgbClr val="000000"/>
                </a:solidFill>
                <a:latin typeface="Times New Roman"/>
              </a:rPr>
              <a:t>Map: Introductory Chemistry (Tro) https://chem.libretexts.org/@go/page/45050 (accessed Mar 25, 2022).</a:t>
            </a:r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  <p:pic>
        <p:nvPicPr>
          <p:cNvPr id="53" name="" descr=""/>
          <p:cNvPicPr/>
          <p:nvPr/>
        </p:nvPicPr>
        <p:blipFill>
          <a:blip r:embed="rId1"/>
          <a:stretch/>
        </p:blipFill>
        <p:spPr>
          <a:xfrm>
            <a:off x="4816080" y="1662120"/>
            <a:ext cx="3535200" cy="4708800"/>
          </a:xfrm>
          <a:prstGeom prst="rect">
            <a:avLst/>
          </a:prstGeom>
          <a:ln>
            <a:noFill/>
          </a:ln>
        </p:spPr>
      </p:pic>
      <p:sp>
        <p:nvSpPr>
          <p:cNvPr id="54" name="TextShape 6"/>
          <p:cNvSpPr txBox="1"/>
          <p:nvPr/>
        </p:nvSpPr>
        <p:spPr>
          <a:xfrm>
            <a:off x="887040" y="2738520"/>
            <a:ext cx="3335400" cy="191952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noAutofit/>
          </a:bodyPr>
          <a:p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Michael Stogsdill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Mott Community College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Chem 118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Introductory Chemistry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TextShape 1"/>
          <p:cNvSpPr txBox="1"/>
          <p:nvPr/>
        </p:nvSpPr>
        <p:spPr>
          <a:xfrm>
            <a:off x="0" y="151920"/>
            <a:ext cx="9144000" cy="6858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9900ff"/>
                </a:solidFill>
                <a:latin typeface="Times New Roman"/>
              </a:rPr>
              <a:t>Example 6.1—A Silver Ring Contains 1.1 x 10</a:t>
            </a:r>
            <a:r>
              <a:rPr b="0" lang="en-US" sz="2800" spc="-1" strike="noStrike" baseline="30000">
                <a:solidFill>
                  <a:srgbClr val="9900ff"/>
                </a:solidFill>
                <a:latin typeface="Times New Roman"/>
              </a:rPr>
              <a:t>22</a:t>
            </a:r>
            <a:r>
              <a:rPr b="0" lang="en-US" sz="2800" spc="-1" strike="noStrike">
                <a:solidFill>
                  <a:srgbClr val="9900ff"/>
                </a:solidFill>
                <a:latin typeface="Times New Roman"/>
              </a:rPr>
              <a:t> Silver Atoms.  How Many Moles of Silver Are in the Ring?</a:t>
            </a:r>
            <a:endParaRPr b="0" lang="en-US" sz="2800" spc="-1" strike="noStrike">
              <a:solidFill>
                <a:srgbClr val="9900ff"/>
              </a:solidFill>
              <a:latin typeface="Times New Roman"/>
            </a:endParaRPr>
          </a:p>
        </p:txBody>
      </p:sp>
      <p:sp>
        <p:nvSpPr>
          <p:cNvPr id="84" name="CustomShape 2"/>
          <p:cNvSpPr/>
          <p:nvPr/>
        </p:nvSpPr>
        <p:spPr>
          <a:xfrm>
            <a:off x="2286000" y="5398920"/>
            <a:ext cx="6705720" cy="8208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>
            <a:normAutofit fontScale="97000"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Since the number of atoms given is less than Avogadro’s number, the answer makes sense.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85" name="CustomShape 3"/>
          <p:cNvSpPr/>
          <p:nvPr/>
        </p:nvSpPr>
        <p:spPr>
          <a:xfrm>
            <a:off x="4724280" y="3809880"/>
            <a:ext cx="4267440" cy="15890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86" name="CustomShape 4"/>
          <p:cNvSpPr/>
          <p:nvPr/>
        </p:nvSpPr>
        <p:spPr>
          <a:xfrm>
            <a:off x="2286000" y="2133720"/>
            <a:ext cx="6705720" cy="16761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>
            <a:norm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1 mol = 6.022 x 10</a:t>
            </a:r>
            <a:r>
              <a:rPr b="0" lang="en-US" sz="2400" spc="-1" strike="noStrike" baseline="50000">
                <a:solidFill>
                  <a:srgbClr val="000000"/>
                </a:solidFill>
                <a:latin typeface="Times New Roman"/>
              </a:rPr>
              <a:t>23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 atoms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87" name="CustomShape 5"/>
          <p:cNvSpPr/>
          <p:nvPr/>
        </p:nvSpPr>
        <p:spPr>
          <a:xfrm>
            <a:off x="2286000" y="1219320"/>
            <a:ext cx="6705720" cy="9144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>
            <a:normAutofit/>
          </a:bodyPr>
          <a:p>
            <a:pPr algn="ctr">
              <a:spcBef>
                <a:spcPts val="1500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1.1 x 10</a:t>
            </a:r>
            <a:r>
              <a:rPr b="0" lang="en-US" sz="2400" spc="-1" strike="noStrike" baseline="50000">
                <a:solidFill>
                  <a:srgbClr val="000000"/>
                </a:solidFill>
                <a:latin typeface="Times New Roman"/>
              </a:rPr>
              <a:t>22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 atoms Ag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moles Ag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88" name="Line 6"/>
          <p:cNvSpPr/>
          <p:nvPr/>
        </p:nvSpPr>
        <p:spPr>
          <a:xfrm>
            <a:off x="228600" y="1219320"/>
            <a:ext cx="8763120" cy="0"/>
          </a:xfrm>
          <a:prstGeom prst="line">
            <a:avLst/>
          </a:prstGeom>
          <a:ln cap="sq" w="2844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89" name="Line 7"/>
          <p:cNvSpPr/>
          <p:nvPr/>
        </p:nvSpPr>
        <p:spPr>
          <a:xfrm>
            <a:off x="228600" y="2133720"/>
            <a:ext cx="8763120" cy="0"/>
          </a:xfrm>
          <a:prstGeom prst="line">
            <a:avLst/>
          </a:prstGeom>
          <a:ln w="1260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90" name="Line 8"/>
          <p:cNvSpPr/>
          <p:nvPr/>
        </p:nvSpPr>
        <p:spPr>
          <a:xfrm>
            <a:off x="228600" y="6219720"/>
            <a:ext cx="8763120" cy="0"/>
          </a:xfrm>
          <a:prstGeom prst="line">
            <a:avLst/>
          </a:prstGeom>
          <a:ln cap="sq" w="2844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91" name="CustomShape 9"/>
          <p:cNvSpPr/>
          <p:nvPr/>
        </p:nvSpPr>
        <p:spPr>
          <a:xfrm>
            <a:off x="228600" y="5398920"/>
            <a:ext cx="2057400" cy="8208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>
            <a:normAutofit/>
          </a:bodyPr>
          <a:p>
            <a:pPr algn="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1" lang="en-US" sz="2400" spc="-1" strike="noStrike">
                <a:solidFill>
                  <a:srgbClr val="000000"/>
                </a:solidFill>
                <a:latin typeface="Times New Roman"/>
              </a:rPr>
              <a:t>Check: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92" name="CustomShape 10"/>
          <p:cNvSpPr/>
          <p:nvPr/>
        </p:nvSpPr>
        <p:spPr>
          <a:xfrm>
            <a:off x="228600" y="3809880"/>
            <a:ext cx="2057400" cy="15890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>
            <a:normAutofit/>
          </a:bodyPr>
          <a:p>
            <a:pPr algn="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1" lang="en-US" sz="2400" spc="-1" strike="noStrike">
                <a:solidFill>
                  <a:srgbClr val="000000"/>
                </a:solidFill>
                <a:latin typeface="Times New Roman"/>
              </a:rPr>
              <a:t>Solution: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93" name="CustomShape 11"/>
          <p:cNvSpPr/>
          <p:nvPr/>
        </p:nvSpPr>
        <p:spPr>
          <a:xfrm>
            <a:off x="228600" y="2133720"/>
            <a:ext cx="2057400" cy="16761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>
            <a:normAutofit/>
          </a:bodyPr>
          <a:p>
            <a:pPr algn="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1" lang="en-US" sz="2400" spc="-1" strike="noStrike">
                <a:solidFill>
                  <a:srgbClr val="000000"/>
                </a:solidFill>
                <a:latin typeface="Times New Roman"/>
              </a:rPr>
              <a:t>Solution Map: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algn="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algn="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algn="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1" lang="en-US" sz="2400" spc="-1" strike="noStrike">
                <a:solidFill>
                  <a:srgbClr val="000000"/>
                </a:solidFill>
                <a:latin typeface="Times New Roman"/>
              </a:rPr>
              <a:t>Relationships: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94" name="CustomShape 12"/>
          <p:cNvSpPr/>
          <p:nvPr/>
        </p:nvSpPr>
        <p:spPr>
          <a:xfrm>
            <a:off x="228600" y="1219320"/>
            <a:ext cx="2057400" cy="9144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>
            <a:normAutofit/>
          </a:bodyPr>
          <a:p>
            <a:pPr algn="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1" lang="en-US" sz="2400" spc="-1" strike="noStrike">
                <a:solidFill>
                  <a:srgbClr val="000000"/>
                </a:solidFill>
                <a:latin typeface="Times New Roman"/>
              </a:rPr>
              <a:t>Given: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algn="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1" lang="en-US" sz="2400" spc="-1" strike="noStrike">
                <a:solidFill>
                  <a:srgbClr val="000000"/>
                </a:solidFill>
                <a:latin typeface="Times New Roman"/>
              </a:rPr>
              <a:t>Find: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95" name="Line 13"/>
          <p:cNvSpPr/>
          <p:nvPr/>
        </p:nvSpPr>
        <p:spPr>
          <a:xfrm>
            <a:off x="228600" y="1219320"/>
            <a:ext cx="0" cy="5000400"/>
          </a:xfrm>
          <a:prstGeom prst="line">
            <a:avLst/>
          </a:prstGeom>
          <a:ln cap="sq" w="2844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96" name="Line 14"/>
          <p:cNvSpPr/>
          <p:nvPr/>
        </p:nvSpPr>
        <p:spPr>
          <a:xfrm>
            <a:off x="2286000" y="1219320"/>
            <a:ext cx="0" cy="5000400"/>
          </a:xfrm>
          <a:prstGeom prst="line">
            <a:avLst/>
          </a:prstGeom>
          <a:ln w="1260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97" name="Line 15"/>
          <p:cNvSpPr/>
          <p:nvPr/>
        </p:nvSpPr>
        <p:spPr>
          <a:xfrm>
            <a:off x="8991720" y="1219320"/>
            <a:ext cx="0" cy="5000400"/>
          </a:xfrm>
          <a:prstGeom prst="line">
            <a:avLst/>
          </a:prstGeom>
          <a:ln cap="sq" w="2844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98" name="Line 16"/>
          <p:cNvSpPr/>
          <p:nvPr/>
        </p:nvSpPr>
        <p:spPr>
          <a:xfrm>
            <a:off x="228600" y="3809880"/>
            <a:ext cx="8763120" cy="0"/>
          </a:xfrm>
          <a:prstGeom prst="line">
            <a:avLst/>
          </a:prstGeom>
          <a:ln w="1260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99" name="Line 17"/>
          <p:cNvSpPr/>
          <p:nvPr/>
        </p:nvSpPr>
        <p:spPr>
          <a:xfrm>
            <a:off x="228600" y="5398920"/>
            <a:ext cx="8763120" cy="0"/>
          </a:xfrm>
          <a:prstGeom prst="line">
            <a:avLst/>
          </a:prstGeom>
          <a:ln w="1260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grpSp>
        <p:nvGrpSpPr>
          <p:cNvPr id="100" name="Group 18"/>
          <p:cNvGrpSpPr/>
          <p:nvPr/>
        </p:nvGrpSpPr>
        <p:grpSpPr>
          <a:xfrm>
            <a:off x="3581280" y="2209680"/>
            <a:ext cx="3886200" cy="457200"/>
            <a:chOff x="3581280" y="2209680"/>
            <a:chExt cx="3886200" cy="457200"/>
          </a:xfrm>
        </p:grpSpPr>
        <p:sp>
          <p:nvSpPr>
            <p:cNvPr id="101" name="CustomShape 19"/>
            <p:cNvSpPr/>
            <p:nvPr/>
          </p:nvSpPr>
          <p:spPr>
            <a:xfrm>
              <a:off x="3581280" y="2209680"/>
              <a:ext cx="1371600" cy="457200"/>
            </a:xfrm>
            <a:custGeom>
              <a:avLst/>
              <a:gdLst/>
              <a:ahLst/>
              <a:rect l="0" t="0" r="r" b="b"/>
              <a:pathLst>
                <a:path w="3812" h="1272">
                  <a:moveTo>
                    <a:pt x="317" y="0"/>
                  </a:moveTo>
                  <a:lnTo>
                    <a:pt x="318" y="0"/>
                  </a:lnTo>
                  <a:cubicBezTo>
                    <a:pt x="262" y="0"/>
                    <a:pt x="207" y="15"/>
                    <a:pt x="159" y="43"/>
                  </a:cubicBezTo>
                  <a:cubicBezTo>
                    <a:pt x="111" y="70"/>
                    <a:pt x="70" y="111"/>
                    <a:pt x="43" y="159"/>
                  </a:cubicBezTo>
                  <a:cubicBezTo>
                    <a:pt x="15" y="207"/>
                    <a:pt x="0" y="262"/>
                    <a:pt x="0" y="318"/>
                  </a:cubicBezTo>
                  <a:lnTo>
                    <a:pt x="0" y="953"/>
                  </a:lnTo>
                  <a:lnTo>
                    <a:pt x="0" y="953"/>
                  </a:lnTo>
                  <a:cubicBezTo>
                    <a:pt x="0" y="1009"/>
                    <a:pt x="15" y="1064"/>
                    <a:pt x="43" y="1112"/>
                  </a:cubicBezTo>
                  <a:cubicBezTo>
                    <a:pt x="70" y="1160"/>
                    <a:pt x="111" y="1201"/>
                    <a:pt x="159" y="1228"/>
                  </a:cubicBezTo>
                  <a:cubicBezTo>
                    <a:pt x="207" y="1256"/>
                    <a:pt x="262" y="1271"/>
                    <a:pt x="318" y="1271"/>
                  </a:cubicBezTo>
                  <a:lnTo>
                    <a:pt x="3493" y="1271"/>
                  </a:lnTo>
                  <a:lnTo>
                    <a:pt x="3493" y="1271"/>
                  </a:lnTo>
                  <a:cubicBezTo>
                    <a:pt x="3549" y="1271"/>
                    <a:pt x="3604" y="1256"/>
                    <a:pt x="3652" y="1228"/>
                  </a:cubicBezTo>
                  <a:cubicBezTo>
                    <a:pt x="3700" y="1201"/>
                    <a:pt x="3741" y="1160"/>
                    <a:pt x="3768" y="1112"/>
                  </a:cubicBezTo>
                  <a:cubicBezTo>
                    <a:pt x="3796" y="1064"/>
                    <a:pt x="3811" y="1009"/>
                    <a:pt x="3811" y="953"/>
                  </a:cubicBezTo>
                  <a:lnTo>
                    <a:pt x="3811" y="317"/>
                  </a:lnTo>
                  <a:lnTo>
                    <a:pt x="3811" y="318"/>
                  </a:lnTo>
                  <a:lnTo>
                    <a:pt x="3811" y="318"/>
                  </a:lnTo>
                  <a:cubicBezTo>
                    <a:pt x="3811" y="262"/>
                    <a:pt x="3796" y="207"/>
                    <a:pt x="3768" y="159"/>
                  </a:cubicBezTo>
                  <a:cubicBezTo>
                    <a:pt x="3741" y="111"/>
                    <a:pt x="3700" y="70"/>
                    <a:pt x="3652" y="43"/>
                  </a:cubicBezTo>
                  <a:cubicBezTo>
                    <a:pt x="3604" y="15"/>
                    <a:pt x="3549" y="0"/>
                    <a:pt x="3493" y="0"/>
                  </a:cubicBezTo>
                  <a:lnTo>
                    <a:pt x="317" y="0"/>
                  </a:lnTo>
                </a:path>
              </a:pathLst>
            </a:custGeom>
            <a:solidFill>
              <a:srgbClr val="ffcc66"/>
            </a:solidFill>
            <a:ln w="936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90000" rIns="90000" tIns="46800" bIns="46800" anchor="ctr">
              <a:noAutofit/>
            </a:bodyPr>
            <a:p>
              <a:pPr algn="ctr">
                <a:tabLst>
                  <a:tab algn="l" pos="0"/>
                  <a:tab algn="l" pos="914400"/>
                  <a:tab algn="l" pos="1828800"/>
                  <a:tab algn="l" pos="2743200"/>
                  <a:tab algn="l" pos="3657600"/>
                  <a:tab algn="l" pos="4572000"/>
                  <a:tab algn="l" pos="5486400"/>
                  <a:tab algn="l" pos="6400800"/>
                  <a:tab algn="l" pos="7315200"/>
                  <a:tab algn="l" pos="8229600"/>
                  <a:tab algn="l" pos="9144000"/>
                  <a:tab algn="l" pos="10058400"/>
                </a:tabLst>
              </a:pPr>
              <a:r>
                <a:rPr b="0" lang="en-US" sz="2400" spc="-1" strike="noStrike">
                  <a:solidFill>
                    <a:srgbClr val="6600cc"/>
                  </a:solidFill>
                  <a:latin typeface="Times New Roman"/>
                </a:rPr>
                <a:t>atoms Ag</a:t>
              </a:r>
              <a:endParaRPr b="0" lang="en-US" sz="2400" spc="-1" strike="noStrike">
                <a:solidFill>
                  <a:srgbClr val="000000"/>
                </a:solidFill>
                <a:latin typeface="Times New Roman"/>
              </a:endParaRPr>
            </a:p>
          </p:txBody>
        </p:sp>
        <p:sp>
          <p:nvSpPr>
            <p:cNvPr id="102" name="CustomShape 20"/>
            <p:cNvSpPr/>
            <p:nvPr/>
          </p:nvSpPr>
          <p:spPr>
            <a:xfrm>
              <a:off x="5200560" y="2392200"/>
              <a:ext cx="557280" cy="138240"/>
            </a:xfrm>
            <a:custGeom>
              <a:avLst/>
              <a:gdLst/>
              <a:ahLst/>
              <a:rect l="0" t="0" r="r" b="b"/>
              <a:pathLst>
                <a:path w="1550" h="386">
                  <a:moveTo>
                    <a:pt x="0" y="289"/>
                  </a:moveTo>
                  <a:lnTo>
                    <a:pt x="1161" y="289"/>
                  </a:lnTo>
                  <a:lnTo>
                    <a:pt x="1161" y="385"/>
                  </a:lnTo>
                  <a:lnTo>
                    <a:pt x="1549" y="193"/>
                  </a:lnTo>
                  <a:lnTo>
                    <a:pt x="1161" y="0"/>
                  </a:lnTo>
                  <a:lnTo>
                    <a:pt x="1161" y="97"/>
                  </a:lnTo>
                  <a:lnTo>
                    <a:pt x="0" y="97"/>
                  </a:lnTo>
                  <a:lnTo>
                    <a:pt x="0" y="289"/>
                  </a:lnTo>
                </a:path>
              </a:pathLst>
            </a:custGeom>
            <a:solidFill>
              <a:srgbClr val="ffcc66"/>
            </a:solidFill>
            <a:ln w="936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103" name="CustomShape 21"/>
            <p:cNvSpPr/>
            <p:nvPr/>
          </p:nvSpPr>
          <p:spPr>
            <a:xfrm>
              <a:off x="6064200" y="2209680"/>
              <a:ext cx="1403280" cy="457200"/>
            </a:xfrm>
            <a:custGeom>
              <a:avLst/>
              <a:gdLst/>
              <a:ahLst/>
              <a:rect l="0" t="0" r="r" b="b"/>
              <a:pathLst>
                <a:path w="3900" h="1272">
                  <a:moveTo>
                    <a:pt x="317" y="0"/>
                  </a:moveTo>
                  <a:lnTo>
                    <a:pt x="318" y="0"/>
                  </a:lnTo>
                  <a:cubicBezTo>
                    <a:pt x="262" y="0"/>
                    <a:pt x="207" y="15"/>
                    <a:pt x="159" y="43"/>
                  </a:cubicBezTo>
                  <a:cubicBezTo>
                    <a:pt x="111" y="70"/>
                    <a:pt x="70" y="111"/>
                    <a:pt x="43" y="159"/>
                  </a:cubicBezTo>
                  <a:cubicBezTo>
                    <a:pt x="15" y="207"/>
                    <a:pt x="0" y="262"/>
                    <a:pt x="0" y="318"/>
                  </a:cubicBezTo>
                  <a:lnTo>
                    <a:pt x="0" y="953"/>
                  </a:lnTo>
                  <a:lnTo>
                    <a:pt x="0" y="953"/>
                  </a:lnTo>
                  <a:cubicBezTo>
                    <a:pt x="0" y="1009"/>
                    <a:pt x="15" y="1064"/>
                    <a:pt x="43" y="1112"/>
                  </a:cubicBezTo>
                  <a:cubicBezTo>
                    <a:pt x="70" y="1160"/>
                    <a:pt x="111" y="1201"/>
                    <a:pt x="159" y="1228"/>
                  </a:cubicBezTo>
                  <a:cubicBezTo>
                    <a:pt x="207" y="1256"/>
                    <a:pt x="262" y="1271"/>
                    <a:pt x="318" y="1271"/>
                  </a:cubicBezTo>
                  <a:lnTo>
                    <a:pt x="3581" y="1271"/>
                  </a:lnTo>
                  <a:lnTo>
                    <a:pt x="3581" y="1271"/>
                  </a:lnTo>
                  <a:cubicBezTo>
                    <a:pt x="3637" y="1271"/>
                    <a:pt x="3692" y="1256"/>
                    <a:pt x="3740" y="1228"/>
                  </a:cubicBezTo>
                  <a:cubicBezTo>
                    <a:pt x="3788" y="1201"/>
                    <a:pt x="3829" y="1160"/>
                    <a:pt x="3856" y="1112"/>
                  </a:cubicBezTo>
                  <a:cubicBezTo>
                    <a:pt x="3884" y="1064"/>
                    <a:pt x="3899" y="1009"/>
                    <a:pt x="3899" y="953"/>
                  </a:cubicBezTo>
                  <a:lnTo>
                    <a:pt x="3899" y="317"/>
                  </a:lnTo>
                  <a:lnTo>
                    <a:pt x="3899" y="318"/>
                  </a:lnTo>
                  <a:lnTo>
                    <a:pt x="3899" y="318"/>
                  </a:lnTo>
                  <a:cubicBezTo>
                    <a:pt x="3899" y="262"/>
                    <a:pt x="3884" y="207"/>
                    <a:pt x="3856" y="159"/>
                  </a:cubicBezTo>
                  <a:cubicBezTo>
                    <a:pt x="3829" y="111"/>
                    <a:pt x="3788" y="70"/>
                    <a:pt x="3740" y="43"/>
                  </a:cubicBezTo>
                  <a:cubicBezTo>
                    <a:pt x="3692" y="15"/>
                    <a:pt x="3637" y="0"/>
                    <a:pt x="3581" y="0"/>
                  </a:cubicBezTo>
                  <a:lnTo>
                    <a:pt x="317" y="0"/>
                  </a:lnTo>
                </a:path>
              </a:pathLst>
            </a:custGeom>
            <a:solidFill>
              <a:srgbClr val="ffcc66"/>
            </a:solidFill>
            <a:ln w="936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90000" rIns="90000" tIns="46800" bIns="46800" anchor="ctr">
              <a:noAutofit/>
            </a:bodyPr>
            <a:p>
              <a:pPr algn="ctr">
                <a:tabLst>
                  <a:tab algn="l" pos="0"/>
                  <a:tab algn="l" pos="914400"/>
                  <a:tab algn="l" pos="1828800"/>
                  <a:tab algn="l" pos="2743200"/>
                  <a:tab algn="l" pos="3657600"/>
                  <a:tab algn="l" pos="4572000"/>
                  <a:tab algn="l" pos="5486400"/>
                  <a:tab algn="l" pos="6400800"/>
                  <a:tab algn="l" pos="7315200"/>
                  <a:tab algn="l" pos="8229600"/>
                  <a:tab algn="l" pos="9144000"/>
                  <a:tab algn="l" pos="10058400"/>
                </a:tabLst>
              </a:pPr>
              <a:r>
                <a:rPr b="0" lang="en-US" sz="2400" spc="-1" strike="noStrike">
                  <a:solidFill>
                    <a:srgbClr val="6600cc"/>
                  </a:solidFill>
                  <a:latin typeface="Times New Roman"/>
                </a:rPr>
                <a:t>mol Ag</a:t>
              </a:r>
              <a:endParaRPr b="0" lang="en-US" sz="2400" spc="-1" strike="noStrike">
                <a:solidFill>
                  <a:srgbClr val="000000"/>
                </a:solidFill>
                <a:latin typeface="Times New Roman"/>
              </a:endParaRPr>
            </a:p>
          </p:txBody>
        </p:sp>
      </p:grpSp>
      <mc:AlternateContent>
        <mc:Choice xmlns:a14="http://schemas.microsoft.com/office/drawing/2010/main" Requires="a14">
          <p:sp>
            <p:nvSpPr>
              <p:cNvPr id="104" name="Formula 22"/>
              <p:cNvSpPr txBox="1"/>
              <p:nvPr/>
            </p:nvSpPr>
            <p:spPr>
              <a:xfrm>
                <a:off x="4675320" y="2563920"/>
                <a:ext cx="1927080" cy="66024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f>
                      <m:num>
                        <m:r>
                          <m:rPr>
                            <m:lit/>
                            <m:nor/>
                          </m:rPr>
                          <m:t xml:space="preserve">1 mol</m:t>
                        </m:r>
                      </m:num>
                      <m:den>
                        <m:r>
                          <m:t xml:space="preserve">6</m:t>
                        </m:r>
                        <m:r>
                          <m:rPr>
                            <m:lit/>
                            <m:nor/>
                          </m:rPr>
                          <m:t xml:space="preserve">.</m:t>
                        </m:r>
                        <m:r>
                          <m:rPr>
                            <m:lit/>
                            <m:nor/>
                          </m:rPr>
                          <m:t xml:space="preserve">022</m:t>
                        </m:r>
                        <m:r>
                          <m:t xml:space="preserve">×</m:t>
                        </m:r>
                        <m:sSup>
                          <m:e>
                            <m:r>
                              <m:rPr>
                                <m:lit/>
                                <m:nor/>
                              </m:rPr>
                              <m:t xml:space="preserve">10</m:t>
                            </m:r>
                          </m:e>
                          <m:sup>
                            <m:r>
                              <m:rPr>
                                <m:lit/>
                                <m:nor/>
                              </m:rPr>
                              <m:t xml:space="preserve">23</m:t>
                            </m:r>
                          </m:sup>
                        </m:sSup>
                        <m:r>
                          <m:rPr>
                            <m:lit/>
                            <m:nor/>
                          </m:rPr>
                          <m:t xml:space="preserve"> atoms</m:t>
                        </m:r>
                      </m:den>
                    </m:f>
                  </m:oMath>
                </a14:m>
              </a:p>
            </p:txBody>
          </p:sp>
        </mc:Choice>
        <mc:Fallback/>
      </mc:AlternateContent>
      <mc:AlternateContent>
        <mc:Choice xmlns:a14="http://schemas.microsoft.com/office/drawing/2010/main" Requires="a14">
          <p:sp>
            <p:nvSpPr>
              <p:cNvPr id="105" name="Formula 23"/>
              <p:cNvSpPr txBox="1"/>
              <p:nvPr/>
            </p:nvSpPr>
            <p:spPr>
              <a:xfrm>
                <a:off x="2438280" y="3809880"/>
                <a:ext cx="6445440" cy="165744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eqArr>
                      <m:e>
                        <m:r>
                          <m:t xml:space="preserve">1</m:t>
                        </m:r>
                        <m:r>
                          <m:rPr>
                            <m:lit/>
                            <m:nor/>
                          </m:rPr>
                          <m:t xml:space="preserve">.</m:t>
                        </m:r>
                        <m:r>
                          <m:t xml:space="preserve">1</m:t>
                        </m:r>
                        <m:r>
                          <m:t xml:space="preserve">×</m:t>
                        </m:r>
                        <m:sSup>
                          <m:e>
                            <m:r>
                              <m:rPr>
                                <m:lit/>
                                <m:nor/>
                              </m:rPr>
                              <m:t xml:space="preserve">10</m:t>
                            </m:r>
                          </m:e>
                          <m:sup>
                            <m:r>
                              <m:rPr>
                                <m:lit/>
                                <m:nor/>
                              </m:rPr>
                              <m:t xml:space="preserve">22</m:t>
                            </m:r>
                          </m:sup>
                        </m:sSup>
                        <m:r>
                          <m:rPr>
                            <m:lit/>
                            <m:nor/>
                          </m:rPr>
                          <m:t xml:space="preserve"> atoms Ag</m:t>
                        </m:r>
                        <m:r>
                          <m:t xml:space="preserve">×</m:t>
                        </m:r>
                        <m:f>
                          <m:num>
                            <m:r>
                              <m:rPr>
                                <m:lit/>
                                <m:nor/>
                              </m:rPr>
                              <m:t xml:space="preserve">1 mol</m:t>
                            </m:r>
                          </m:num>
                          <m:den>
                            <m:r>
                              <m:t xml:space="preserve">6</m:t>
                            </m:r>
                            <m:r>
                              <m:rPr>
                                <m:lit/>
                                <m:nor/>
                              </m:rPr>
                              <m:t xml:space="preserve">.</m:t>
                            </m:r>
                            <m:r>
                              <m:rPr>
                                <m:lit/>
                                <m:nor/>
                              </m:rPr>
                              <m:t xml:space="preserve">022</m:t>
                            </m:r>
                            <m:r>
                              <m:t xml:space="preserve">×</m:t>
                            </m:r>
                            <m:sSup>
                              <m:e>
                                <m:r>
                                  <m:rPr>
                                    <m:lit/>
                                    <m:nor/>
                                  </m:rPr>
                                  <m:t xml:space="preserve">10</m:t>
                                </m:r>
                              </m:e>
                              <m:sup>
                                <m:r>
                                  <m:rPr>
                                    <m:lit/>
                                    <m:nor/>
                                  </m:rPr>
                                  <m:t xml:space="preserve">23</m:t>
                                </m:r>
                              </m:sup>
                            </m:sSup>
                            <m:r>
                              <m:rPr>
                                <m:lit/>
                                <m:nor/>
                              </m:rPr>
                              <m:t xml:space="preserve"> atoms</m:t>
                            </m:r>
                          </m:den>
                        </m:f>
                      </m:e>
                      <m:e>
                        <m:r>
                          <m:rPr>
                            <m:lit/>
                            <m:nor/>
                          </m:rPr>
                          <m:t xml:space="preserve"> 1</m:t>
                        </m:r>
                        <m:r>
                          <m:rPr>
                            <m:lit/>
                            <m:nor/>
                          </m:rPr>
                          <m:t xml:space="preserve">.</m:t>
                        </m:r>
                        <m:r>
                          <m:rPr>
                            <m:lit/>
                            <m:nor/>
                          </m:rPr>
                          <m:t xml:space="preserve">8266</m:t>
                        </m:r>
                        <m:r>
                          <m:t xml:space="preserve">×</m:t>
                        </m:r>
                        <m:sSup>
                          <m:e>
                            <m:r>
                              <m:rPr>
                                <m:lit/>
                                <m:nor/>
                              </m:rPr>
                              <m:t xml:space="preserve">10</m:t>
                            </m:r>
                          </m:e>
                          <m:sup>
                            <m:r>
                              <m:rPr>
                                <m:lit/>
                                <m:nor/>
                              </m:rPr>
                              <m:t xml:space="preserve">-2</m:t>
                            </m:r>
                          </m:sup>
                        </m:sSup>
                        <m:r>
                          <m:rPr>
                            <m:lit/>
                            <m:nor/>
                          </m:rPr>
                          <m:t xml:space="preserve"> mol Ag</m:t>
                        </m:r>
                        <m:r>
                          <m:t xml:space="preserve">=</m:t>
                        </m:r>
                        <m:r>
                          <m:rPr>
                            <m:lit/>
                            <m:nor/>
                          </m:rPr>
                          <m:t xml:space="preserve"> 1</m:t>
                        </m:r>
                        <m:r>
                          <m:rPr>
                            <m:lit/>
                            <m:nor/>
                          </m:rPr>
                          <m:t xml:space="preserve">.</m:t>
                        </m:r>
                        <m:r>
                          <m:t xml:space="preserve">8</m:t>
                        </m:r>
                        <m:r>
                          <m:t xml:space="preserve">×</m:t>
                        </m:r>
                        <m:sSup>
                          <m:e>
                            <m:r>
                              <m:rPr>
                                <m:lit/>
                                <m:nor/>
                              </m:rPr>
                              <m:t xml:space="preserve">10</m:t>
                            </m:r>
                          </m:e>
                          <m:sup>
                            <m:r>
                              <m:rPr>
                                <m:lit/>
                                <m:nor/>
                              </m:rPr>
                              <m:t xml:space="preserve">-2</m:t>
                            </m:r>
                          </m:sup>
                        </m:sSup>
                        <m:r>
                          <m:rPr>
                            <m:lit/>
                            <m:nor/>
                          </m:rPr>
                          <m:t xml:space="preserve"> mol Ag</m:t>
                        </m:r>
                      </m:e>
                    </m:eqArr>
                  </m:oMath>
                </a14:m>
              </a:p>
            </p:txBody>
          </p:sp>
        </mc:Choice>
        <mc:Fallback/>
      </mc:AlternateContent>
      <p:sp>
        <p:nvSpPr>
          <p:cNvPr id="106" name="Freeform 24"/>
          <p:cNvSpPr/>
          <p:nvPr/>
        </p:nvSpPr>
        <p:spPr>
          <a:xfrm>
            <a:off x="4191120" y="4038480"/>
            <a:ext cx="533520" cy="457560"/>
          </a:xfrm>
          <a:custGeom>
            <a:avLst/>
            <a:gdLst/>
            <a:ahLst/>
            <a:rect l="0" t="0" r="r" b="b"/>
            <a:pathLst>
              <a:path w="1482" h="1271">
                <a:moveTo>
                  <a:pt x="0" y="1270"/>
                </a:moveTo>
                <a:lnTo>
                  <a:pt x="1481" y="0"/>
                </a:lnTo>
              </a:path>
            </a:pathLst>
          </a:custGeom>
          <a:ln w="28440">
            <a:solidFill>
              <a:srgbClr val="ff0000"/>
            </a:solidFill>
            <a:miter/>
          </a:ln>
        </p:spPr>
      </p:sp>
      <p:sp>
        <p:nvSpPr>
          <p:cNvPr id="107" name="Freeform 25"/>
          <p:cNvSpPr/>
          <p:nvPr/>
        </p:nvSpPr>
        <p:spPr>
          <a:xfrm>
            <a:off x="7772400" y="4419720"/>
            <a:ext cx="533880" cy="457560"/>
          </a:xfrm>
          <a:custGeom>
            <a:avLst/>
            <a:gdLst/>
            <a:ahLst/>
            <a:rect l="0" t="0" r="r" b="b"/>
            <a:pathLst>
              <a:path w="1483" h="1271">
                <a:moveTo>
                  <a:pt x="0" y="1270"/>
                </a:moveTo>
                <a:lnTo>
                  <a:pt x="1482" y="0"/>
                </a:lnTo>
              </a:path>
            </a:pathLst>
          </a:custGeom>
          <a:ln w="28440">
            <a:solidFill>
              <a:srgbClr val="ff0000"/>
            </a:solidFill>
            <a:miter/>
          </a:ln>
        </p:spPr>
      </p:sp>
    </p:spTree>
  </p:cSld>
  <p:transition>
    <p:fade thruBlk="true"/>
  </p:transition>
  <p:timing>
    <p:tnLst>
      <p:par>
        <p:cTn id="200" dur="indefinite" restart="never" nodeType="tmRoot">
          <p:childTnLst>
            <p:seq>
              <p:cTn id="201" dur="indefinite" nodeType="mainSeq">
                <p:childTnLst>
                  <p:par>
                    <p:cTn id="202" fill="hold">
                      <p:stCondLst>
                        <p:cond delay="indefinite"/>
                      </p:stCondLst>
                      <p:childTnLst>
                        <p:par>
                          <p:cTn id="203" fill="hold">
                            <p:stCondLst>
                              <p:cond delay="0"/>
                            </p:stCondLst>
                            <p:childTnLst>
                              <p:par>
                                <p:cTn id="204" nodeType="clickEffect" fill="hold" presetClass="entr" presetID="22" presetSubtype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up)" transition="in">
                                      <p:cBhvr additive="repl">
                                        <p:cTn id="206" dur="500"/>
                                        <p:tgtEl>
                                          <p:spTgt spid="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7" fill="hold">
                      <p:stCondLst>
                        <p:cond delay="indefinite"/>
                      </p:stCondLst>
                      <p:childTnLst>
                        <p:par>
                          <p:cTn id="208" fill="hold">
                            <p:stCondLst>
                              <p:cond delay="0"/>
                            </p:stCondLst>
                            <p:childTnLst>
                              <p:par>
                                <p:cTn id="209" nodeType="clickEffect" fill="hold" presetClass="entr" presetID="22" presetSubtype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up)" transition="in">
                                      <p:cBhvr additive="repl">
                                        <p:cTn id="211" dur="500"/>
                                        <p:tgtEl>
                                          <p:spTgt spid="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2" fill="hold">
                      <p:stCondLst>
                        <p:cond delay="indefinite"/>
                      </p:stCondLst>
                      <p:childTnLst>
                        <p:par>
                          <p:cTn id="213" fill="hold">
                            <p:stCondLst>
                              <p:cond delay="0"/>
                            </p:stCondLst>
                            <p:childTnLst>
                              <p:par>
                                <p:cTn id="214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216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7" fill="hold">
                      <p:stCondLst>
                        <p:cond delay="indefinite"/>
                      </p:stCondLst>
                      <p:childTnLst>
                        <p:par>
                          <p:cTn id="218" fill="hold">
                            <p:stCondLst>
                              <p:cond delay="0"/>
                            </p:stCondLst>
                            <p:childTnLst>
                              <p:par>
                                <p:cTn id="219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221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2" fill="hold">
                      <p:stCondLst>
                        <p:cond delay="indefinite"/>
                      </p:stCondLst>
                      <p:childTnLst>
                        <p:par>
                          <p:cTn id="223" fill="hold">
                            <p:stCondLst>
                              <p:cond delay="0"/>
                            </p:stCondLst>
                            <p:childTnLst>
                              <p:par>
                                <p:cTn id="224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6" fill="hold">
                      <p:stCondLst>
                        <p:cond delay="indefinite"/>
                      </p:stCondLst>
                      <p:childTnLst>
                        <p:par>
                          <p:cTn id="227" fill="hold">
                            <p:stCondLst>
                              <p:cond delay="0"/>
                            </p:stCondLst>
                            <p:childTnLst>
                              <p:par>
                                <p:cTn id="228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0" fill="hold">
                      <p:stCondLst>
                        <p:cond delay="indefinite"/>
                      </p:stCondLst>
                      <p:childTnLst>
                        <p:par>
                          <p:cTn id="231" fill="hold">
                            <p:stCondLst>
                              <p:cond delay="0"/>
                            </p:stCondLst>
                            <p:childTnLst>
                              <p:par>
                                <p:cTn id="232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234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5" fill="hold">
                            <p:stCondLst>
                              <p:cond delay="500"/>
                            </p:stCondLst>
                            <p:childTnLst>
                              <p:par>
                                <p:cTn id="236" nodeType="after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238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9" fill="hold">
                      <p:stCondLst>
                        <p:cond delay="indefinite"/>
                      </p:stCondLst>
                      <p:childTnLst>
                        <p:par>
                          <p:cTn id="240" fill="hold">
                            <p:stCondLst>
                              <p:cond delay="0"/>
                            </p:stCondLst>
                            <p:childTnLst>
                              <p:par>
                                <p:cTn id="241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243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TextShape 1"/>
          <p:cNvSpPr txBox="1"/>
          <p:nvPr/>
        </p:nvSpPr>
        <p:spPr>
          <a:xfrm>
            <a:off x="685800" y="60912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9900ff"/>
                </a:solidFill>
                <a:latin typeface="Times New Roman"/>
              </a:rPr>
              <a:t>Practice—Calculate the Number of Atoms in 2.45 Mol of Copper.</a:t>
            </a:r>
            <a:endParaRPr b="0" lang="en-US" sz="3200" spc="-1" strike="noStrike">
              <a:solidFill>
                <a:srgbClr val="9900ff"/>
              </a:solidFill>
              <a:latin typeface="Times New Roman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TextShape 1"/>
          <p:cNvSpPr txBox="1"/>
          <p:nvPr/>
        </p:nvSpPr>
        <p:spPr>
          <a:xfrm>
            <a:off x="685800" y="151920"/>
            <a:ext cx="7772400" cy="6858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9900ff"/>
                </a:solidFill>
                <a:latin typeface="Times New Roman"/>
              </a:rPr>
              <a:t>Practice—Calculate the Number of Atoms in 2.45 Mol of Copper, Continued.</a:t>
            </a:r>
            <a:endParaRPr b="0" lang="en-US" sz="3200" spc="-1" strike="noStrike">
              <a:solidFill>
                <a:srgbClr val="9900ff"/>
              </a:solidFill>
              <a:latin typeface="Times New Roman"/>
            </a:endParaRPr>
          </a:p>
        </p:txBody>
      </p:sp>
      <p:sp>
        <p:nvSpPr>
          <p:cNvPr id="110" name="CustomShape 2"/>
          <p:cNvSpPr/>
          <p:nvPr/>
        </p:nvSpPr>
        <p:spPr>
          <a:xfrm>
            <a:off x="2286000" y="5398920"/>
            <a:ext cx="6705720" cy="8208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>
            <a:normAutofit fontScale="97000"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Since atoms are small, the large number of atoms makes sense.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11" name="CustomShape 3"/>
          <p:cNvSpPr/>
          <p:nvPr/>
        </p:nvSpPr>
        <p:spPr>
          <a:xfrm>
            <a:off x="4724280" y="3809880"/>
            <a:ext cx="4267440" cy="15890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12" name="CustomShape 4"/>
          <p:cNvSpPr/>
          <p:nvPr/>
        </p:nvSpPr>
        <p:spPr>
          <a:xfrm>
            <a:off x="2286000" y="2133720"/>
            <a:ext cx="6705720" cy="16761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>
            <a:norm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1 mol = 6.022 x 10</a:t>
            </a:r>
            <a:r>
              <a:rPr b="0" lang="en-US" sz="2400" spc="-1" strike="noStrike" baseline="30000">
                <a:solidFill>
                  <a:srgbClr val="000000"/>
                </a:solidFill>
                <a:latin typeface="Times New Roman"/>
              </a:rPr>
              <a:t>23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 atoms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13" name="CustomShape 5"/>
          <p:cNvSpPr/>
          <p:nvPr/>
        </p:nvSpPr>
        <p:spPr>
          <a:xfrm>
            <a:off x="2286000" y="1219320"/>
            <a:ext cx="6705720" cy="9144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>
            <a:normAutofit/>
          </a:bodyPr>
          <a:p>
            <a:pPr algn="ctr">
              <a:spcBef>
                <a:spcPts val="1500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2.45 mol Cu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atoms Cu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14" name="Line 6"/>
          <p:cNvSpPr/>
          <p:nvPr/>
        </p:nvSpPr>
        <p:spPr>
          <a:xfrm>
            <a:off x="228600" y="1219320"/>
            <a:ext cx="8763120" cy="0"/>
          </a:xfrm>
          <a:prstGeom prst="line">
            <a:avLst/>
          </a:prstGeom>
          <a:ln cap="sq" w="2844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115" name="Line 7"/>
          <p:cNvSpPr/>
          <p:nvPr/>
        </p:nvSpPr>
        <p:spPr>
          <a:xfrm>
            <a:off x="228600" y="2133720"/>
            <a:ext cx="8763120" cy="0"/>
          </a:xfrm>
          <a:prstGeom prst="line">
            <a:avLst/>
          </a:prstGeom>
          <a:ln w="1260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116" name="Line 8"/>
          <p:cNvSpPr/>
          <p:nvPr/>
        </p:nvSpPr>
        <p:spPr>
          <a:xfrm>
            <a:off x="228600" y="6219720"/>
            <a:ext cx="8763120" cy="0"/>
          </a:xfrm>
          <a:prstGeom prst="line">
            <a:avLst/>
          </a:prstGeom>
          <a:ln cap="sq" w="2844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117" name="CustomShape 9"/>
          <p:cNvSpPr/>
          <p:nvPr/>
        </p:nvSpPr>
        <p:spPr>
          <a:xfrm>
            <a:off x="228600" y="5398920"/>
            <a:ext cx="2057400" cy="8208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>
            <a:normAutofit/>
          </a:bodyPr>
          <a:p>
            <a:pPr algn="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1" lang="en-US" sz="2400" spc="-1" strike="noStrike">
                <a:solidFill>
                  <a:srgbClr val="000000"/>
                </a:solidFill>
                <a:latin typeface="Times New Roman"/>
              </a:rPr>
              <a:t>Check: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18" name="CustomShape 10"/>
          <p:cNvSpPr/>
          <p:nvPr/>
        </p:nvSpPr>
        <p:spPr>
          <a:xfrm>
            <a:off x="228600" y="3809880"/>
            <a:ext cx="2057400" cy="15890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>
            <a:normAutofit/>
          </a:bodyPr>
          <a:p>
            <a:pPr algn="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1" lang="en-US" sz="2400" spc="-1" strike="noStrike">
                <a:solidFill>
                  <a:srgbClr val="000000"/>
                </a:solidFill>
                <a:latin typeface="Times New Roman"/>
              </a:rPr>
              <a:t>Solution: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19" name="CustomShape 11"/>
          <p:cNvSpPr/>
          <p:nvPr/>
        </p:nvSpPr>
        <p:spPr>
          <a:xfrm>
            <a:off x="228600" y="2133720"/>
            <a:ext cx="2057400" cy="16761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>
            <a:normAutofit/>
          </a:bodyPr>
          <a:p>
            <a:pPr algn="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1" lang="en-US" sz="2400" spc="-1" strike="noStrike">
                <a:solidFill>
                  <a:srgbClr val="000000"/>
                </a:solidFill>
                <a:latin typeface="Times New Roman"/>
              </a:rPr>
              <a:t>Solution Map: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algn="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algn="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algn="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1" lang="en-US" sz="2400" spc="-1" strike="noStrike">
                <a:solidFill>
                  <a:srgbClr val="000000"/>
                </a:solidFill>
                <a:latin typeface="Times New Roman"/>
              </a:rPr>
              <a:t>Relationships: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20" name="CustomShape 12"/>
          <p:cNvSpPr/>
          <p:nvPr/>
        </p:nvSpPr>
        <p:spPr>
          <a:xfrm>
            <a:off x="228600" y="1219320"/>
            <a:ext cx="2057400" cy="9144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>
            <a:normAutofit/>
          </a:bodyPr>
          <a:p>
            <a:pPr algn="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1" lang="en-US" sz="2400" spc="-1" strike="noStrike">
                <a:solidFill>
                  <a:srgbClr val="000000"/>
                </a:solidFill>
                <a:latin typeface="Times New Roman"/>
              </a:rPr>
              <a:t>Given: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algn="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1" lang="en-US" sz="2400" spc="-1" strike="noStrike">
                <a:solidFill>
                  <a:srgbClr val="000000"/>
                </a:solidFill>
                <a:latin typeface="Times New Roman"/>
              </a:rPr>
              <a:t>Find: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21" name="Line 13"/>
          <p:cNvSpPr/>
          <p:nvPr/>
        </p:nvSpPr>
        <p:spPr>
          <a:xfrm>
            <a:off x="228600" y="1219320"/>
            <a:ext cx="0" cy="5000400"/>
          </a:xfrm>
          <a:prstGeom prst="line">
            <a:avLst/>
          </a:prstGeom>
          <a:ln cap="sq" w="2844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122" name="Line 14"/>
          <p:cNvSpPr/>
          <p:nvPr/>
        </p:nvSpPr>
        <p:spPr>
          <a:xfrm>
            <a:off x="2286000" y="1219320"/>
            <a:ext cx="0" cy="5000400"/>
          </a:xfrm>
          <a:prstGeom prst="line">
            <a:avLst/>
          </a:prstGeom>
          <a:ln w="1260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123" name="Line 15"/>
          <p:cNvSpPr/>
          <p:nvPr/>
        </p:nvSpPr>
        <p:spPr>
          <a:xfrm>
            <a:off x="8991720" y="1219320"/>
            <a:ext cx="0" cy="5000400"/>
          </a:xfrm>
          <a:prstGeom prst="line">
            <a:avLst/>
          </a:prstGeom>
          <a:ln cap="sq" w="2844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124" name="Line 16"/>
          <p:cNvSpPr/>
          <p:nvPr/>
        </p:nvSpPr>
        <p:spPr>
          <a:xfrm>
            <a:off x="228600" y="3809880"/>
            <a:ext cx="8763120" cy="0"/>
          </a:xfrm>
          <a:prstGeom prst="line">
            <a:avLst/>
          </a:prstGeom>
          <a:ln w="1260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125" name="Line 17"/>
          <p:cNvSpPr/>
          <p:nvPr/>
        </p:nvSpPr>
        <p:spPr>
          <a:xfrm>
            <a:off x="228600" y="5398920"/>
            <a:ext cx="8763120" cy="0"/>
          </a:xfrm>
          <a:prstGeom prst="line">
            <a:avLst/>
          </a:prstGeom>
          <a:ln w="1260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grpSp>
        <p:nvGrpSpPr>
          <p:cNvPr id="126" name="Group 18"/>
          <p:cNvGrpSpPr/>
          <p:nvPr/>
        </p:nvGrpSpPr>
        <p:grpSpPr>
          <a:xfrm>
            <a:off x="3809880" y="2209680"/>
            <a:ext cx="3656880" cy="456840"/>
            <a:chOff x="3809880" y="2209680"/>
            <a:chExt cx="3656880" cy="456840"/>
          </a:xfrm>
        </p:grpSpPr>
        <p:sp>
          <p:nvSpPr>
            <p:cNvPr id="127" name="CustomShape 19"/>
            <p:cNvSpPr/>
            <p:nvPr/>
          </p:nvSpPr>
          <p:spPr>
            <a:xfrm>
              <a:off x="3809880" y="2209680"/>
              <a:ext cx="1117800" cy="456840"/>
            </a:xfrm>
            <a:custGeom>
              <a:avLst/>
              <a:gdLst/>
              <a:ahLst/>
              <a:rect l="0" t="0" r="r" b="b"/>
              <a:pathLst>
                <a:path w="3107" h="1271">
                  <a:moveTo>
                    <a:pt x="317" y="0"/>
                  </a:moveTo>
                  <a:lnTo>
                    <a:pt x="318" y="0"/>
                  </a:lnTo>
                  <a:cubicBezTo>
                    <a:pt x="262" y="0"/>
                    <a:pt x="207" y="15"/>
                    <a:pt x="159" y="43"/>
                  </a:cubicBezTo>
                  <a:cubicBezTo>
                    <a:pt x="110" y="70"/>
                    <a:pt x="70" y="110"/>
                    <a:pt x="43" y="159"/>
                  </a:cubicBezTo>
                  <a:cubicBezTo>
                    <a:pt x="15" y="207"/>
                    <a:pt x="0" y="262"/>
                    <a:pt x="0" y="318"/>
                  </a:cubicBezTo>
                  <a:lnTo>
                    <a:pt x="0" y="952"/>
                  </a:lnTo>
                  <a:lnTo>
                    <a:pt x="0" y="953"/>
                  </a:lnTo>
                  <a:cubicBezTo>
                    <a:pt x="0" y="1008"/>
                    <a:pt x="15" y="1063"/>
                    <a:pt x="43" y="1111"/>
                  </a:cubicBezTo>
                  <a:cubicBezTo>
                    <a:pt x="70" y="1160"/>
                    <a:pt x="110" y="1200"/>
                    <a:pt x="159" y="1227"/>
                  </a:cubicBezTo>
                  <a:cubicBezTo>
                    <a:pt x="207" y="1255"/>
                    <a:pt x="262" y="1270"/>
                    <a:pt x="318" y="1270"/>
                  </a:cubicBezTo>
                  <a:lnTo>
                    <a:pt x="2788" y="1270"/>
                  </a:lnTo>
                  <a:lnTo>
                    <a:pt x="2789" y="1270"/>
                  </a:lnTo>
                  <a:cubicBezTo>
                    <a:pt x="2844" y="1270"/>
                    <a:pt x="2899" y="1255"/>
                    <a:pt x="2947" y="1227"/>
                  </a:cubicBezTo>
                  <a:cubicBezTo>
                    <a:pt x="2996" y="1200"/>
                    <a:pt x="3036" y="1160"/>
                    <a:pt x="3063" y="1111"/>
                  </a:cubicBezTo>
                  <a:cubicBezTo>
                    <a:pt x="3091" y="1063"/>
                    <a:pt x="3106" y="1008"/>
                    <a:pt x="3106" y="953"/>
                  </a:cubicBezTo>
                  <a:lnTo>
                    <a:pt x="3106" y="317"/>
                  </a:lnTo>
                  <a:lnTo>
                    <a:pt x="3106" y="318"/>
                  </a:lnTo>
                  <a:lnTo>
                    <a:pt x="3106" y="318"/>
                  </a:lnTo>
                  <a:cubicBezTo>
                    <a:pt x="3106" y="262"/>
                    <a:pt x="3091" y="207"/>
                    <a:pt x="3063" y="159"/>
                  </a:cubicBezTo>
                  <a:cubicBezTo>
                    <a:pt x="3036" y="110"/>
                    <a:pt x="2996" y="70"/>
                    <a:pt x="2947" y="43"/>
                  </a:cubicBezTo>
                  <a:cubicBezTo>
                    <a:pt x="2899" y="15"/>
                    <a:pt x="2844" y="0"/>
                    <a:pt x="2789" y="0"/>
                  </a:cubicBezTo>
                  <a:lnTo>
                    <a:pt x="317" y="0"/>
                  </a:lnTo>
                </a:path>
              </a:pathLst>
            </a:custGeom>
            <a:solidFill>
              <a:srgbClr val="ffcc66"/>
            </a:solidFill>
            <a:ln w="936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90000" rIns="90000" tIns="46800" bIns="46800" anchor="ctr">
              <a:noAutofit/>
            </a:bodyPr>
            <a:p>
              <a:pPr algn="ctr">
                <a:tabLst>
                  <a:tab algn="l" pos="0"/>
                  <a:tab algn="l" pos="914400"/>
                  <a:tab algn="l" pos="1828800"/>
                  <a:tab algn="l" pos="2743200"/>
                  <a:tab algn="l" pos="3657600"/>
                  <a:tab algn="l" pos="4572000"/>
                  <a:tab algn="l" pos="5486400"/>
                  <a:tab algn="l" pos="6400800"/>
                  <a:tab algn="l" pos="7315200"/>
                  <a:tab algn="l" pos="8229600"/>
                  <a:tab algn="l" pos="9144000"/>
                  <a:tab algn="l" pos="10058400"/>
                </a:tabLst>
              </a:pPr>
              <a:r>
                <a:rPr b="0" lang="en-US" sz="2400" spc="-1" strike="noStrike">
                  <a:solidFill>
                    <a:srgbClr val="6600cc"/>
                  </a:solidFill>
                  <a:latin typeface="Times New Roman"/>
                </a:rPr>
                <a:t>mol Cu</a:t>
              </a:r>
              <a:endParaRPr b="0" lang="en-US" sz="2400" spc="-1" strike="noStrike">
                <a:solidFill>
                  <a:srgbClr val="000000"/>
                </a:solidFill>
                <a:latin typeface="Times New Roman"/>
              </a:endParaRPr>
            </a:p>
          </p:txBody>
        </p:sp>
        <p:sp>
          <p:nvSpPr>
            <p:cNvPr id="128" name="CustomShape 20"/>
            <p:cNvSpPr/>
            <p:nvPr/>
          </p:nvSpPr>
          <p:spPr>
            <a:xfrm>
              <a:off x="5333760" y="2390040"/>
              <a:ext cx="524880" cy="137160"/>
            </a:xfrm>
            <a:custGeom>
              <a:avLst/>
              <a:gdLst/>
              <a:ahLst/>
              <a:rect l="0" t="0" r="r" b="b"/>
              <a:pathLst>
                <a:path w="1460" h="383">
                  <a:moveTo>
                    <a:pt x="0" y="287"/>
                  </a:moveTo>
                  <a:lnTo>
                    <a:pt x="1094" y="287"/>
                  </a:lnTo>
                  <a:lnTo>
                    <a:pt x="1094" y="382"/>
                  </a:lnTo>
                  <a:lnTo>
                    <a:pt x="1459" y="191"/>
                  </a:lnTo>
                  <a:lnTo>
                    <a:pt x="1094" y="0"/>
                  </a:lnTo>
                  <a:lnTo>
                    <a:pt x="1094" y="96"/>
                  </a:lnTo>
                  <a:lnTo>
                    <a:pt x="0" y="96"/>
                  </a:lnTo>
                  <a:lnTo>
                    <a:pt x="0" y="287"/>
                  </a:lnTo>
                </a:path>
              </a:pathLst>
            </a:custGeom>
            <a:solidFill>
              <a:srgbClr val="ffcc66"/>
            </a:solidFill>
            <a:ln w="936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129" name="CustomShape 21"/>
            <p:cNvSpPr/>
            <p:nvPr/>
          </p:nvSpPr>
          <p:spPr>
            <a:xfrm>
              <a:off x="6146640" y="2209680"/>
              <a:ext cx="1320120" cy="456840"/>
            </a:xfrm>
            <a:custGeom>
              <a:avLst/>
              <a:gdLst/>
              <a:ahLst/>
              <a:rect l="0" t="0" r="r" b="b"/>
              <a:pathLst>
                <a:path w="3669" h="1271">
                  <a:moveTo>
                    <a:pt x="317" y="0"/>
                  </a:moveTo>
                  <a:lnTo>
                    <a:pt x="318" y="0"/>
                  </a:lnTo>
                  <a:cubicBezTo>
                    <a:pt x="262" y="0"/>
                    <a:pt x="207" y="15"/>
                    <a:pt x="159" y="43"/>
                  </a:cubicBezTo>
                  <a:cubicBezTo>
                    <a:pt x="110" y="70"/>
                    <a:pt x="70" y="110"/>
                    <a:pt x="43" y="159"/>
                  </a:cubicBezTo>
                  <a:cubicBezTo>
                    <a:pt x="15" y="207"/>
                    <a:pt x="0" y="262"/>
                    <a:pt x="0" y="318"/>
                  </a:cubicBezTo>
                  <a:lnTo>
                    <a:pt x="0" y="952"/>
                  </a:lnTo>
                  <a:lnTo>
                    <a:pt x="0" y="953"/>
                  </a:lnTo>
                  <a:cubicBezTo>
                    <a:pt x="0" y="1008"/>
                    <a:pt x="15" y="1063"/>
                    <a:pt x="43" y="1111"/>
                  </a:cubicBezTo>
                  <a:cubicBezTo>
                    <a:pt x="70" y="1160"/>
                    <a:pt x="110" y="1200"/>
                    <a:pt x="159" y="1227"/>
                  </a:cubicBezTo>
                  <a:cubicBezTo>
                    <a:pt x="207" y="1255"/>
                    <a:pt x="262" y="1270"/>
                    <a:pt x="318" y="1270"/>
                  </a:cubicBezTo>
                  <a:lnTo>
                    <a:pt x="3350" y="1270"/>
                  </a:lnTo>
                  <a:lnTo>
                    <a:pt x="3351" y="1270"/>
                  </a:lnTo>
                  <a:cubicBezTo>
                    <a:pt x="3406" y="1270"/>
                    <a:pt x="3461" y="1255"/>
                    <a:pt x="3509" y="1227"/>
                  </a:cubicBezTo>
                  <a:cubicBezTo>
                    <a:pt x="3558" y="1200"/>
                    <a:pt x="3598" y="1160"/>
                    <a:pt x="3625" y="1111"/>
                  </a:cubicBezTo>
                  <a:cubicBezTo>
                    <a:pt x="3653" y="1063"/>
                    <a:pt x="3668" y="1008"/>
                    <a:pt x="3668" y="953"/>
                  </a:cubicBezTo>
                  <a:lnTo>
                    <a:pt x="3668" y="317"/>
                  </a:lnTo>
                  <a:lnTo>
                    <a:pt x="3668" y="318"/>
                  </a:lnTo>
                  <a:lnTo>
                    <a:pt x="3668" y="318"/>
                  </a:lnTo>
                  <a:cubicBezTo>
                    <a:pt x="3668" y="262"/>
                    <a:pt x="3653" y="207"/>
                    <a:pt x="3625" y="159"/>
                  </a:cubicBezTo>
                  <a:cubicBezTo>
                    <a:pt x="3598" y="110"/>
                    <a:pt x="3558" y="70"/>
                    <a:pt x="3509" y="43"/>
                  </a:cubicBezTo>
                  <a:cubicBezTo>
                    <a:pt x="3461" y="15"/>
                    <a:pt x="3406" y="0"/>
                    <a:pt x="3351" y="0"/>
                  </a:cubicBezTo>
                  <a:lnTo>
                    <a:pt x="317" y="0"/>
                  </a:lnTo>
                </a:path>
              </a:pathLst>
            </a:custGeom>
            <a:solidFill>
              <a:srgbClr val="ffcc66"/>
            </a:solidFill>
            <a:ln w="936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90000" rIns="90000" tIns="46800" bIns="46800" anchor="ctr">
              <a:noAutofit/>
            </a:bodyPr>
            <a:p>
              <a:pPr algn="ctr">
                <a:tabLst>
                  <a:tab algn="l" pos="0"/>
                  <a:tab algn="l" pos="914400"/>
                  <a:tab algn="l" pos="1828800"/>
                  <a:tab algn="l" pos="2743200"/>
                  <a:tab algn="l" pos="3657600"/>
                  <a:tab algn="l" pos="4572000"/>
                  <a:tab algn="l" pos="5486400"/>
                  <a:tab algn="l" pos="6400800"/>
                  <a:tab algn="l" pos="7315200"/>
                  <a:tab algn="l" pos="8229600"/>
                  <a:tab algn="l" pos="9144000"/>
                  <a:tab algn="l" pos="10058400"/>
                </a:tabLst>
              </a:pPr>
              <a:r>
                <a:rPr b="0" lang="en-US" sz="2400" spc="-1" strike="noStrike">
                  <a:solidFill>
                    <a:srgbClr val="6600cc"/>
                  </a:solidFill>
                  <a:latin typeface="Times New Roman"/>
                </a:rPr>
                <a:t>atoms Cu</a:t>
              </a:r>
              <a:endParaRPr b="0" lang="en-US" sz="2400" spc="-1" strike="noStrike">
                <a:solidFill>
                  <a:srgbClr val="000000"/>
                </a:solidFill>
                <a:latin typeface="Times New Roman"/>
              </a:endParaRPr>
            </a:p>
          </p:txBody>
        </p:sp>
      </p:grpSp>
      <mc:AlternateContent>
        <mc:Choice xmlns:a14="http://schemas.microsoft.com/office/drawing/2010/main" Requires="a14">
          <p:sp>
            <p:nvSpPr>
              <p:cNvPr id="130" name="Formula 22"/>
              <p:cNvSpPr txBox="1"/>
              <p:nvPr/>
            </p:nvSpPr>
            <p:spPr>
              <a:xfrm>
                <a:off x="4800600" y="2590920"/>
                <a:ext cx="1676520" cy="60624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f>
                      <m:num>
                        <m:r>
                          <m:t xml:space="preserve">6</m:t>
                        </m:r>
                        <m:r>
                          <m:rPr>
                            <m:lit/>
                            <m:nor/>
                          </m:rPr>
                          <m:t xml:space="preserve">.</m:t>
                        </m:r>
                        <m:r>
                          <m:rPr>
                            <m:lit/>
                            <m:nor/>
                          </m:rPr>
                          <m:t xml:space="preserve">022</m:t>
                        </m:r>
                        <m:r>
                          <m:t xml:space="preserve">×</m:t>
                        </m:r>
                        <m:sSup>
                          <m:e>
                            <m:r>
                              <m:rPr>
                                <m:lit/>
                                <m:nor/>
                              </m:rPr>
                              <m:t xml:space="preserve">10</m:t>
                            </m:r>
                          </m:e>
                          <m:sup>
                            <m:r>
                              <m:rPr>
                                <m:lit/>
                                <m:nor/>
                              </m:rPr>
                              <m:t xml:space="preserve">23</m:t>
                            </m:r>
                          </m:sup>
                        </m:sSup>
                        <m:r>
                          <m:rPr>
                            <m:lit/>
                            <m:nor/>
                          </m:rPr>
                          <m:t xml:space="preserve"> atoms</m:t>
                        </m:r>
                      </m:num>
                      <m:den>
                        <m:r>
                          <m:rPr>
                            <m:lit/>
                            <m:nor/>
                          </m:rPr>
                          <m:t xml:space="preserve">1 mol</m:t>
                        </m:r>
                      </m:den>
                    </m:f>
                  </m:oMath>
                </a14:m>
              </a:p>
            </p:txBody>
          </p:sp>
        </mc:Choice>
        <mc:Fallback/>
      </mc:AlternateContent>
      <mc:AlternateContent>
        <mc:Choice xmlns:a14="http://schemas.microsoft.com/office/drawing/2010/main" Requires="a14">
          <p:sp>
            <p:nvSpPr>
              <p:cNvPr id="131" name="Formula 23"/>
              <p:cNvSpPr txBox="1"/>
              <p:nvPr/>
            </p:nvSpPr>
            <p:spPr>
              <a:xfrm>
                <a:off x="3657600" y="3886200"/>
                <a:ext cx="4378320" cy="141300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eqArr>
                      <m:e>
                        <m:r>
                          <m:t xml:space="preserve">2</m:t>
                        </m:r>
                        <m:r>
                          <m:rPr>
                            <m:lit/>
                            <m:nor/>
                          </m:rPr>
                          <m:t xml:space="preserve">.</m:t>
                        </m:r>
                        <m:r>
                          <m:rPr>
                            <m:lit/>
                            <m:nor/>
                          </m:rPr>
                          <m:t xml:space="preserve">45</m:t>
                        </m:r>
                        <m:r>
                          <m:rPr>
                            <m:lit/>
                            <m:nor/>
                          </m:rPr>
                          <m:t xml:space="preserve"> mol Cu</m:t>
                        </m:r>
                        <m:r>
                          <m:t xml:space="preserve">×</m:t>
                        </m:r>
                        <m:f>
                          <m:num>
                            <m:r>
                              <m:t xml:space="preserve">6</m:t>
                            </m:r>
                            <m:r>
                              <m:rPr>
                                <m:lit/>
                                <m:nor/>
                              </m:rPr>
                              <m:t xml:space="preserve">.</m:t>
                            </m:r>
                            <m:r>
                              <m:rPr>
                                <m:lit/>
                                <m:nor/>
                              </m:rPr>
                              <m:t xml:space="preserve">022</m:t>
                            </m:r>
                            <m:r>
                              <m:t xml:space="preserve">×</m:t>
                            </m:r>
                            <m:sSup>
                              <m:e>
                                <m:r>
                                  <m:rPr>
                                    <m:lit/>
                                    <m:nor/>
                                  </m:rPr>
                                  <m:t xml:space="preserve">10</m:t>
                                </m:r>
                              </m:e>
                              <m:sup>
                                <m:r>
                                  <m:rPr>
                                    <m:lit/>
                                    <m:nor/>
                                  </m:rPr>
                                  <m:t xml:space="preserve">23</m:t>
                                </m:r>
                              </m:sup>
                            </m:sSup>
                            <m:r>
                              <m:rPr>
                                <m:lit/>
                                <m:nor/>
                              </m:rPr>
                              <m:t xml:space="preserve"> atoms</m:t>
                            </m:r>
                          </m:num>
                          <m:den>
                            <m:r>
                              <m:rPr>
                                <m:lit/>
                                <m:nor/>
                              </m:rPr>
                              <m:t xml:space="preserve">1 mol</m:t>
                            </m:r>
                          </m:den>
                        </m:f>
                      </m:e>
                      <m:e>
                        <m:r>
                          <m:rPr>
                            <m:lit/>
                            <m:nor/>
                          </m:rPr>
                          <m:t xml:space="preserve"> 1</m:t>
                        </m:r>
                        <m:r>
                          <m:rPr>
                            <m:lit/>
                            <m:nor/>
                          </m:rPr>
                          <m:t xml:space="preserve">.</m:t>
                        </m:r>
                        <m:r>
                          <m:rPr>
                            <m:lit/>
                            <m:nor/>
                          </m:rPr>
                          <m:t xml:space="preserve">48</m:t>
                        </m:r>
                        <m:r>
                          <m:t xml:space="preserve">×</m:t>
                        </m:r>
                        <m:sSup>
                          <m:e>
                            <m:r>
                              <m:rPr>
                                <m:lit/>
                                <m:nor/>
                              </m:rPr>
                              <m:t xml:space="preserve">10</m:t>
                            </m:r>
                          </m:e>
                          <m:sup>
                            <m:r>
                              <m:rPr>
                                <m:lit/>
                                <m:nor/>
                              </m:rPr>
                              <m:t xml:space="preserve">24</m:t>
                            </m:r>
                          </m:sup>
                        </m:sSup>
                        <m:r>
                          <m:rPr>
                            <m:lit/>
                            <m:nor/>
                          </m:rPr>
                          <m:t xml:space="preserve"> atoms Cu</m:t>
                        </m:r>
                      </m:e>
                    </m:eqArr>
                  </m:oMath>
                </a14:m>
              </a:p>
            </p:txBody>
          </p:sp>
        </mc:Choice>
        <mc:Fallback/>
      </mc:AlternateContent>
      <p:sp>
        <p:nvSpPr>
          <p:cNvPr id="132" name="Freeform 24"/>
          <p:cNvSpPr/>
          <p:nvPr/>
        </p:nvSpPr>
        <p:spPr>
          <a:xfrm>
            <a:off x="4343400" y="4191120"/>
            <a:ext cx="533880" cy="457560"/>
          </a:xfrm>
          <a:custGeom>
            <a:avLst/>
            <a:gdLst/>
            <a:ahLst/>
            <a:rect l="0" t="0" r="r" b="b"/>
            <a:pathLst>
              <a:path w="1483" h="1271">
                <a:moveTo>
                  <a:pt x="0" y="1270"/>
                </a:moveTo>
                <a:lnTo>
                  <a:pt x="1482" y="0"/>
                </a:lnTo>
              </a:path>
            </a:pathLst>
          </a:custGeom>
          <a:ln w="28440">
            <a:solidFill>
              <a:srgbClr val="ff0000"/>
            </a:solidFill>
            <a:miter/>
          </a:ln>
        </p:spPr>
      </p:sp>
      <p:sp>
        <p:nvSpPr>
          <p:cNvPr id="133" name="Freeform 25"/>
          <p:cNvSpPr/>
          <p:nvPr/>
        </p:nvSpPr>
        <p:spPr>
          <a:xfrm>
            <a:off x="6553080" y="4419720"/>
            <a:ext cx="533880" cy="457560"/>
          </a:xfrm>
          <a:custGeom>
            <a:avLst/>
            <a:gdLst/>
            <a:ahLst/>
            <a:rect l="0" t="0" r="r" b="b"/>
            <a:pathLst>
              <a:path w="1483" h="1271">
                <a:moveTo>
                  <a:pt x="0" y="1270"/>
                </a:moveTo>
                <a:lnTo>
                  <a:pt x="1482" y="0"/>
                </a:lnTo>
              </a:path>
            </a:pathLst>
          </a:custGeom>
          <a:ln w="28440">
            <a:solidFill>
              <a:srgbClr val="ff0000"/>
            </a:solidFill>
            <a:miter/>
          </a:ln>
        </p:spPr>
      </p:sp>
    </p:spTree>
  </p:cSld>
  <p:transition>
    <p:fade thruBlk="true"/>
  </p:transition>
  <p:timing>
    <p:tnLst>
      <p:par>
        <p:cTn id="244" dur="indefinite" restart="never" nodeType="tmRoot">
          <p:childTnLst>
            <p:seq>
              <p:cTn id="245" dur="indefinite" nodeType="mainSeq">
                <p:childTnLst>
                  <p:par>
                    <p:cTn id="246" fill="hold">
                      <p:stCondLst>
                        <p:cond delay="indefinite"/>
                      </p:stCondLst>
                      <p:childTnLst>
                        <p:par>
                          <p:cTn id="247" fill="hold">
                            <p:stCondLst>
                              <p:cond delay="0"/>
                            </p:stCondLst>
                            <p:childTnLst>
                              <p:par>
                                <p:cTn id="248" nodeType="clickEffect" fill="hold" presetClass="entr" presetID="22" presetSubtype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up)" transition="in">
                                      <p:cBhvr additive="repl">
                                        <p:cTn id="250" dur="500"/>
                                        <p:tgtEl>
                                          <p:spTgt spid="1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1" fill="hold">
                      <p:stCondLst>
                        <p:cond delay="indefinite"/>
                      </p:stCondLst>
                      <p:childTnLst>
                        <p:par>
                          <p:cTn id="252" fill="hold">
                            <p:stCondLst>
                              <p:cond delay="0"/>
                            </p:stCondLst>
                            <p:childTnLst>
                              <p:par>
                                <p:cTn id="253" nodeType="clickEffect" fill="hold" presetClass="entr" presetID="22" presetSubtype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up)" transition="in">
                                      <p:cBhvr additive="repl">
                                        <p:cTn id="255" dur="500"/>
                                        <p:tgtEl>
                                          <p:spTgt spid="1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6" fill="hold">
                      <p:stCondLst>
                        <p:cond delay="indefinite"/>
                      </p:stCondLst>
                      <p:childTnLst>
                        <p:par>
                          <p:cTn id="257" fill="hold">
                            <p:stCondLst>
                              <p:cond delay="0"/>
                            </p:stCondLst>
                            <p:childTnLst>
                              <p:par>
                                <p:cTn id="258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260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1" fill="hold">
                      <p:stCondLst>
                        <p:cond delay="indefinite"/>
                      </p:stCondLst>
                      <p:childTnLst>
                        <p:par>
                          <p:cTn id="262" fill="hold">
                            <p:stCondLst>
                              <p:cond delay="0"/>
                            </p:stCondLst>
                            <p:childTnLst>
                              <p:par>
                                <p:cTn id="263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265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6" fill="hold">
                      <p:stCondLst>
                        <p:cond delay="indefinite"/>
                      </p:stCondLst>
                      <p:childTnLst>
                        <p:par>
                          <p:cTn id="267" fill="hold">
                            <p:stCondLst>
                              <p:cond delay="0"/>
                            </p:stCondLst>
                            <p:childTnLst>
                              <p:par>
                                <p:cTn id="268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0" fill="hold">
                      <p:stCondLst>
                        <p:cond delay="indefinite"/>
                      </p:stCondLst>
                      <p:childTnLst>
                        <p:par>
                          <p:cTn id="271" fill="hold">
                            <p:stCondLst>
                              <p:cond delay="0"/>
                            </p:stCondLst>
                            <p:childTnLst>
                              <p:par>
                                <p:cTn id="272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4" fill="hold">
                      <p:stCondLst>
                        <p:cond delay="indefinite"/>
                      </p:stCondLst>
                      <p:childTnLst>
                        <p:par>
                          <p:cTn id="275" fill="hold">
                            <p:stCondLst>
                              <p:cond delay="0"/>
                            </p:stCondLst>
                            <p:childTnLst>
                              <p:par>
                                <p:cTn id="276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278" dur="5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9" fill="hold">
                            <p:stCondLst>
                              <p:cond delay="500"/>
                            </p:stCondLst>
                            <p:childTnLst>
                              <p:par>
                                <p:cTn id="280" nodeType="after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282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3" fill="hold">
                      <p:stCondLst>
                        <p:cond delay="indefinite"/>
                      </p:stCondLst>
                      <p:childTnLst>
                        <p:par>
                          <p:cTn id="284" fill="hold">
                            <p:stCondLst>
                              <p:cond delay="0"/>
                            </p:stCondLst>
                            <p:childTnLst>
                              <p:par>
                                <p:cTn id="285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287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TextShape 1"/>
          <p:cNvSpPr txBox="1"/>
          <p:nvPr/>
        </p:nvSpPr>
        <p:spPr>
          <a:xfrm>
            <a:off x="762120" y="44172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4400" spc="-1" strike="noStrike">
                <a:solidFill>
                  <a:srgbClr val="9900ff"/>
                </a:solidFill>
                <a:latin typeface="Times New Roman"/>
              </a:rPr>
              <a:t>Relationship Between </a:t>
            </a:r>
            <a:br/>
            <a:r>
              <a:rPr b="0" lang="en-US" sz="4400" spc="-1" strike="noStrike">
                <a:solidFill>
                  <a:srgbClr val="9900ff"/>
                </a:solidFill>
                <a:latin typeface="Times New Roman"/>
              </a:rPr>
              <a:t>Moles and Mass</a:t>
            </a:r>
            <a:endParaRPr b="0" lang="en-US" sz="4400" spc="-1" strike="noStrike">
              <a:solidFill>
                <a:srgbClr val="9900ff"/>
              </a:solidFill>
              <a:latin typeface="Times New Roman"/>
            </a:endParaRPr>
          </a:p>
        </p:txBody>
      </p:sp>
      <p:sp>
        <p:nvSpPr>
          <p:cNvPr id="135" name="TextShape 2"/>
          <p:cNvSpPr txBox="1"/>
          <p:nvPr/>
        </p:nvSpPr>
        <p:spPr>
          <a:xfrm>
            <a:off x="685800" y="1920240"/>
            <a:ext cx="7909560" cy="417564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>
            <a:normAutofit fontScale="88000"/>
          </a:bodyPr>
          <a:p>
            <a:pPr marL="342720" indent="-342720">
              <a:lnSpc>
                <a:spcPct val="100000"/>
              </a:lnSpc>
              <a:spcBef>
                <a:spcPts val="1264"/>
              </a:spcBef>
              <a:spcAft>
                <a:spcPts val="567"/>
              </a:spcAft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  <a:ea typeface="Noto Sans CJK SC"/>
              </a:rPr>
              <a:t>The mass of one mole of atoms is called the </a:t>
            </a:r>
            <a:r>
              <a:rPr b="1" lang="en-US" sz="3200" spc="-1" strike="noStrike">
                <a:solidFill>
                  <a:srgbClr val="000000"/>
                </a:solidFill>
                <a:latin typeface="Times New Roman"/>
                <a:ea typeface="Noto Sans CJK SC"/>
              </a:rPr>
              <a:t>molar mass</a:t>
            </a:r>
            <a:r>
              <a:rPr b="0" lang="en-US" sz="3200" spc="-1" strike="noStrike">
                <a:solidFill>
                  <a:srgbClr val="000000"/>
                </a:solidFill>
                <a:latin typeface="Times New Roman"/>
                <a:ea typeface="Noto Sans CJK SC"/>
              </a:rPr>
              <a:t>.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lnSpc>
                <a:spcPct val="100000"/>
              </a:lnSpc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  <a:ea typeface="Noto Sans CJK SC"/>
              </a:rPr>
              <a:t>The molar mass of an element, in grams, is numerically equal to the element’s atomic mass, in amu.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lnSpc>
                <a:spcPct val="100000"/>
              </a:lnSpc>
              <a:spcBef>
                <a:spcPts val="1264"/>
              </a:spcBef>
              <a:spcAft>
                <a:spcPts val="567"/>
              </a:spcAft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  <a:ea typeface="Noto Sans CJK SC"/>
              </a:rPr>
              <a:t>The lighter the atom, the less a mole weighs.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lnSpc>
                <a:spcPct val="100000"/>
              </a:lnSpc>
              <a:spcBef>
                <a:spcPts val="1264"/>
              </a:spcBef>
              <a:spcAft>
                <a:spcPts val="567"/>
              </a:spcAft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  <a:ea typeface="Noto Sans CJK SC"/>
              </a:rPr>
              <a:t>The lighter the atom, the more atoms there are in 1 g.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timing>
    <p:tnLst>
      <p:par>
        <p:cTn id="288" dur="indefinite" restart="never" nodeType="tmRoot">
          <p:childTnLst>
            <p:seq>
              <p:cTn id="289" dur="indefinite" nodeType="mainSeq">
                <p:childTnLst>
                  <p:par>
                    <p:cTn id="290" fill="hold">
                      <p:stCondLst>
                        <p:cond delay="indefinite"/>
                      </p:stCondLst>
                      <p:childTnLst>
                        <p:par>
                          <p:cTn id="291" fill="hold">
                            <p:stCondLst>
                              <p:cond delay="0"/>
                            </p:stCondLst>
                            <p:childTnLst>
                              <p:par>
                                <p:cTn id="292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294" dur="500"/>
                                        <p:tgtEl>
                                          <p:spTgt spid="1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5" fill="hold">
                      <p:stCondLst>
                        <p:cond delay="indefinite"/>
                      </p:stCondLst>
                      <p:childTnLst>
                        <p:par>
                          <p:cTn id="296" fill="hold">
                            <p:stCondLst>
                              <p:cond delay="0"/>
                            </p:stCondLst>
                            <p:childTnLst>
                              <p:par>
                                <p:cTn id="297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299" dur="500"/>
                                        <p:tgtEl>
                                          <p:spTgt spid="1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0" fill="hold">
                      <p:stCondLst>
                        <p:cond delay="indefinite"/>
                      </p:stCondLst>
                      <p:childTnLst>
                        <p:par>
                          <p:cTn id="301" fill="hold">
                            <p:stCondLst>
                              <p:cond delay="0"/>
                            </p:stCondLst>
                            <p:childTnLst>
                              <p:par>
                                <p:cTn id="302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304" dur="500"/>
                                        <p:tgtEl>
                                          <p:spTgt spid="1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5" fill="hold">
                      <p:stCondLst>
                        <p:cond delay="indefinite"/>
                      </p:stCondLst>
                      <p:childTnLst>
                        <p:par>
                          <p:cTn id="306" fill="hold">
                            <p:stCondLst>
                              <p:cond delay="0"/>
                            </p:stCondLst>
                            <p:childTnLst>
                              <p:par>
                                <p:cTn id="307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309" dur="500"/>
                                        <p:tgtEl>
                                          <p:spTgt spid="1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TextShape 1"/>
          <p:cNvSpPr txBox="1"/>
          <p:nvPr/>
        </p:nvSpPr>
        <p:spPr>
          <a:xfrm>
            <a:off x="762120" y="22824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lIns="90360" rIns="90360" tIns="44280" bIns="4428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4400" spc="-1" strike="noStrike">
                <a:solidFill>
                  <a:srgbClr val="9900ff"/>
                </a:solidFill>
                <a:latin typeface="Times New Roman"/>
              </a:rPr>
              <a:t>Mole and Mass Relationships</a:t>
            </a:r>
            <a:endParaRPr b="0" lang="en-US" sz="4400" spc="-1" strike="noStrike">
              <a:solidFill>
                <a:srgbClr val="9900ff"/>
              </a:solidFill>
              <a:latin typeface="Times New Roman"/>
            </a:endParaRPr>
          </a:p>
        </p:txBody>
      </p:sp>
      <p:graphicFrame>
        <p:nvGraphicFramePr>
          <p:cNvPr id="137" name="Object 2"/>
          <p:cNvGraphicFramePr/>
          <p:nvPr/>
        </p:nvGraphicFramePr>
        <p:xfrm>
          <a:off x="838080" y="1219320"/>
          <a:ext cx="8004240" cy="3967200"/>
        </p:xfrm>
        <a:graphic>
          <a:graphicData uri="http://schemas.openxmlformats.org/presentationml/2006/ole">
            <p:oleObj progId="Word.Document.12" r:id="rId1" spid="">
              <p:embed/>
              <p:pic>
                <p:nvPicPr>
                  <p:cNvPr id="138" name="" descr=""/>
                  <p:cNvPicPr/>
                  <p:nvPr/>
                </p:nvPicPr>
                <p:blipFill>
                  <a:blip r:embed="rId2"/>
                  <a:stretch/>
                </p:blipFill>
                <p:spPr>
                  <a:xfrm>
                    <a:off x="838080" y="1219320"/>
                    <a:ext cx="8004240" cy="3967200"/>
                  </a:xfrm>
                  <a:prstGeom prst="rect">
                    <a:avLst/>
                  </a:prstGeom>
                  <a:ln>
                    <a:noFill/>
                  </a:ln>
                </p:spPr>
              </p:pic>
            </p:oleObj>
          </a:graphicData>
        </a:graphic>
      </p:graphicFrame>
      <p:sp>
        <p:nvSpPr>
          <p:cNvPr id="139" name="CustomShape 3"/>
          <p:cNvSpPr/>
          <p:nvPr/>
        </p:nvSpPr>
        <p:spPr>
          <a:xfrm flipV="1" rot="10800000">
            <a:off x="7772040" y="5027400"/>
            <a:ext cx="1143000" cy="11912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>
            <a:spAutoFit/>
          </a:bodyPr>
          <a:p>
            <a:pPr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1 mole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carbon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12.01 g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p:pic>
        <p:nvPicPr>
          <p:cNvPr id="140" name="" descr=""/>
          <p:cNvPicPr/>
          <p:nvPr/>
        </p:nvPicPr>
        <p:blipFill>
          <a:blip r:embed="rId3"/>
          <a:stretch/>
        </p:blipFill>
        <p:spPr>
          <a:xfrm>
            <a:off x="6095880" y="5029200"/>
            <a:ext cx="1600200" cy="1450800"/>
          </a:xfrm>
          <a:prstGeom prst="rect">
            <a:avLst/>
          </a:prstGeom>
          <a:ln>
            <a:noFill/>
          </a:ln>
        </p:spPr>
      </p:pic>
      <p:sp>
        <p:nvSpPr>
          <p:cNvPr id="141" name="CustomShape 4"/>
          <p:cNvSpPr/>
          <p:nvPr/>
        </p:nvSpPr>
        <p:spPr>
          <a:xfrm>
            <a:off x="228600" y="5181480"/>
            <a:ext cx="1219320" cy="11912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>
            <a:spAutoFit/>
          </a:bodyPr>
          <a:p>
            <a:pPr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1 mole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sulfur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32.06 g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p:pic>
        <p:nvPicPr>
          <p:cNvPr id="142" name="" descr=""/>
          <p:cNvPicPr/>
          <p:nvPr/>
        </p:nvPicPr>
        <p:blipFill>
          <a:blip r:embed="rId4"/>
          <a:stretch/>
        </p:blipFill>
        <p:spPr>
          <a:xfrm>
            <a:off x="1447920" y="5029200"/>
            <a:ext cx="1523880" cy="1363680"/>
          </a:xfrm>
          <a:prstGeom prst="rect">
            <a:avLst/>
          </a:prstGeom>
          <a:ln>
            <a:noFill/>
          </a:ln>
        </p:spPr>
      </p:pic>
    </p:spTree>
  </p:cSld>
  <p:transition>
    <p:fade thruBlk="true"/>
  </p:transition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TextShape 1"/>
          <p:cNvSpPr txBox="1"/>
          <p:nvPr/>
        </p:nvSpPr>
        <p:spPr>
          <a:xfrm>
            <a:off x="685800" y="151920"/>
            <a:ext cx="7772400" cy="6858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9900ff"/>
                </a:solidFill>
                <a:latin typeface="Times New Roman"/>
              </a:rPr>
              <a:t>Example 6.2—Calculate the Moles of Sulfur  in 57.8 G of Sulfur.</a:t>
            </a:r>
            <a:endParaRPr b="0" lang="en-US" sz="3200" spc="-1" strike="noStrike">
              <a:solidFill>
                <a:srgbClr val="9900ff"/>
              </a:solidFill>
              <a:latin typeface="Times New Roman"/>
            </a:endParaRPr>
          </a:p>
        </p:txBody>
      </p:sp>
      <p:sp>
        <p:nvSpPr>
          <p:cNvPr id="144" name="CustomShape 2"/>
          <p:cNvSpPr/>
          <p:nvPr/>
        </p:nvSpPr>
        <p:spPr>
          <a:xfrm>
            <a:off x="2362320" y="5398920"/>
            <a:ext cx="6629400" cy="8208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>
            <a:normAutofit fontScale="97000"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Since the given amount is much less than 1 mol S, the number makes sense.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45" name="CustomShape 3"/>
          <p:cNvSpPr/>
          <p:nvPr/>
        </p:nvSpPr>
        <p:spPr>
          <a:xfrm>
            <a:off x="4724280" y="3809880"/>
            <a:ext cx="4267440" cy="15890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46" name="CustomShape 4"/>
          <p:cNvSpPr/>
          <p:nvPr/>
        </p:nvSpPr>
        <p:spPr>
          <a:xfrm>
            <a:off x="2362320" y="2133720"/>
            <a:ext cx="6629400" cy="16761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>
            <a:norm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1 mol S = 32.07 g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47" name="CustomShape 5"/>
          <p:cNvSpPr/>
          <p:nvPr/>
        </p:nvSpPr>
        <p:spPr>
          <a:xfrm>
            <a:off x="2590920" y="1219320"/>
            <a:ext cx="6400800" cy="9144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>
            <a:normAutofit/>
          </a:bodyPr>
          <a:p>
            <a:pPr>
              <a:spcBef>
                <a:spcPts val="1500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57.8 g S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mol S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48" name="Line 6"/>
          <p:cNvSpPr/>
          <p:nvPr/>
        </p:nvSpPr>
        <p:spPr>
          <a:xfrm>
            <a:off x="228600" y="1219320"/>
            <a:ext cx="8763120" cy="0"/>
          </a:xfrm>
          <a:prstGeom prst="line">
            <a:avLst/>
          </a:prstGeom>
          <a:ln cap="sq" w="2844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149" name="Line 7"/>
          <p:cNvSpPr/>
          <p:nvPr/>
        </p:nvSpPr>
        <p:spPr>
          <a:xfrm>
            <a:off x="228600" y="2133720"/>
            <a:ext cx="8763120" cy="0"/>
          </a:xfrm>
          <a:prstGeom prst="line">
            <a:avLst/>
          </a:prstGeom>
          <a:ln w="1260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150" name="Line 8"/>
          <p:cNvSpPr/>
          <p:nvPr/>
        </p:nvSpPr>
        <p:spPr>
          <a:xfrm>
            <a:off x="228600" y="6219720"/>
            <a:ext cx="8763120" cy="0"/>
          </a:xfrm>
          <a:prstGeom prst="line">
            <a:avLst/>
          </a:prstGeom>
          <a:ln cap="sq" w="2844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151" name="CustomShape 9"/>
          <p:cNvSpPr/>
          <p:nvPr/>
        </p:nvSpPr>
        <p:spPr>
          <a:xfrm>
            <a:off x="228600" y="5398920"/>
            <a:ext cx="2057400" cy="8208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>
            <a:normAutofit/>
          </a:bodyPr>
          <a:p>
            <a:pPr algn="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1" lang="en-US" sz="2400" spc="-1" strike="noStrike">
                <a:solidFill>
                  <a:srgbClr val="000000"/>
                </a:solidFill>
                <a:latin typeface="Times New Roman"/>
              </a:rPr>
              <a:t>Check: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52" name="CustomShape 10"/>
          <p:cNvSpPr/>
          <p:nvPr/>
        </p:nvSpPr>
        <p:spPr>
          <a:xfrm>
            <a:off x="228600" y="3809880"/>
            <a:ext cx="2057400" cy="15890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>
            <a:normAutofit/>
          </a:bodyPr>
          <a:p>
            <a:pPr algn="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1" lang="en-US" sz="2400" spc="-1" strike="noStrike">
                <a:solidFill>
                  <a:srgbClr val="000000"/>
                </a:solidFill>
                <a:latin typeface="Times New Roman"/>
              </a:rPr>
              <a:t>Solution: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53" name="CustomShape 11"/>
          <p:cNvSpPr/>
          <p:nvPr/>
        </p:nvSpPr>
        <p:spPr>
          <a:xfrm>
            <a:off x="228600" y="2133720"/>
            <a:ext cx="2057400" cy="16761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>
            <a:normAutofit/>
          </a:bodyPr>
          <a:p>
            <a:pPr algn="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1" lang="en-US" sz="2400" spc="-1" strike="noStrike">
                <a:solidFill>
                  <a:srgbClr val="000000"/>
                </a:solidFill>
                <a:latin typeface="Times New Roman"/>
              </a:rPr>
              <a:t>Solution Map: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algn="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algn="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algn="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1" lang="en-US" sz="2400" spc="-1" strike="noStrike">
                <a:solidFill>
                  <a:srgbClr val="000000"/>
                </a:solidFill>
                <a:latin typeface="Times New Roman"/>
              </a:rPr>
              <a:t>Relationships: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54" name="CustomShape 12"/>
          <p:cNvSpPr/>
          <p:nvPr/>
        </p:nvSpPr>
        <p:spPr>
          <a:xfrm>
            <a:off x="228600" y="1219320"/>
            <a:ext cx="2057400" cy="9144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>
            <a:normAutofit/>
          </a:bodyPr>
          <a:p>
            <a:pPr algn="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1" lang="en-US" sz="2400" spc="-1" strike="noStrike">
                <a:solidFill>
                  <a:srgbClr val="000000"/>
                </a:solidFill>
                <a:latin typeface="Times New Roman"/>
              </a:rPr>
              <a:t>Given: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algn="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1" lang="en-US" sz="2400" spc="-1" strike="noStrike">
                <a:solidFill>
                  <a:srgbClr val="000000"/>
                </a:solidFill>
                <a:latin typeface="Times New Roman"/>
              </a:rPr>
              <a:t>Find: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55" name="Line 13"/>
          <p:cNvSpPr/>
          <p:nvPr/>
        </p:nvSpPr>
        <p:spPr>
          <a:xfrm>
            <a:off x="228600" y="1219320"/>
            <a:ext cx="0" cy="5000400"/>
          </a:xfrm>
          <a:prstGeom prst="line">
            <a:avLst/>
          </a:prstGeom>
          <a:ln cap="sq" w="2844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156" name="Line 14"/>
          <p:cNvSpPr/>
          <p:nvPr/>
        </p:nvSpPr>
        <p:spPr>
          <a:xfrm>
            <a:off x="2362320" y="1219320"/>
            <a:ext cx="0" cy="5000400"/>
          </a:xfrm>
          <a:prstGeom prst="line">
            <a:avLst/>
          </a:prstGeom>
          <a:ln w="1260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157" name="Line 15"/>
          <p:cNvSpPr/>
          <p:nvPr/>
        </p:nvSpPr>
        <p:spPr>
          <a:xfrm>
            <a:off x="8991720" y="1219320"/>
            <a:ext cx="0" cy="5000400"/>
          </a:xfrm>
          <a:prstGeom prst="line">
            <a:avLst/>
          </a:prstGeom>
          <a:ln cap="sq" w="2844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158" name="Line 16"/>
          <p:cNvSpPr/>
          <p:nvPr/>
        </p:nvSpPr>
        <p:spPr>
          <a:xfrm>
            <a:off x="228600" y="3809880"/>
            <a:ext cx="8763120" cy="0"/>
          </a:xfrm>
          <a:prstGeom prst="line">
            <a:avLst/>
          </a:prstGeom>
          <a:ln w="1260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159" name="Line 17"/>
          <p:cNvSpPr/>
          <p:nvPr/>
        </p:nvSpPr>
        <p:spPr>
          <a:xfrm>
            <a:off x="228600" y="5398920"/>
            <a:ext cx="8763120" cy="0"/>
          </a:xfrm>
          <a:prstGeom prst="line">
            <a:avLst/>
          </a:prstGeom>
          <a:ln w="1260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grpSp>
        <p:nvGrpSpPr>
          <p:cNvPr id="160" name="Group 18"/>
          <p:cNvGrpSpPr/>
          <p:nvPr/>
        </p:nvGrpSpPr>
        <p:grpSpPr>
          <a:xfrm>
            <a:off x="3886200" y="2209680"/>
            <a:ext cx="3809520" cy="533160"/>
            <a:chOff x="3886200" y="2209680"/>
            <a:chExt cx="3809520" cy="533160"/>
          </a:xfrm>
        </p:grpSpPr>
        <p:sp>
          <p:nvSpPr>
            <p:cNvPr id="161" name="CustomShape 19"/>
            <p:cNvSpPr/>
            <p:nvPr/>
          </p:nvSpPr>
          <p:spPr>
            <a:xfrm>
              <a:off x="3886200" y="2209680"/>
              <a:ext cx="1164240" cy="533160"/>
            </a:xfrm>
            <a:custGeom>
              <a:avLst/>
              <a:gdLst/>
              <a:ahLst/>
              <a:rect l="0" t="0" r="r" b="b"/>
              <a:pathLst>
                <a:path w="3236" h="1483">
                  <a:moveTo>
                    <a:pt x="370" y="0"/>
                  </a:moveTo>
                  <a:lnTo>
                    <a:pt x="371" y="0"/>
                  </a:lnTo>
                  <a:cubicBezTo>
                    <a:pt x="305" y="0"/>
                    <a:pt x="242" y="17"/>
                    <a:pt x="185" y="50"/>
                  </a:cubicBezTo>
                  <a:cubicBezTo>
                    <a:pt x="129" y="82"/>
                    <a:pt x="82" y="129"/>
                    <a:pt x="50" y="185"/>
                  </a:cubicBezTo>
                  <a:cubicBezTo>
                    <a:pt x="17" y="242"/>
                    <a:pt x="0" y="305"/>
                    <a:pt x="0" y="371"/>
                  </a:cubicBezTo>
                  <a:lnTo>
                    <a:pt x="0" y="1111"/>
                  </a:lnTo>
                  <a:lnTo>
                    <a:pt x="0" y="1112"/>
                  </a:lnTo>
                  <a:cubicBezTo>
                    <a:pt x="0" y="1177"/>
                    <a:pt x="17" y="1240"/>
                    <a:pt x="50" y="1297"/>
                  </a:cubicBezTo>
                  <a:cubicBezTo>
                    <a:pt x="82" y="1353"/>
                    <a:pt x="129" y="1400"/>
                    <a:pt x="185" y="1432"/>
                  </a:cubicBezTo>
                  <a:cubicBezTo>
                    <a:pt x="242" y="1465"/>
                    <a:pt x="305" y="1482"/>
                    <a:pt x="371" y="1482"/>
                  </a:cubicBezTo>
                  <a:lnTo>
                    <a:pt x="2864" y="1482"/>
                  </a:lnTo>
                  <a:lnTo>
                    <a:pt x="2865" y="1482"/>
                  </a:lnTo>
                  <a:cubicBezTo>
                    <a:pt x="2930" y="1482"/>
                    <a:pt x="2993" y="1465"/>
                    <a:pt x="3050" y="1432"/>
                  </a:cubicBezTo>
                  <a:cubicBezTo>
                    <a:pt x="3106" y="1400"/>
                    <a:pt x="3153" y="1353"/>
                    <a:pt x="3185" y="1297"/>
                  </a:cubicBezTo>
                  <a:cubicBezTo>
                    <a:pt x="3218" y="1240"/>
                    <a:pt x="3235" y="1177"/>
                    <a:pt x="3235" y="1112"/>
                  </a:cubicBezTo>
                  <a:lnTo>
                    <a:pt x="3235" y="370"/>
                  </a:lnTo>
                  <a:lnTo>
                    <a:pt x="3235" y="371"/>
                  </a:lnTo>
                  <a:lnTo>
                    <a:pt x="3235" y="371"/>
                  </a:lnTo>
                  <a:cubicBezTo>
                    <a:pt x="3235" y="305"/>
                    <a:pt x="3218" y="242"/>
                    <a:pt x="3185" y="185"/>
                  </a:cubicBezTo>
                  <a:cubicBezTo>
                    <a:pt x="3153" y="129"/>
                    <a:pt x="3106" y="82"/>
                    <a:pt x="3050" y="50"/>
                  </a:cubicBezTo>
                  <a:cubicBezTo>
                    <a:pt x="2993" y="17"/>
                    <a:pt x="2930" y="0"/>
                    <a:pt x="2865" y="0"/>
                  </a:cubicBezTo>
                  <a:lnTo>
                    <a:pt x="370" y="0"/>
                  </a:lnTo>
                </a:path>
              </a:pathLst>
            </a:custGeom>
            <a:solidFill>
              <a:srgbClr val="ffcc66"/>
            </a:solidFill>
            <a:ln w="936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90000" rIns="90000" tIns="46800" bIns="46800" anchor="ctr">
              <a:noAutofit/>
            </a:bodyPr>
            <a:p>
              <a:pPr algn="ctr">
                <a:tabLst>
                  <a:tab algn="l" pos="0"/>
                  <a:tab algn="l" pos="914400"/>
                  <a:tab algn="l" pos="1828800"/>
                  <a:tab algn="l" pos="2743200"/>
                  <a:tab algn="l" pos="3657600"/>
                  <a:tab algn="l" pos="4572000"/>
                  <a:tab algn="l" pos="5486400"/>
                  <a:tab algn="l" pos="6400800"/>
                  <a:tab algn="l" pos="7315200"/>
                  <a:tab algn="l" pos="8229600"/>
                  <a:tab algn="l" pos="9144000"/>
                  <a:tab algn="l" pos="10058400"/>
                </a:tabLst>
              </a:pPr>
              <a:r>
                <a:rPr b="0" lang="en-US" sz="2800" spc="-1" strike="noStrike">
                  <a:solidFill>
                    <a:srgbClr val="6600cc"/>
                  </a:solidFill>
                  <a:latin typeface="Times New Roman"/>
                </a:rPr>
                <a:t>g S</a:t>
              </a:r>
              <a:endParaRPr b="0" lang="en-US" sz="2800" spc="-1" strike="noStrike">
                <a:solidFill>
                  <a:srgbClr val="000000"/>
                </a:solidFill>
                <a:latin typeface="Times New Roman"/>
              </a:endParaRPr>
            </a:p>
          </p:txBody>
        </p:sp>
        <p:sp>
          <p:nvSpPr>
            <p:cNvPr id="162" name="CustomShape 20"/>
            <p:cNvSpPr/>
            <p:nvPr/>
          </p:nvSpPr>
          <p:spPr>
            <a:xfrm>
              <a:off x="5473440" y="2420640"/>
              <a:ext cx="546840" cy="160200"/>
            </a:xfrm>
            <a:custGeom>
              <a:avLst/>
              <a:gdLst/>
              <a:ahLst/>
              <a:rect l="0" t="0" r="r" b="b"/>
              <a:pathLst>
                <a:path w="1521" h="447">
                  <a:moveTo>
                    <a:pt x="0" y="335"/>
                  </a:moveTo>
                  <a:lnTo>
                    <a:pt x="1140" y="335"/>
                  </a:lnTo>
                  <a:lnTo>
                    <a:pt x="1140" y="446"/>
                  </a:lnTo>
                  <a:lnTo>
                    <a:pt x="1520" y="223"/>
                  </a:lnTo>
                  <a:lnTo>
                    <a:pt x="1140" y="0"/>
                  </a:lnTo>
                  <a:lnTo>
                    <a:pt x="1140" y="112"/>
                  </a:lnTo>
                  <a:lnTo>
                    <a:pt x="0" y="112"/>
                  </a:lnTo>
                  <a:lnTo>
                    <a:pt x="0" y="335"/>
                  </a:lnTo>
                </a:path>
              </a:pathLst>
            </a:custGeom>
            <a:solidFill>
              <a:srgbClr val="ffcc66"/>
            </a:solidFill>
            <a:ln w="936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163" name="CustomShape 21"/>
            <p:cNvSpPr/>
            <p:nvPr/>
          </p:nvSpPr>
          <p:spPr>
            <a:xfrm>
              <a:off x="6320520" y="2209680"/>
              <a:ext cx="1375200" cy="533160"/>
            </a:xfrm>
            <a:custGeom>
              <a:avLst/>
              <a:gdLst/>
              <a:ahLst/>
              <a:rect l="0" t="0" r="r" b="b"/>
              <a:pathLst>
                <a:path w="3822" h="1483">
                  <a:moveTo>
                    <a:pt x="370" y="0"/>
                  </a:moveTo>
                  <a:lnTo>
                    <a:pt x="371" y="0"/>
                  </a:lnTo>
                  <a:cubicBezTo>
                    <a:pt x="305" y="0"/>
                    <a:pt x="242" y="17"/>
                    <a:pt x="185" y="50"/>
                  </a:cubicBezTo>
                  <a:cubicBezTo>
                    <a:pt x="129" y="82"/>
                    <a:pt x="82" y="129"/>
                    <a:pt x="50" y="185"/>
                  </a:cubicBezTo>
                  <a:cubicBezTo>
                    <a:pt x="17" y="242"/>
                    <a:pt x="0" y="305"/>
                    <a:pt x="0" y="371"/>
                  </a:cubicBezTo>
                  <a:lnTo>
                    <a:pt x="0" y="1111"/>
                  </a:lnTo>
                  <a:lnTo>
                    <a:pt x="0" y="1112"/>
                  </a:lnTo>
                  <a:cubicBezTo>
                    <a:pt x="0" y="1177"/>
                    <a:pt x="17" y="1240"/>
                    <a:pt x="50" y="1297"/>
                  </a:cubicBezTo>
                  <a:cubicBezTo>
                    <a:pt x="82" y="1353"/>
                    <a:pt x="129" y="1400"/>
                    <a:pt x="185" y="1432"/>
                  </a:cubicBezTo>
                  <a:cubicBezTo>
                    <a:pt x="242" y="1465"/>
                    <a:pt x="305" y="1482"/>
                    <a:pt x="371" y="1482"/>
                  </a:cubicBezTo>
                  <a:lnTo>
                    <a:pt x="3450" y="1482"/>
                  </a:lnTo>
                  <a:lnTo>
                    <a:pt x="3451" y="1482"/>
                  </a:lnTo>
                  <a:cubicBezTo>
                    <a:pt x="3516" y="1482"/>
                    <a:pt x="3579" y="1465"/>
                    <a:pt x="3636" y="1432"/>
                  </a:cubicBezTo>
                  <a:cubicBezTo>
                    <a:pt x="3692" y="1400"/>
                    <a:pt x="3739" y="1353"/>
                    <a:pt x="3771" y="1297"/>
                  </a:cubicBezTo>
                  <a:cubicBezTo>
                    <a:pt x="3804" y="1240"/>
                    <a:pt x="3821" y="1177"/>
                    <a:pt x="3821" y="1112"/>
                  </a:cubicBezTo>
                  <a:lnTo>
                    <a:pt x="3821" y="370"/>
                  </a:lnTo>
                  <a:lnTo>
                    <a:pt x="3821" y="371"/>
                  </a:lnTo>
                  <a:lnTo>
                    <a:pt x="3821" y="371"/>
                  </a:lnTo>
                  <a:cubicBezTo>
                    <a:pt x="3821" y="305"/>
                    <a:pt x="3804" y="242"/>
                    <a:pt x="3771" y="185"/>
                  </a:cubicBezTo>
                  <a:cubicBezTo>
                    <a:pt x="3739" y="129"/>
                    <a:pt x="3692" y="82"/>
                    <a:pt x="3636" y="50"/>
                  </a:cubicBezTo>
                  <a:cubicBezTo>
                    <a:pt x="3579" y="17"/>
                    <a:pt x="3516" y="0"/>
                    <a:pt x="3451" y="0"/>
                  </a:cubicBezTo>
                  <a:lnTo>
                    <a:pt x="370" y="0"/>
                  </a:lnTo>
                </a:path>
              </a:pathLst>
            </a:custGeom>
            <a:solidFill>
              <a:srgbClr val="ffcc66"/>
            </a:solidFill>
            <a:ln w="936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90000" rIns="90000" tIns="46800" bIns="46800" anchor="ctr">
              <a:noAutofit/>
            </a:bodyPr>
            <a:p>
              <a:pPr algn="ctr">
                <a:tabLst>
                  <a:tab algn="l" pos="0"/>
                  <a:tab algn="l" pos="914400"/>
                  <a:tab algn="l" pos="1828800"/>
                  <a:tab algn="l" pos="2743200"/>
                  <a:tab algn="l" pos="3657600"/>
                  <a:tab algn="l" pos="4572000"/>
                  <a:tab algn="l" pos="5486400"/>
                  <a:tab algn="l" pos="6400800"/>
                  <a:tab algn="l" pos="7315200"/>
                  <a:tab algn="l" pos="8229600"/>
                  <a:tab algn="l" pos="9144000"/>
                  <a:tab algn="l" pos="10058400"/>
                </a:tabLst>
              </a:pPr>
              <a:r>
                <a:rPr b="0" lang="en-US" sz="2800" spc="-1" strike="noStrike">
                  <a:solidFill>
                    <a:srgbClr val="6600cc"/>
                  </a:solidFill>
                  <a:latin typeface="Times New Roman"/>
                </a:rPr>
                <a:t>mol S</a:t>
              </a:r>
              <a:endParaRPr b="0" lang="en-US" sz="2800" spc="-1" strike="noStrike">
                <a:solidFill>
                  <a:srgbClr val="000000"/>
                </a:solidFill>
                <a:latin typeface="Times New Roman"/>
              </a:endParaRPr>
            </a:p>
          </p:txBody>
        </p:sp>
      </p:grpSp>
      <mc:AlternateContent>
        <mc:Choice xmlns:a14="http://schemas.microsoft.com/office/drawing/2010/main" Requires="a14">
          <p:sp>
            <p:nvSpPr>
              <p:cNvPr id="164" name="Formula 22"/>
              <p:cNvSpPr txBox="1"/>
              <p:nvPr/>
            </p:nvSpPr>
            <p:spPr>
              <a:xfrm>
                <a:off x="5248440" y="2608920"/>
                <a:ext cx="1011240" cy="81576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f>
                      <m:num>
                        <m:r>
                          <m:rPr>
                            <m:lit/>
                            <m:nor/>
                          </m:rPr>
                          <m:t xml:space="preserve">1 mol S</m:t>
                        </m:r>
                      </m:num>
                      <m:den>
                        <m:r>
                          <m:rPr>
                            <m:lit/>
                            <m:nor/>
                          </m:rPr>
                          <m:t xml:space="preserve">32</m:t>
                        </m:r>
                        <m:r>
                          <m:rPr>
                            <m:lit/>
                            <m:nor/>
                          </m:rPr>
                          <m:t xml:space="preserve">.</m:t>
                        </m:r>
                        <m:r>
                          <m:rPr>
                            <m:lit/>
                            <m:nor/>
                          </m:rPr>
                          <m:t xml:space="preserve">07 g</m:t>
                        </m:r>
                      </m:den>
                    </m:f>
                  </m:oMath>
                </a14:m>
              </a:p>
            </p:txBody>
          </p:sp>
        </mc:Choice>
        <mc:Fallback/>
      </mc:AlternateContent>
      <mc:AlternateContent>
        <mc:Choice xmlns:a14="http://schemas.microsoft.com/office/drawing/2010/main" Requires="a14">
          <p:sp>
            <p:nvSpPr>
              <p:cNvPr id="165" name="Formula 23"/>
              <p:cNvSpPr txBox="1"/>
              <p:nvPr/>
            </p:nvSpPr>
            <p:spPr>
              <a:xfrm>
                <a:off x="4314960" y="3740040"/>
                <a:ext cx="2873160" cy="161784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eqArr>
                      <m:e>
                        <m:r>
                          <m:t xml:space="preserve">57</m:t>
                        </m:r>
                        <m:r>
                          <m:rPr>
                            <m:lit/>
                            <m:nor/>
                          </m:rPr>
                          <m:t xml:space="preserve">.</m:t>
                        </m:r>
                        <m:r>
                          <m:rPr>
                            <m:lit/>
                            <m:nor/>
                          </m:rPr>
                          <m:t xml:space="preserve">8 g S</m:t>
                        </m:r>
                        <m:r>
                          <m:t xml:space="preserve">×</m:t>
                        </m:r>
                        <m:f>
                          <m:num>
                            <m:r>
                              <m:rPr>
                                <m:lit/>
                                <m:nor/>
                              </m:rPr>
                              <m:t xml:space="preserve">1 mol</m:t>
                            </m:r>
                          </m:num>
                          <m:den>
                            <m:r>
                              <m:rPr>
                                <m:lit/>
                                <m:nor/>
                              </m:rPr>
                              <m:t xml:space="preserve">32</m:t>
                            </m:r>
                            <m:r>
                              <m:rPr>
                                <m:lit/>
                                <m:nor/>
                              </m:rPr>
                              <m:t xml:space="preserve">.</m:t>
                            </m:r>
                            <m:r>
                              <m:rPr>
                                <m:lit/>
                                <m:nor/>
                              </m:rPr>
                              <m:t xml:space="preserve">07 g</m:t>
                            </m:r>
                          </m:den>
                        </m:f>
                      </m:e>
                      <m:e>
                        <m:r>
                          <m:t xml:space="preserve">=</m:t>
                        </m:r>
                        <m:r>
                          <m:t xml:space="preserve">1</m:t>
                        </m:r>
                        <m:r>
                          <m:rPr>
                            <m:lit/>
                            <m:nor/>
                          </m:rPr>
                          <m:t xml:space="preserve">.</m:t>
                        </m:r>
                        <m:r>
                          <m:rPr>
                            <m:lit/>
                            <m:nor/>
                          </m:rPr>
                          <m:t xml:space="preserve">80 mol S</m:t>
                        </m:r>
                      </m:e>
                    </m:eqArr>
                  </m:oMath>
                </a14:m>
              </a:p>
            </p:txBody>
          </p:sp>
        </mc:Choice>
        <mc:Fallback/>
      </mc:AlternateContent>
      <p:sp>
        <p:nvSpPr>
          <p:cNvPr id="166" name="Freeform 24"/>
          <p:cNvSpPr/>
          <p:nvPr/>
        </p:nvSpPr>
        <p:spPr>
          <a:xfrm>
            <a:off x="5029200" y="4038480"/>
            <a:ext cx="533880" cy="457560"/>
          </a:xfrm>
          <a:custGeom>
            <a:avLst/>
            <a:gdLst/>
            <a:ahLst/>
            <a:rect l="0" t="0" r="r" b="b"/>
            <a:pathLst>
              <a:path w="1483" h="1271">
                <a:moveTo>
                  <a:pt x="0" y="1270"/>
                </a:moveTo>
                <a:lnTo>
                  <a:pt x="1482" y="0"/>
                </a:lnTo>
              </a:path>
            </a:pathLst>
          </a:custGeom>
          <a:ln w="28440">
            <a:solidFill>
              <a:srgbClr val="ff0000"/>
            </a:solidFill>
            <a:miter/>
          </a:ln>
        </p:spPr>
      </p:sp>
      <p:sp>
        <p:nvSpPr>
          <p:cNvPr id="167" name="Freeform 25"/>
          <p:cNvSpPr/>
          <p:nvPr/>
        </p:nvSpPr>
        <p:spPr>
          <a:xfrm>
            <a:off x="6705720" y="4343400"/>
            <a:ext cx="533520" cy="457560"/>
          </a:xfrm>
          <a:custGeom>
            <a:avLst/>
            <a:gdLst/>
            <a:ahLst/>
            <a:rect l="0" t="0" r="r" b="b"/>
            <a:pathLst>
              <a:path w="1482" h="1271">
                <a:moveTo>
                  <a:pt x="0" y="1270"/>
                </a:moveTo>
                <a:lnTo>
                  <a:pt x="1481" y="0"/>
                </a:lnTo>
              </a:path>
            </a:pathLst>
          </a:custGeom>
          <a:ln w="28440">
            <a:solidFill>
              <a:srgbClr val="ff0000"/>
            </a:solidFill>
            <a:miter/>
          </a:ln>
        </p:spPr>
      </p:sp>
    </p:spTree>
  </p:cSld>
  <p:transition>
    <p:fade thruBlk="true"/>
  </p:transition>
  <p:timing>
    <p:tnLst>
      <p:par>
        <p:cTn id="310" dur="indefinite" restart="never" nodeType="tmRoot">
          <p:childTnLst>
            <p:seq>
              <p:cTn id="311" dur="indefinite" nodeType="mainSeq">
                <p:childTnLst>
                  <p:par>
                    <p:cTn id="312" fill="hold">
                      <p:stCondLst>
                        <p:cond delay="indefinite"/>
                      </p:stCondLst>
                      <p:childTnLst>
                        <p:par>
                          <p:cTn id="313" fill="hold">
                            <p:stCondLst>
                              <p:cond delay="0"/>
                            </p:stCondLst>
                            <p:childTnLst>
                              <p:par>
                                <p:cTn id="314" nodeType="clickEffect" fill="hold" presetClass="entr" presetID="22" presetSubtype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up)" transition="in">
                                      <p:cBhvr additive="repl">
                                        <p:cTn id="316" dur="500"/>
                                        <p:tgtEl>
                                          <p:spTgt spid="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7" fill="hold">
                      <p:stCondLst>
                        <p:cond delay="indefinite"/>
                      </p:stCondLst>
                      <p:childTnLst>
                        <p:par>
                          <p:cTn id="318" fill="hold">
                            <p:stCondLst>
                              <p:cond delay="0"/>
                            </p:stCondLst>
                            <p:childTnLst>
                              <p:par>
                                <p:cTn id="319" nodeType="clickEffect" fill="hold" presetClass="entr" presetID="22" presetSubtype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up)" transition="in">
                                      <p:cBhvr additive="repl">
                                        <p:cTn id="321" dur="500"/>
                                        <p:tgtEl>
                                          <p:spTgt spid="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2" fill="hold">
                      <p:stCondLst>
                        <p:cond delay="indefinite"/>
                      </p:stCondLst>
                      <p:childTnLst>
                        <p:par>
                          <p:cTn id="323" fill="hold">
                            <p:stCondLst>
                              <p:cond delay="0"/>
                            </p:stCondLst>
                            <p:childTnLst>
                              <p:par>
                                <p:cTn id="324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326" dur="5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7" fill="hold">
                      <p:stCondLst>
                        <p:cond delay="indefinite"/>
                      </p:stCondLst>
                      <p:childTnLst>
                        <p:par>
                          <p:cTn id="328" fill="hold">
                            <p:stCondLst>
                              <p:cond delay="0"/>
                            </p:stCondLst>
                            <p:childTnLst>
                              <p:par>
                                <p:cTn id="329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331" dur="5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2" fill="hold">
                      <p:stCondLst>
                        <p:cond delay="indefinite"/>
                      </p:stCondLst>
                      <p:childTnLst>
                        <p:par>
                          <p:cTn id="333" fill="hold">
                            <p:stCondLst>
                              <p:cond delay="0"/>
                            </p:stCondLst>
                            <p:childTnLst>
                              <p:par>
                                <p:cTn id="334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6" fill="hold">
                      <p:stCondLst>
                        <p:cond delay="indefinite"/>
                      </p:stCondLst>
                      <p:childTnLst>
                        <p:par>
                          <p:cTn id="337" fill="hold">
                            <p:stCondLst>
                              <p:cond delay="0"/>
                            </p:stCondLst>
                            <p:childTnLst>
                              <p:par>
                                <p:cTn id="338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0" fill="hold">
                      <p:stCondLst>
                        <p:cond delay="indefinite"/>
                      </p:stCondLst>
                      <p:childTnLst>
                        <p:par>
                          <p:cTn id="341" fill="hold">
                            <p:stCondLst>
                              <p:cond delay="0"/>
                            </p:stCondLst>
                            <p:childTnLst>
                              <p:par>
                                <p:cTn id="342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344" dur="5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5" fill="hold">
                            <p:stCondLst>
                              <p:cond delay="500"/>
                            </p:stCondLst>
                            <p:childTnLst>
                              <p:par>
                                <p:cTn id="346" nodeType="after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348" dur="50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9" fill="hold">
                      <p:stCondLst>
                        <p:cond delay="indefinite"/>
                      </p:stCondLst>
                      <p:childTnLst>
                        <p:par>
                          <p:cTn id="350" fill="hold">
                            <p:stCondLst>
                              <p:cond delay="0"/>
                            </p:stCondLst>
                            <p:childTnLst>
                              <p:par>
                                <p:cTn id="351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353" dur="5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TextShape 1"/>
          <p:cNvSpPr txBox="1"/>
          <p:nvPr/>
        </p:nvSpPr>
        <p:spPr>
          <a:xfrm>
            <a:off x="685800" y="60912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9900ff"/>
                </a:solidFill>
                <a:latin typeface="Times New Roman"/>
              </a:rPr>
              <a:t>Practice—Calculate the Mass of Carbon 2.21</a:t>
            </a:r>
            <a:r>
              <a:rPr b="0" lang="en-US" sz="3200" spc="-1" strike="noStrike">
                <a:solidFill>
                  <a:srgbClr val="9900ff"/>
                </a:solidFill>
                <a:latin typeface="utkal"/>
                <a:ea typeface="utkal"/>
              </a:rPr>
              <a:t>⨉</a:t>
            </a:r>
            <a:r>
              <a:rPr b="0" lang="en-US" sz="3200" spc="-1" strike="noStrike">
                <a:solidFill>
                  <a:srgbClr val="9900ff"/>
                </a:solidFill>
                <a:latin typeface="Times New Roman"/>
                <a:ea typeface="utkal"/>
              </a:rPr>
              <a:t>10</a:t>
            </a:r>
            <a:r>
              <a:rPr b="0" lang="en-US" sz="3200" spc="-1" strike="noStrike" baseline="33000">
                <a:solidFill>
                  <a:srgbClr val="9900ff"/>
                </a:solidFill>
                <a:latin typeface="Times New Roman"/>
                <a:ea typeface="utkal"/>
              </a:rPr>
              <a:t>-3</a:t>
            </a:r>
            <a:r>
              <a:rPr b="0" lang="en-US" sz="3200" spc="-1" strike="noStrike">
                <a:solidFill>
                  <a:srgbClr val="9900ff"/>
                </a:solidFill>
                <a:latin typeface="Times New Roman"/>
                <a:ea typeface="utkal"/>
              </a:rPr>
              <a:t> moles</a:t>
            </a:r>
            <a:r>
              <a:rPr b="0" lang="en-US" sz="3200" spc="-1" strike="noStrike">
                <a:solidFill>
                  <a:srgbClr val="9900ff"/>
                </a:solidFill>
                <a:latin typeface="Times New Roman"/>
              </a:rPr>
              <a:t> of Pencil Lead.</a:t>
            </a:r>
            <a:endParaRPr b="0" lang="en-US" sz="3200" spc="-1" strike="noStrike">
              <a:solidFill>
                <a:srgbClr val="9900ff"/>
              </a:solidFill>
              <a:latin typeface="Times New Roman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TextShape 1"/>
          <p:cNvSpPr txBox="1"/>
          <p:nvPr/>
        </p:nvSpPr>
        <p:spPr>
          <a:xfrm>
            <a:off x="685800" y="151920"/>
            <a:ext cx="7772400" cy="6858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ctr">
            <a:noAutofit/>
          </a:bodyPr>
          <a:p>
            <a:pPr algn="ctr">
              <a:lnSpc>
                <a:spcPct val="100000"/>
              </a:lnSpc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9900ff"/>
                </a:solidFill>
                <a:latin typeface="Times New Roman"/>
                <a:ea typeface="Noto Sans CJK SC"/>
              </a:rPr>
              <a:t>Practice—</a:t>
            </a:r>
            <a:r>
              <a:rPr b="0" lang="en-US" sz="3200" spc="-1" strike="noStrike">
                <a:solidFill>
                  <a:srgbClr val="9900ff"/>
                </a:solidFill>
                <a:latin typeface="Times New Roman"/>
              </a:rPr>
              <a:t>Calculate the Mass of Carbon 2.21</a:t>
            </a:r>
            <a:r>
              <a:rPr b="0" lang="en-US" sz="3200" spc="-1" strike="noStrike">
                <a:solidFill>
                  <a:srgbClr val="9900ff"/>
                </a:solidFill>
                <a:latin typeface="utkal"/>
                <a:ea typeface="utkal"/>
              </a:rPr>
              <a:t>⨉</a:t>
            </a:r>
            <a:r>
              <a:rPr b="0" lang="en-US" sz="3200" spc="-1" strike="noStrike">
                <a:solidFill>
                  <a:srgbClr val="9900ff"/>
                </a:solidFill>
                <a:latin typeface="Times New Roman"/>
                <a:ea typeface="utkal"/>
              </a:rPr>
              <a:t>10</a:t>
            </a:r>
            <a:r>
              <a:rPr b="0" lang="en-US" sz="3200" spc="-1" strike="noStrike" baseline="33000">
                <a:solidFill>
                  <a:srgbClr val="9900ff"/>
                </a:solidFill>
                <a:latin typeface="Times New Roman"/>
                <a:ea typeface="utkal"/>
              </a:rPr>
              <a:t>-3</a:t>
            </a:r>
            <a:r>
              <a:rPr b="0" lang="en-US" sz="3200" spc="-1" strike="noStrike">
                <a:solidFill>
                  <a:srgbClr val="9900ff"/>
                </a:solidFill>
                <a:latin typeface="Times New Roman"/>
                <a:ea typeface="utkal"/>
              </a:rPr>
              <a:t> moles</a:t>
            </a:r>
            <a:r>
              <a:rPr b="0" lang="en-US" sz="3200" spc="-1" strike="noStrike">
                <a:solidFill>
                  <a:srgbClr val="9900ff"/>
                </a:solidFill>
                <a:latin typeface="Times New Roman"/>
              </a:rPr>
              <a:t> of Pencil Lead.</a:t>
            </a:r>
            <a:endParaRPr b="0" lang="en-US" sz="3200" spc="-1" strike="noStrike">
              <a:solidFill>
                <a:srgbClr val="9900ff"/>
              </a:solidFill>
              <a:latin typeface="Times New Roman"/>
            </a:endParaRPr>
          </a:p>
        </p:txBody>
      </p:sp>
      <p:sp>
        <p:nvSpPr>
          <p:cNvPr id="170" name="CustomShape 2"/>
          <p:cNvSpPr/>
          <p:nvPr/>
        </p:nvSpPr>
        <p:spPr>
          <a:xfrm>
            <a:off x="2362320" y="5398920"/>
            <a:ext cx="6629400" cy="8208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>
            <a:normAutofit fontScale="97000"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Since the given amount is much less than 1 mol C, the number makes sense.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71" name="CustomShape 3"/>
          <p:cNvSpPr/>
          <p:nvPr/>
        </p:nvSpPr>
        <p:spPr>
          <a:xfrm>
            <a:off x="4724280" y="3809880"/>
            <a:ext cx="4267440" cy="15890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72" name="CustomShape 4"/>
          <p:cNvSpPr/>
          <p:nvPr/>
        </p:nvSpPr>
        <p:spPr>
          <a:xfrm>
            <a:off x="2362320" y="2133720"/>
            <a:ext cx="6629400" cy="16761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>
            <a:norm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1 mol C = 12.01 g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73" name="CustomShape 5"/>
          <p:cNvSpPr/>
          <p:nvPr/>
        </p:nvSpPr>
        <p:spPr>
          <a:xfrm>
            <a:off x="2590920" y="1219320"/>
            <a:ext cx="6400800" cy="9144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>
            <a:normAutofit/>
          </a:bodyPr>
          <a:p>
            <a:pPr>
              <a:lnSpc>
                <a:spcPct val="100000"/>
              </a:lnSpc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2.21</a:t>
            </a:r>
            <a:r>
              <a:rPr b="0" lang="en-US" sz="2400" spc="-1" strike="noStrike">
                <a:solidFill>
                  <a:srgbClr val="000000"/>
                </a:solidFill>
                <a:latin typeface="utkal"/>
                <a:ea typeface="utkal"/>
              </a:rPr>
              <a:t>⨉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  <a:ea typeface="utkal"/>
              </a:rPr>
              <a:t>10</a:t>
            </a:r>
            <a:r>
              <a:rPr b="0" lang="en-US" sz="2400" spc="-1" strike="noStrike" baseline="33000">
                <a:solidFill>
                  <a:srgbClr val="000000"/>
                </a:solidFill>
                <a:latin typeface="Times New Roman"/>
                <a:ea typeface="utkal"/>
              </a:rPr>
              <a:t>-3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  <a:ea typeface="utkal"/>
              </a:rPr>
              <a:t> moles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mass of Carbon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74" name="Line 6"/>
          <p:cNvSpPr/>
          <p:nvPr/>
        </p:nvSpPr>
        <p:spPr>
          <a:xfrm>
            <a:off x="228600" y="1219320"/>
            <a:ext cx="8763120" cy="0"/>
          </a:xfrm>
          <a:prstGeom prst="line">
            <a:avLst/>
          </a:prstGeom>
          <a:ln cap="sq" w="2844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175" name="Line 7"/>
          <p:cNvSpPr/>
          <p:nvPr/>
        </p:nvSpPr>
        <p:spPr>
          <a:xfrm>
            <a:off x="228600" y="2133720"/>
            <a:ext cx="8763120" cy="0"/>
          </a:xfrm>
          <a:prstGeom prst="line">
            <a:avLst/>
          </a:prstGeom>
          <a:ln w="1260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176" name="Line 8"/>
          <p:cNvSpPr/>
          <p:nvPr/>
        </p:nvSpPr>
        <p:spPr>
          <a:xfrm>
            <a:off x="228600" y="6219720"/>
            <a:ext cx="8763120" cy="0"/>
          </a:xfrm>
          <a:prstGeom prst="line">
            <a:avLst/>
          </a:prstGeom>
          <a:ln cap="sq" w="2844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177" name="CustomShape 9"/>
          <p:cNvSpPr/>
          <p:nvPr/>
        </p:nvSpPr>
        <p:spPr>
          <a:xfrm>
            <a:off x="228600" y="5398920"/>
            <a:ext cx="2057400" cy="8208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>
            <a:normAutofit/>
          </a:bodyPr>
          <a:p>
            <a:pPr algn="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1" lang="en-US" sz="2400" spc="-1" strike="noStrike">
                <a:solidFill>
                  <a:srgbClr val="000000"/>
                </a:solidFill>
                <a:latin typeface="Times New Roman"/>
              </a:rPr>
              <a:t>Check: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78" name="CustomShape 10"/>
          <p:cNvSpPr/>
          <p:nvPr/>
        </p:nvSpPr>
        <p:spPr>
          <a:xfrm>
            <a:off x="228600" y="3809880"/>
            <a:ext cx="2057400" cy="15890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>
            <a:normAutofit/>
          </a:bodyPr>
          <a:p>
            <a:pPr algn="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1" lang="en-US" sz="2400" spc="-1" strike="noStrike">
                <a:solidFill>
                  <a:srgbClr val="000000"/>
                </a:solidFill>
                <a:latin typeface="Times New Roman"/>
              </a:rPr>
              <a:t>Solution: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79" name="CustomShape 11"/>
          <p:cNvSpPr/>
          <p:nvPr/>
        </p:nvSpPr>
        <p:spPr>
          <a:xfrm>
            <a:off x="228600" y="2133720"/>
            <a:ext cx="2057400" cy="16761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>
            <a:normAutofit/>
          </a:bodyPr>
          <a:p>
            <a:pPr algn="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1" lang="en-US" sz="2400" spc="-1" strike="noStrike">
                <a:solidFill>
                  <a:srgbClr val="000000"/>
                </a:solidFill>
                <a:latin typeface="Times New Roman"/>
              </a:rPr>
              <a:t>Solution Map: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algn="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algn="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algn="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1" lang="en-US" sz="2400" spc="-1" strike="noStrike">
                <a:solidFill>
                  <a:srgbClr val="000000"/>
                </a:solidFill>
                <a:latin typeface="Times New Roman"/>
              </a:rPr>
              <a:t>Relationships: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80" name="CustomShape 12"/>
          <p:cNvSpPr/>
          <p:nvPr/>
        </p:nvSpPr>
        <p:spPr>
          <a:xfrm>
            <a:off x="228600" y="1219320"/>
            <a:ext cx="2057400" cy="9144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>
            <a:normAutofit/>
          </a:bodyPr>
          <a:p>
            <a:pPr algn="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1" lang="en-US" sz="2400" spc="-1" strike="noStrike">
                <a:solidFill>
                  <a:srgbClr val="000000"/>
                </a:solidFill>
                <a:latin typeface="Times New Roman"/>
              </a:rPr>
              <a:t>Given: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algn="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1" lang="en-US" sz="2400" spc="-1" strike="noStrike">
                <a:solidFill>
                  <a:srgbClr val="000000"/>
                </a:solidFill>
                <a:latin typeface="Times New Roman"/>
              </a:rPr>
              <a:t>Find: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81" name="Line 13"/>
          <p:cNvSpPr/>
          <p:nvPr/>
        </p:nvSpPr>
        <p:spPr>
          <a:xfrm>
            <a:off x="228600" y="1219320"/>
            <a:ext cx="0" cy="5000400"/>
          </a:xfrm>
          <a:prstGeom prst="line">
            <a:avLst/>
          </a:prstGeom>
          <a:ln cap="sq" w="2844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182" name="Line 14"/>
          <p:cNvSpPr/>
          <p:nvPr/>
        </p:nvSpPr>
        <p:spPr>
          <a:xfrm>
            <a:off x="2362320" y="1219320"/>
            <a:ext cx="0" cy="5000400"/>
          </a:xfrm>
          <a:prstGeom prst="line">
            <a:avLst/>
          </a:prstGeom>
          <a:ln w="1260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183" name="Line 15"/>
          <p:cNvSpPr/>
          <p:nvPr/>
        </p:nvSpPr>
        <p:spPr>
          <a:xfrm>
            <a:off x="8991720" y="1219320"/>
            <a:ext cx="0" cy="5000400"/>
          </a:xfrm>
          <a:prstGeom prst="line">
            <a:avLst/>
          </a:prstGeom>
          <a:ln cap="sq" w="2844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184" name="Line 16"/>
          <p:cNvSpPr/>
          <p:nvPr/>
        </p:nvSpPr>
        <p:spPr>
          <a:xfrm>
            <a:off x="228600" y="3809880"/>
            <a:ext cx="8763120" cy="0"/>
          </a:xfrm>
          <a:prstGeom prst="line">
            <a:avLst/>
          </a:prstGeom>
          <a:ln w="1260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185" name="Line 17"/>
          <p:cNvSpPr/>
          <p:nvPr/>
        </p:nvSpPr>
        <p:spPr>
          <a:xfrm>
            <a:off x="228600" y="5398920"/>
            <a:ext cx="8763120" cy="0"/>
          </a:xfrm>
          <a:prstGeom prst="line">
            <a:avLst/>
          </a:prstGeom>
          <a:ln w="1260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grpSp>
        <p:nvGrpSpPr>
          <p:cNvPr id="186" name="Group 18"/>
          <p:cNvGrpSpPr/>
          <p:nvPr/>
        </p:nvGrpSpPr>
        <p:grpSpPr>
          <a:xfrm>
            <a:off x="3886200" y="2209680"/>
            <a:ext cx="3809520" cy="533160"/>
            <a:chOff x="3886200" y="2209680"/>
            <a:chExt cx="3809520" cy="533160"/>
          </a:xfrm>
        </p:grpSpPr>
        <p:sp>
          <p:nvSpPr>
            <p:cNvPr id="187" name="CustomShape 19"/>
            <p:cNvSpPr/>
            <p:nvPr/>
          </p:nvSpPr>
          <p:spPr>
            <a:xfrm>
              <a:off x="3886200" y="2209680"/>
              <a:ext cx="1164240" cy="533160"/>
            </a:xfrm>
            <a:custGeom>
              <a:avLst/>
              <a:gdLst/>
              <a:ahLst/>
              <a:rect l="0" t="0" r="r" b="b"/>
              <a:pathLst>
                <a:path w="3236" h="1483">
                  <a:moveTo>
                    <a:pt x="370" y="0"/>
                  </a:moveTo>
                  <a:lnTo>
                    <a:pt x="371" y="0"/>
                  </a:lnTo>
                  <a:cubicBezTo>
                    <a:pt x="305" y="0"/>
                    <a:pt x="242" y="17"/>
                    <a:pt x="185" y="50"/>
                  </a:cubicBezTo>
                  <a:cubicBezTo>
                    <a:pt x="129" y="82"/>
                    <a:pt x="82" y="129"/>
                    <a:pt x="50" y="185"/>
                  </a:cubicBezTo>
                  <a:cubicBezTo>
                    <a:pt x="17" y="242"/>
                    <a:pt x="0" y="305"/>
                    <a:pt x="0" y="371"/>
                  </a:cubicBezTo>
                  <a:lnTo>
                    <a:pt x="0" y="1111"/>
                  </a:lnTo>
                  <a:lnTo>
                    <a:pt x="0" y="1112"/>
                  </a:lnTo>
                  <a:cubicBezTo>
                    <a:pt x="0" y="1177"/>
                    <a:pt x="17" y="1240"/>
                    <a:pt x="50" y="1297"/>
                  </a:cubicBezTo>
                  <a:cubicBezTo>
                    <a:pt x="82" y="1353"/>
                    <a:pt x="129" y="1400"/>
                    <a:pt x="185" y="1432"/>
                  </a:cubicBezTo>
                  <a:cubicBezTo>
                    <a:pt x="242" y="1465"/>
                    <a:pt x="305" y="1482"/>
                    <a:pt x="371" y="1482"/>
                  </a:cubicBezTo>
                  <a:lnTo>
                    <a:pt x="2864" y="1482"/>
                  </a:lnTo>
                  <a:lnTo>
                    <a:pt x="2865" y="1482"/>
                  </a:lnTo>
                  <a:cubicBezTo>
                    <a:pt x="2930" y="1482"/>
                    <a:pt x="2993" y="1465"/>
                    <a:pt x="3050" y="1432"/>
                  </a:cubicBezTo>
                  <a:cubicBezTo>
                    <a:pt x="3106" y="1400"/>
                    <a:pt x="3153" y="1353"/>
                    <a:pt x="3185" y="1297"/>
                  </a:cubicBezTo>
                  <a:cubicBezTo>
                    <a:pt x="3218" y="1240"/>
                    <a:pt x="3235" y="1177"/>
                    <a:pt x="3235" y="1112"/>
                  </a:cubicBezTo>
                  <a:lnTo>
                    <a:pt x="3235" y="370"/>
                  </a:lnTo>
                  <a:lnTo>
                    <a:pt x="3235" y="371"/>
                  </a:lnTo>
                  <a:lnTo>
                    <a:pt x="3235" y="371"/>
                  </a:lnTo>
                  <a:cubicBezTo>
                    <a:pt x="3235" y="305"/>
                    <a:pt x="3218" y="242"/>
                    <a:pt x="3185" y="185"/>
                  </a:cubicBezTo>
                  <a:cubicBezTo>
                    <a:pt x="3153" y="129"/>
                    <a:pt x="3106" y="82"/>
                    <a:pt x="3050" y="50"/>
                  </a:cubicBezTo>
                  <a:cubicBezTo>
                    <a:pt x="2993" y="17"/>
                    <a:pt x="2930" y="0"/>
                    <a:pt x="2865" y="0"/>
                  </a:cubicBezTo>
                  <a:lnTo>
                    <a:pt x="370" y="0"/>
                  </a:lnTo>
                </a:path>
              </a:pathLst>
            </a:custGeom>
            <a:solidFill>
              <a:srgbClr val="ffcc66"/>
            </a:solidFill>
            <a:ln w="936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90000" rIns="90000" tIns="46800" bIns="46800" anchor="ctr">
              <a:noAutofit/>
            </a:bodyPr>
            <a:p>
              <a:pPr algn="ctr">
                <a:tabLst>
                  <a:tab algn="l" pos="0"/>
                  <a:tab algn="l" pos="914400"/>
                  <a:tab algn="l" pos="1828800"/>
                  <a:tab algn="l" pos="2743200"/>
                  <a:tab algn="l" pos="3657600"/>
                  <a:tab algn="l" pos="4572000"/>
                  <a:tab algn="l" pos="5486400"/>
                  <a:tab algn="l" pos="6400800"/>
                  <a:tab algn="l" pos="7315200"/>
                  <a:tab algn="l" pos="8229600"/>
                  <a:tab algn="l" pos="9144000"/>
                  <a:tab algn="l" pos="10058400"/>
                </a:tabLst>
              </a:pPr>
              <a:r>
                <a:rPr b="0" lang="en-US" sz="2800" spc="-1" strike="noStrike">
                  <a:solidFill>
                    <a:srgbClr val="6600cc"/>
                  </a:solidFill>
                  <a:latin typeface="Times New Roman"/>
                </a:rPr>
                <a:t>mol C</a:t>
              </a:r>
              <a:endParaRPr b="0" lang="en-US" sz="2800" spc="-1" strike="noStrike">
                <a:solidFill>
                  <a:srgbClr val="000000"/>
                </a:solidFill>
                <a:latin typeface="Times New Roman"/>
              </a:endParaRPr>
            </a:p>
          </p:txBody>
        </p:sp>
        <p:sp>
          <p:nvSpPr>
            <p:cNvPr id="188" name="CustomShape 20"/>
            <p:cNvSpPr/>
            <p:nvPr/>
          </p:nvSpPr>
          <p:spPr>
            <a:xfrm>
              <a:off x="5473440" y="2420640"/>
              <a:ext cx="546840" cy="160200"/>
            </a:xfrm>
            <a:custGeom>
              <a:avLst/>
              <a:gdLst/>
              <a:ahLst/>
              <a:rect l="0" t="0" r="r" b="b"/>
              <a:pathLst>
                <a:path w="1521" h="447">
                  <a:moveTo>
                    <a:pt x="0" y="335"/>
                  </a:moveTo>
                  <a:lnTo>
                    <a:pt x="1140" y="335"/>
                  </a:lnTo>
                  <a:lnTo>
                    <a:pt x="1140" y="446"/>
                  </a:lnTo>
                  <a:lnTo>
                    <a:pt x="1520" y="223"/>
                  </a:lnTo>
                  <a:lnTo>
                    <a:pt x="1140" y="0"/>
                  </a:lnTo>
                  <a:lnTo>
                    <a:pt x="1140" y="112"/>
                  </a:lnTo>
                  <a:lnTo>
                    <a:pt x="0" y="112"/>
                  </a:lnTo>
                  <a:lnTo>
                    <a:pt x="0" y="335"/>
                  </a:lnTo>
                </a:path>
              </a:pathLst>
            </a:custGeom>
            <a:solidFill>
              <a:srgbClr val="ffcc66"/>
            </a:solidFill>
            <a:ln w="936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189" name="CustomShape 21"/>
            <p:cNvSpPr/>
            <p:nvPr/>
          </p:nvSpPr>
          <p:spPr>
            <a:xfrm>
              <a:off x="6320520" y="2209680"/>
              <a:ext cx="1375200" cy="533160"/>
            </a:xfrm>
            <a:custGeom>
              <a:avLst/>
              <a:gdLst/>
              <a:ahLst/>
              <a:rect l="0" t="0" r="r" b="b"/>
              <a:pathLst>
                <a:path w="3822" h="1483">
                  <a:moveTo>
                    <a:pt x="370" y="0"/>
                  </a:moveTo>
                  <a:lnTo>
                    <a:pt x="371" y="0"/>
                  </a:lnTo>
                  <a:cubicBezTo>
                    <a:pt x="305" y="0"/>
                    <a:pt x="242" y="17"/>
                    <a:pt x="185" y="50"/>
                  </a:cubicBezTo>
                  <a:cubicBezTo>
                    <a:pt x="129" y="82"/>
                    <a:pt x="82" y="129"/>
                    <a:pt x="50" y="185"/>
                  </a:cubicBezTo>
                  <a:cubicBezTo>
                    <a:pt x="17" y="242"/>
                    <a:pt x="0" y="305"/>
                    <a:pt x="0" y="371"/>
                  </a:cubicBezTo>
                  <a:lnTo>
                    <a:pt x="0" y="1111"/>
                  </a:lnTo>
                  <a:lnTo>
                    <a:pt x="0" y="1112"/>
                  </a:lnTo>
                  <a:cubicBezTo>
                    <a:pt x="0" y="1177"/>
                    <a:pt x="17" y="1240"/>
                    <a:pt x="50" y="1297"/>
                  </a:cubicBezTo>
                  <a:cubicBezTo>
                    <a:pt x="82" y="1353"/>
                    <a:pt x="129" y="1400"/>
                    <a:pt x="185" y="1432"/>
                  </a:cubicBezTo>
                  <a:cubicBezTo>
                    <a:pt x="242" y="1465"/>
                    <a:pt x="305" y="1482"/>
                    <a:pt x="371" y="1482"/>
                  </a:cubicBezTo>
                  <a:lnTo>
                    <a:pt x="3450" y="1482"/>
                  </a:lnTo>
                  <a:lnTo>
                    <a:pt x="3451" y="1482"/>
                  </a:lnTo>
                  <a:cubicBezTo>
                    <a:pt x="3516" y="1482"/>
                    <a:pt x="3579" y="1465"/>
                    <a:pt x="3636" y="1432"/>
                  </a:cubicBezTo>
                  <a:cubicBezTo>
                    <a:pt x="3692" y="1400"/>
                    <a:pt x="3739" y="1353"/>
                    <a:pt x="3771" y="1297"/>
                  </a:cubicBezTo>
                  <a:cubicBezTo>
                    <a:pt x="3804" y="1240"/>
                    <a:pt x="3821" y="1177"/>
                    <a:pt x="3821" y="1112"/>
                  </a:cubicBezTo>
                  <a:lnTo>
                    <a:pt x="3821" y="370"/>
                  </a:lnTo>
                  <a:lnTo>
                    <a:pt x="3821" y="371"/>
                  </a:lnTo>
                  <a:lnTo>
                    <a:pt x="3821" y="371"/>
                  </a:lnTo>
                  <a:cubicBezTo>
                    <a:pt x="3821" y="305"/>
                    <a:pt x="3804" y="242"/>
                    <a:pt x="3771" y="185"/>
                  </a:cubicBezTo>
                  <a:cubicBezTo>
                    <a:pt x="3739" y="129"/>
                    <a:pt x="3692" y="82"/>
                    <a:pt x="3636" y="50"/>
                  </a:cubicBezTo>
                  <a:cubicBezTo>
                    <a:pt x="3579" y="17"/>
                    <a:pt x="3516" y="0"/>
                    <a:pt x="3451" y="0"/>
                  </a:cubicBezTo>
                  <a:lnTo>
                    <a:pt x="370" y="0"/>
                  </a:lnTo>
                </a:path>
              </a:pathLst>
            </a:custGeom>
            <a:solidFill>
              <a:srgbClr val="ffcc66"/>
            </a:solidFill>
            <a:ln w="936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90000" rIns="90000" tIns="46800" bIns="46800" anchor="ctr">
              <a:noAutofit/>
            </a:bodyPr>
            <a:p>
              <a:pPr algn="ctr">
                <a:tabLst>
                  <a:tab algn="l" pos="0"/>
                  <a:tab algn="l" pos="914400"/>
                  <a:tab algn="l" pos="1828800"/>
                  <a:tab algn="l" pos="2743200"/>
                  <a:tab algn="l" pos="3657600"/>
                  <a:tab algn="l" pos="4572000"/>
                  <a:tab algn="l" pos="5486400"/>
                  <a:tab algn="l" pos="6400800"/>
                  <a:tab algn="l" pos="7315200"/>
                  <a:tab algn="l" pos="8229600"/>
                  <a:tab algn="l" pos="9144000"/>
                  <a:tab algn="l" pos="10058400"/>
                </a:tabLst>
              </a:pPr>
              <a:r>
                <a:rPr b="0" lang="en-US" sz="2800" spc="-1" strike="noStrike">
                  <a:solidFill>
                    <a:srgbClr val="6600cc"/>
                  </a:solidFill>
                  <a:latin typeface="Times New Roman"/>
                </a:rPr>
                <a:t>g C</a:t>
              </a:r>
              <a:endParaRPr b="0" lang="en-US" sz="2800" spc="-1" strike="noStrike">
                <a:solidFill>
                  <a:srgbClr val="000000"/>
                </a:solidFill>
                <a:latin typeface="Times New Roman"/>
              </a:endParaRPr>
            </a:p>
          </p:txBody>
        </p:sp>
      </p:grpSp>
      <mc:AlternateContent>
        <mc:Choice xmlns:a14="http://schemas.microsoft.com/office/drawing/2010/main" Requires="a14">
          <p:sp>
            <p:nvSpPr>
              <p:cNvPr id="190" name="Formula 22"/>
              <p:cNvSpPr txBox="1"/>
              <p:nvPr/>
            </p:nvSpPr>
            <p:spPr>
              <a:xfrm>
                <a:off x="5334120" y="2674080"/>
                <a:ext cx="841320" cy="57600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f>
                      <m:num>
                        <m:r>
                          <m:rPr>
                            <m:lit/>
                            <m:nor/>
                          </m:rPr>
                          <m:t xml:space="preserve">12</m:t>
                        </m:r>
                        <m:r>
                          <m:rPr>
                            <m:lit/>
                            <m:nor/>
                          </m:rPr>
                          <m:t xml:space="preserve">.</m:t>
                        </m:r>
                        <m:r>
                          <m:rPr>
                            <m:lit/>
                            <m:nor/>
                          </m:rPr>
                          <m:t xml:space="preserve">01 g</m:t>
                        </m:r>
                      </m:num>
                      <m:den>
                        <m:r>
                          <m:rPr>
                            <m:lit/>
                            <m:nor/>
                          </m:rPr>
                          <m:t xml:space="preserve">1 mol</m:t>
                        </m:r>
                      </m:den>
                    </m:f>
                  </m:oMath>
                </a14:m>
              </a:p>
            </p:txBody>
          </p:sp>
        </mc:Choice>
        <mc:Fallback/>
      </mc:AlternateContent>
      <mc:AlternateContent>
        <mc:Choice xmlns:a14="http://schemas.microsoft.com/office/drawing/2010/main" Requires="a14">
          <p:sp>
            <p:nvSpPr>
              <p:cNvPr id="191" name="Formula 23"/>
              <p:cNvSpPr txBox="1"/>
              <p:nvPr/>
            </p:nvSpPr>
            <p:spPr>
              <a:xfrm>
                <a:off x="4343400" y="3809880"/>
                <a:ext cx="3659760" cy="141732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eqArr>
                      <m:e>
                        <m:r>
                          <m:rPr>
                            <m:lit/>
                            <m:nor/>
                          </m:rPr>
                          <m:t xml:space="preserve"> 2</m:t>
                        </m:r>
                        <m:r>
                          <m:rPr>
                            <m:lit/>
                            <m:nor/>
                          </m:rPr>
                          <m:t xml:space="preserve">.</m:t>
                        </m:r>
                        <m:r>
                          <m:rPr>
                            <m:lit/>
                            <m:nor/>
                          </m:rPr>
                          <m:t xml:space="preserve">21</m:t>
                        </m:r>
                        <m:r>
                          <m:t xml:space="preserve">×</m:t>
                        </m:r>
                        <m:sSup>
                          <m:e>
                            <m:r>
                              <m:rPr>
                                <m:lit/>
                                <m:nor/>
                              </m:rPr>
                              <m:t xml:space="preserve">10</m:t>
                            </m:r>
                          </m:e>
                          <m:sup>
                            <m:r>
                              <m:rPr>
                                <m:lit/>
                                <m:nor/>
                              </m:rPr>
                              <m:t xml:space="preserve">-3</m:t>
                            </m:r>
                          </m:sup>
                        </m:sSup>
                        <m:r>
                          <m:rPr>
                            <m:lit/>
                            <m:nor/>
                          </m:rPr>
                          <m:t xml:space="preserve"> mol C</m:t>
                        </m:r>
                        <m:r>
                          <m:t xml:space="preserve">×</m:t>
                        </m:r>
                        <m:f>
                          <m:num>
                            <m:r>
                              <m:rPr>
                                <m:lit/>
                                <m:nor/>
                              </m:rPr>
                              <m:t xml:space="preserve">12</m:t>
                            </m:r>
                            <m:r>
                              <m:rPr>
                                <m:lit/>
                                <m:nor/>
                              </m:rPr>
                              <m:t xml:space="preserve">.</m:t>
                            </m:r>
                            <m:r>
                              <m:rPr>
                                <m:lit/>
                                <m:nor/>
                              </m:rPr>
                              <m:t xml:space="preserve">01 g</m:t>
                            </m:r>
                          </m:num>
                          <m:den>
                            <m:r>
                              <m:rPr>
                                <m:lit/>
                                <m:nor/>
                              </m:rPr>
                              <m:t xml:space="preserve">1 mol</m:t>
                            </m:r>
                          </m:den>
                        </m:f>
                      </m:e>
                      <m:e>
                        <m:r>
                          <m:t xml:space="preserve">=</m:t>
                        </m:r>
                        <m:r>
                          <m:t xml:space="preserve">0</m:t>
                        </m:r>
                        <m:r>
                          <m:rPr>
                            <m:lit/>
                            <m:nor/>
                          </m:rPr>
                          <m:t xml:space="preserve">.</m:t>
                        </m:r>
                        <m:r>
                          <m:rPr>
                            <m:lit/>
                            <m:nor/>
                          </m:rPr>
                          <m:t xml:space="preserve">0265</m:t>
                        </m:r>
                        <m:r>
                          <m:rPr>
                            <m:lit/>
                            <m:nor/>
                          </m:rPr>
                          <m:t xml:space="preserve"> g C</m:t>
                        </m:r>
                      </m:e>
                    </m:eqArr>
                  </m:oMath>
                </a14:m>
              </a:p>
            </p:txBody>
          </p:sp>
        </mc:Choice>
        <mc:Fallback/>
      </mc:AlternateContent>
      <p:sp>
        <p:nvSpPr>
          <p:cNvPr id="192" name="Freeform 24"/>
          <p:cNvSpPr/>
          <p:nvPr/>
        </p:nvSpPr>
        <p:spPr>
          <a:xfrm>
            <a:off x="6039000" y="4081680"/>
            <a:ext cx="533880" cy="457560"/>
          </a:xfrm>
          <a:custGeom>
            <a:avLst/>
            <a:gdLst/>
            <a:ahLst/>
            <a:rect l="0" t="0" r="r" b="b"/>
            <a:pathLst>
              <a:path w="1483" h="1271">
                <a:moveTo>
                  <a:pt x="0" y="1270"/>
                </a:moveTo>
                <a:lnTo>
                  <a:pt x="1482" y="0"/>
                </a:lnTo>
              </a:path>
            </a:pathLst>
          </a:custGeom>
          <a:ln w="28440">
            <a:solidFill>
              <a:srgbClr val="ff0000"/>
            </a:solidFill>
            <a:miter/>
          </a:ln>
        </p:spPr>
      </p:sp>
      <p:sp>
        <p:nvSpPr>
          <p:cNvPr id="193" name="Freeform 25"/>
          <p:cNvSpPr/>
          <p:nvPr/>
        </p:nvSpPr>
        <p:spPr>
          <a:xfrm>
            <a:off x="7068960" y="4325760"/>
            <a:ext cx="533520" cy="457560"/>
          </a:xfrm>
          <a:custGeom>
            <a:avLst/>
            <a:gdLst/>
            <a:ahLst/>
            <a:rect l="0" t="0" r="r" b="b"/>
            <a:pathLst>
              <a:path w="1482" h="1271">
                <a:moveTo>
                  <a:pt x="0" y="1270"/>
                </a:moveTo>
                <a:lnTo>
                  <a:pt x="1481" y="0"/>
                </a:lnTo>
              </a:path>
            </a:pathLst>
          </a:custGeom>
          <a:ln w="28440">
            <a:solidFill>
              <a:srgbClr val="ff0000"/>
            </a:solidFill>
            <a:miter/>
          </a:ln>
        </p:spPr>
      </p:sp>
    </p:spTree>
  </p:cSld>
  <p:transition>
    <p:fade thruBlk="true"/>
  </p:transition>
  <p:timing>
    <p:tnLst>
      <p:par>
        <p:cTn id="354" dur="indefinite" restart="never" nodeType="tmRoot">
          <p:childTnLst>
            <p:seq>
              <p:cTn id="355" dur="indefinite" nodeType="mainSeq">
                <p:childTnLst>
                  <p:par>
                    <p:cTn id="356" fill="hold">
                      <p:stCondLst>
                        <p:cond delay="indefinite"/>
                      </p:stCondLst>
                      <p:childTnLst>
                        <p:par>
                          <p:cTn id="357" fill="hold">
                            <p:stCondLst>
                              <p:cond delay="0"/>
                            </p:stCondLst>
                            <p:childTnLst>
                              <p:par>
                                <p:cTn id="358" nodeType="clickEffect" fill="hold" presetClass="entr" presetID="22" presetSubtype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up)" transition="in">
                                      <p:cBhvr additive="repl">
                                        <p:cTn id="360" dur="500"/>
                                        <p:tgtEl>
                                          <p:spTgt spid="1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1" fill="hold">
                      <p:stCondLst>
                        <p:cond delay="indefinite"/>
                      </p:stCondLst>
                      <p:childTnLst>
                        <p:par>
                          <p:cTn id="362" fill="hold">
                            <p:stCondLst>
                              <p:cond delay="0"/>
                            </p:stCondLst>
                            <p:childTnLst>
                              <p:par>
                                <p:cTn id="363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365" dur="500"/>
                                        <p:tgtEl>
                                          <p:spTgt spid="17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6" fill="hold">
                      <p:stCondLst>
                        <p:cond delay="indefinite"/>
                      </p:stCondLst>
                      <p:childTnLst>
                        <p:par>
                          <p:cTn id="367" fill="hold">
                            <p:stCondLst>
                              <p:cond delay="0"/>
                            </p:stCondLst>
                            <p:childTnLst>
                              <p:par>
                                <p:cTn id="368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370" dur="500"/>
                                        <p:tgtEl>
                                          <p:spTgt spid="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1" fill="hold">
                      <p:stCondLst>
                        <p:cond delay="indefinite"/>
                      </p:stCondLst>
                      <p:childTnLst>
                        <p:par>
                          <p:cTn id="372" fill="hold">
                            <p:stCondLst>
                              <p:cond delay="0"/>
                            </p:stCondLst>
                            <p:childTnLst>
                              <p:par>
                                <p:cTn id="373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375" dur="500"/>
                                        <p:tgtEl>
                                          <p:spTgt spid="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6" fill="hold">
                      <p:stCondLst>
                        <p:cond delay="indefinite"/>
                      </p:stCondLst>
                      <p:childTnLst>
                        <p:par>
                          <p:cTn id="377" fill="hold">
                            <p:stCondLst>
                              <p:cond delay="0"/>
                            </p:stCondLst>
                            <p:childTnLst>
                              <p:par>
                                <p:cTn id="378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0" fill="hold">
                      <p:stCondLst>
                        <p:cond delay="indefinite"/>
                      </p:stCondLst>
                      <p:childTnLst>
                        <p:par>
                          <p:cTn id="381" fill="hold">
                            <p:stCondLst>
                              <p:cond delay="0"/>
                            </p:stCondLst>
                            <p:childTnLst>
                              <p:par>
                                <p:cTn id="382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4" fill="hold">
                      <p:stCondLst>
                        <p:cond delay="indefinite"/>
                      </p:stCondLst>
                      <p:childTnLst>
                        <p:par>
                          <p:cTn id="385" fill="hold">
                            <p:stCondLst>
                              <p:cond delay="0"/>
                            </p:stCondLst>
                            <p:childTnLst>
                              <p:par>
                                <p:cTn id="386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388" dur="500"/>
                                        <p:tgtEl>
                                          <p:spTgt spid="1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9" fill="hold">
                            <p:stCondLst>
                              <p:cond delay="500"/>
                            </p:stCondLst>
                            <p:childTnLst>
                              <p:par>
                                <p:cTn id="390" nodeType="after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392" dur="500"/>
                                        <p:tgtEl>
                                          <p:spTgt spid="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3" fill="hold">
                      <p:stCondLst>
                        <p:cond delay="indefinite"/>
                      </p:stCondLst>
                      <p:childTnLst>
                        <p:par>
                          <p:cTn id="394" fill="hold">
                            <p:stCondLst>
                              <p:cond delay="0"/>
                            </p:stCondLst>
                            <p:childTnLst>
                              <p:par>
                                <p:cTn id="395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397" dur="5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TextShape 1"/>
          <p:cNvSpPr txBox="1"/>
          <p:nvPr/>
        </p:nvSpPr>
        <p:spPr>
          <a:xfrm>
            <a:off x="685800" y="244512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4400" spc="-1" strike="noStrike">
                <a:solidFill>
                  <a:srgbClr val="9900ff"/>
                </a:solidFill>
                <a:latin typeface="Times New Roman"/>
              </a:rPr>
              <a:t>Mass and Atoms</a:t>
            </a:r>
            <a:endParaRPr b="0" lang="en-US" sz="4400" spc="-1" strike="noStrike">
              <a:solidFill>
                <a:srgbClr val="9900ff"/>
              </a:solidFill>
              <a:latin typeface="Times New Roman"/>
            </a:endParaRPr>
          </a:p>
        </p:txBody>
      </p:sp>
    </p:spTree>
  </p:cSld>
  <p:transition>
    <p:fade thruBlk="true"/>
  </p:transition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TextShape 1"/>
          <p:cNvSpPr txBox="1"/>
          <p:nvPr/>
        </p:nvSpPr>
        <p:spPr>
          <a:xfrm>
            <a:off x="685800" y="151920"/>
            <a:ext cx="7772400" cy="6858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9900ff"/>
                </a:solidFill>
                <a:latin typeface="Times New Roman"/>
              </a:rPr>
              <a:t>Example 6.3—How Many Aluminum Atoms Are in a Can Weighing 16.2 g?</a:t>
            </a:r>
            <a:endParaRPr b="0" lang="en-US" sz="3200" spc="-1" strike="noStrike">
              <a:solidFill>
                <a:srgbClr val="9900ff"/>
              </a:solidFill>
              <a:latin typeface="Times New Roman"/>
            </a:endParaRPr>
          </a:p>
        </p:txBody>
      </p:sp>
      <p:sp>
        <p:nvSpPr>
          <p:cNvPr id="196" name="CustomShape 2"/>
          <p:cNvSpPr/>
          <p:nvPr/>
        </p:nvSpPr>
        <p:spPr>
          <a:xfrm>
            <a:off x="2286000" y="5398920"/>
            <a:ext cx="6705720" cy="8208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>
            <a:normAutofit fontScale="97000"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Since the given amount is much less than 1 mol Cu, the number makes sense.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97" name="CustomShape 3"/>
          <p:cNvSpPr/>
          <p:nvPr/>
        </p:nvSpPr>
        <p:spPr>
          <a:xfrm>
            <a:off x="4724280" y="3809880"/>
            <a:ext cx="4267440" cy="15890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98" name="CustomShape 4"/>
          <p:cNvSpPr/>
          <p:nvPr/>
        </p:nvSpPr>
        <p:spPr>
          <a:xfrm>
            <a:off x="2438280" y="2209680"/>
            <a:ext cx="6705720" cy="15242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>
            <a:norm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algn="ctr">
              <a:spcBef>
                <a:spcPts val="2999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000" spc="-1" strike="noStrike">
                <a:solidFill>
                  <a:srgbClr val="000000"/>
                </a:solidFill>
                <a:latin typeface="Times New Roman"/>
              </a:rPr>
              <a:t>1 mol Al = 26.98 g, 1 mol = 6.022 x 10</a:t>
            </a:r>
            <a:r>
              <a:rPr b="0" lang="en-US" sz="2000" spc="-1" strike="noStrike" baseline="30000">
                <a:solidFill>
                  <a:srgbClr val="000000"/>
                </a:solidFill>
                <a:latin typeface="Times New Roman"/>
              </a:rPr>
              <a:t>23</a:t>
            </a:r>
            <a:endParaRPr b="0" lang="en-US" sz="20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99" name="CustomShape 5"/>
          <p:cNvSpPr/>
          <p:nvPr/>
        </p:nvSpPr>
        <p:spPr>
          <a:xfrm>
            <a:off x="2286000" y="1219320"/>
            <a:ext cx="3581280" cy="9144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>
            <a:normAutofit/>
          </a:bodyPr>
          <a:p>
            <a:pPr algn="ctr">
              <a:spcBef>
                <a:spcPts val="1500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16.2 g Al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atoms Al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200" name="Line 6"/>
          <p:cNvSpPr/>
          <p:nvPr/>
        </p:nvSpPr>
        <p:spPr>
          <a:xfrm>
            <a:off x="228600" y="1219320"/>
            <a:ext cx="8763120" cy="0"/>
          </a:xfrm>
          <a:prstGeom prst="line">
            <a:avLst/>
          </a:prstGeom>
          <a:ln cap="sq" w="2844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201" name="Line 7"/>
          <p:cNvSpPr/>
          <p:nvPr/>
        </p:nvSpPr>
        <p:spPr>
          <a:xfrm>
            <a:off x="228600" y="2133720"/>
            <a:ext cx="8763120" cy="0"/>
          </a:xfrm>
          <a:prstGeom prst="line">
            <a:avLst/>
          </a:prstGeom>
          <a:ln w="1260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202" name="Line 8"/>
          <p:cNvSpPr/>
          <p:nvPr/>
        </p:nvSpPr>
        <p:spPr>
          <a:xfrm>
            <a:off x="228600" y="6219720"/>
            <a:ext cx="8763120" cy="0"/>
          </a:xfrm>
          <a:prstGeom prst="line">
            <a:avLst/>
          </a:prstGeom>
          <a:ln cap="sq" w="2844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203" name="CustomShape 9"/>
          <p:cNvSpPr/>
          <p:nvPr/>
        </p:nvSpPr>
        <p:spPr>
          <a:xfrm>
            <a:off x="228600" y="5398920"/>
            <a:ext cx="2057400" cy="8208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>
            <a:normAutofit/>
          </a:bodyPr>
          <a:p>
            <a:pPr algn="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1" lang="en-US" sz="2400" spc="-1" strike="noStrike">
                <a:solidFill>
                  <a:srgbClr val="000000"/>
                </a:solidFill>
                <a:latin typeface="Times New Roman"/>
              </a:rPr>
              <a:t>Check: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204" name="CustomShape 10"/>
          <p:cNvSpPr/>
          <p:nvPr/>
        </p:nvSpPr>
        <p:spPr>
          <a:xfrm>
            <a:off x="228600" y="3809880"/>
            <a:ext cx="2057400" cy="15890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>
            <a:normAutofit/>
          </a:bodyPr>
          <a:p>
            <a:pPr algn="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1" lang="en-US" sz="2400" spc="-1" strike="noStrike">
                <a:solidFill>
                  <a:srgbClr val="000000"/>
                </a:solidFill>
                <a:latin typeface="Times New Roman"/>
              </a:rPr>
              <a:t>Solution: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205" name="CustomShape 11"/>
          <p:cNvSpPr/>
          <p:nvPr/>
        </p:nvSpPr>
        <p:spPr>
          <a:xfrm>
            <a:off x="228600" y="2133720"/>
            <a:ext cx="2057400" cy="16761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>
            <a:normAutofit/>
          </a:bodyPr>
          <a:p>
            <a:pPr algn="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1" lang="en-US" sz="2400" spc="-1" strike="noStrike">
                <a:solidFill>
                  <a:srgbClr val="000000"/>
                </a:solidFill>
                <a:latin typeface="Times New Roman"/>
              </a:rPr>
              <a:t>Solution Map: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algn="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algn="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algn="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1" lang="en-US" sz="2400" spc="-1" strike="noStrike">
                <a:solidFill>
                  <a:srgbClr val="000000"/>
                </a:solidFill>
                <a:latin typeface="Times New Roman"/>
              </a:rPr>
              <a:t>Relationships: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206" name="CustomShape 12"/>
          <p:cNvSpPr/>
          <p:nvPr/>
        </p:nvSpPr>
        <p:spPr>
          <a:xfrm>
            <a:off x="228600" y="1219320"/>
            <a:ext cx="2057400" cy="9144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>
            <a:normAutofit/>
          </a:bodyPr>
          <a:p>
            <a:pPr algn="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1" lang="en-US" sz="2400" spc="-1" strike="noStrike">
                <a:solidFill>
                  <a:srgbClr val="000000"/>
                </a:solidFill>
                <a:latin typeface="Times New Roman"/>
              </a:rPr>
              <a:t>Given: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algn="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1" lang="en-US" sz="2400" spc="-1" strike="noStrike">
                <a:solidFill>
                  <a:srgbClr val="000000"/>
                </a:solidFill>
                <a:latin typeface="Times New Roman"/>
              </a:rPr>
              <a:t>Find: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207" name="Line 13"/>
          <p:cNvSpPr/>
          <p:nvPr/>
        </p:nvSpPr>
        <p:spPr>
          <a:xfrm>
            <a:off x="228600" y="1219320"/>
            <a:ext cx="0" cy="5000400"/>
          </a:xfrm>
          <a:prstGeom prst="line">
            <a:avLst/>
          </a:prstGeom>
          <a:ln cap="sq" w="2844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208" name="Line 14"/>
          <p:cNvSpPr/>
          <p:nvPr/>
        </p:nvSpPr>
        <p:spPr>
          <a:xfrm>
            <a:off x="2286000" y="1219320"/>
            <a:ext cx="0" cy="5000400"/>
          </a:xfrm>
          <a:prstGeom prst="line">
            <a:avLst/>
          </a:prstGeom>
          <a:ln w="1260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209" name="Line 15"/>
          <p:cNvSpPr/>
          <p:nvPr/>
        </p:nvSpPr>
        <p:spPr>
          <a:xfrm>
            <a:off x="8991720" y="1219320"/>
            <a:ext cx="0" cy="5000400"/>
          </a:xfrm>
          <a:prstGeom prst="line">
            <a:avLst/>
          </a:prstGeom>
          <a:ln cap="sq" w="2844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210" name="Line 16"/>
          <p:cNvSpPr/>
          <p:nvPr/>
        </p:nvSpPr>
        <p:spPr>
          <a:xfrm>
            <a:off x="228600" y="3809880"/>
            <a:ext cx="8763120" cy="0"/>
          </a:xfrm>
          <a:prstGeom prst="line">
            <a:avLst/>
          </a:prstGeom>
          <a:ln w="1260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211" name="Line 17"/>
          <p:cNvSpPr/>
          <p:nvPr/>
        </p:nvSpPr>
        <p:spPr>
          <a:xfrm>
            <a:off x="228600" y="5398920"/>
            <a:ext cx="8763120" cy="0"/>
          </a:xfrm>
          <a:prstGeom prst="line">
            <a:avLst/>
          </a:prstGeom>
          <a:ln w="1260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mc:AlternateContent>
        <mc:Choice xmlns:a14="http://schemas.microsoft.com/office/drawing/2010/main" Requires="a14">
          <p:sp>
            <p:nvSpPr>
              <p:cNvPr id="212" name="Formula 18"/>
              <p:cNvSpPr txBox="1"/>
              <p:nvPr/>
            </p:nvSpPr>
            <p:spPr>
              <a:xfrm>
                <a:off x="4191120" y="2666880"/>
                <a:ext cx="809640" cy="65412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f>
                      <m:num>
                        <m:r>
                          <m:rPr>
                            <m:lit/>
                            <m:nor/>
                          </m:rPr>
                          <m:t xml:space="preserve">1 mol</m:t>
                        </m:r>
                      </m:num>
                      <m:den>
                        <m:r>
                          <m:rPr>
                            <m:lit/>
                            <m:nor/>
                          </m:rPr>
                          <m:t xml:space="preserve">26</m:t>
                        </m:r>
                        <m:r>
                          <m:rPr>
                            <m:lit/>
                            <m:nor/>
                          </m:rPr>
                          <m:t xml:space="preserve">.</m:t>
                        </m:r>
                        <m:r>
                          <m:rPr>
                            <m:lit/>
                            <m:nor/>
                          </m:rPr>
                          <m:t xml:space="preserve">98 g</m:t>
                        </m:r>
                      </m:den>
                    </m:f>
                  </m:oMath>
                </a14:m>
              </a:p>
            </p:txBody>
          </p:sp>
        </mc:Choice>
        <mc:Fallback/>
      </mc:AlternateContent>
      <mc:AlternateContent>
        <mc:Choice xmlns:a14="http://schemas.microsoft.com/office/drawing/2010/main" Requires="a14">
          <p:sp>
            <p:nvSpPr>
              <p:cNvPr id="213" name="Formula 19"/>
              <p:cNvSpPr txBox="1"/>
              <p:nvPr/>
            </p:nvSpPr>
            <p:spPr>
              <a:xfrm>
                <a:off x="2452680" y="3794040"/>
                <a:ext cx="6296040" cy="165096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eqArr>
                      <m:e>
                        <m:r>
                          <m:t xml:space="preserve">16</m:t>
                        </m:r>
                        <m:r>
                          <m:rPr>
                            <m:lit/>
                            <m:nor/>
                          </m:rPr>
                          <m:t xml:space="preserve">.</m:t>
                        </m:r>
                        <m:r>
                          <m:rPr>
                            <m:lit/>
                            <m:nor/>
                          </m:rPr>
                          <m:t xml:space="preserve">2 g Al</m:t>
                        </m:r>
                        <m:r>
                          <m:t xml:space="preserve">×</m:t>
                        </m:r>
                        <m:f>
                          <m:num>
                            <m:r>
                              <m:rPr>
                                <m:lit/>
                                <m:nor/>
                              </m:rPr>
                              <m:t xml:space="preserve">1 mol Al</m:t>
                            </m:r>
                          </m:num>
                          <m:den>
                            <m:r>
                              <m:rPr>
                                <m:lit/>
                                <m:nor/>
                              </m:rPr>
                              <m:t xml:space="preserve">26</m:t>
                            </m:r>
                            <m:r>
                              <m:rPr>
                                <m:lit/>
                                <m:nor/>
                              </m:rPr>
                              <m:t xml:space="preserve">.</m:t>
                            </m:r>
                            <m:r>
                              <m:rPr>
                                <m:lit/>
                                <m:nor/>
                              </m:rPr>
                              <m:t xml:space="preserve">98 g Al</m:t>
                            </m:r>
                          </m:den>
                        </m:f>
                        <m:r>
                          <m:t xml:space="preserve">×</m:t>
                        </m:r>
                        <m:f>
                          <m:num>
                            <m:r>
                              <m:t xml:space="preserve">6</m:t>
                            </m:r>
                            <m:r>
                              <m:rPr>
                                <m:lit/>
                                <m:nor/>
                              </m:rPr>
                              <m:t xml:space="preserve">.</m:t>
                            </m:r>
                            <m:r>
                              <m:rPr>
                                <m:lit/>
                                <m:nor/>
                              </m:rPr>
                              <m:t xml:space="preserve">022</m:t>
                            </m:r>
                            <m:r>
                              <m:t xml:space="preserve">×</m:t>
                            </m:r>
                            <m:sSup>
                              <m:e>
                                <m:r>
                                  <m:rPr>
                                    <m:lit/>
                                    <m:nor/>
                                  </m:rPr>
                                  <m:t xml:space="preserve">10</m:t>
                                </m:r>
                              </m:e>
                              <m:sup>
                                <m:r>
                                  <m:rPr>
                                    <m:lit/>
                                    <m:nor/>
                                  </m:rPr>
                                  <m:t xml:space="preserve">23</m:t>
                                </m:r>
                              </m:sup>
                            </m:sSup>
                            <m:r>
                              <m:rPr>
                                <m:lit/>
                                <m:nor/>
                              </m:rPr>
                              <m:t xml:space="preserve"> atoms</m:t>
                            </m:r>
                          </m:num>
                          <m:den>
                            <m:r>
                              <m:rPr>
                                <m:lit/>
                                <m:nor/>
                              </m:rPr>
                              <m:t xml:space="preserve">1 mol</m:t>
                            </m:r>
                          </m:den>
                        </m:f>
                      </m:e>
                      <m:e>
                        <m:r>
                          <m:rPr>
                            <m:lit/>
                            <m:nor/>
                          </m:rPr>
                          <m:t xml:space="preserve"> 3</m:t>
                        </m:r>
                        <m:r>
                          <m:rPr>
                            <m:lit/>
                            <m:nor/>
                          </m:rPr>
                          <m:t xml:space="preserve">.</m:t>
                        </m:r>
                        <m:r>
                          <m:rPr>
                            <m:lit/>
                            <m:nor/>
                          </m:rPr>
                          <m:t xml:space="preserve">62</m:t>
                        </m:r>
                        <m:r>
                          <m:t xml:space="preserve">×</m:t>
                        </m:r>
                        <m:sSup>
                          <m:e>
                            <m:r>
                              <m:rPr>
                                <m:lit/>
                                <m:nor/>
                              </m:rPr>
                              <m:t xml:space="preserve">10</m:t>
                            </m:r>
                          </m:e>
                          <m:sup>
                            <m:r>
                              <m:rPr>
                                <m:lit/>
                                <m:nor/>
                              </m:rPr>
                              <m:t xml:space="preserve">23</m:t>
                            </m:r>
                          </m:sup>
                        </m:sSup>
                        <m:r>
                          <m:rPr>
                            <m:lit/>
                            <m:nor/>
                          </m:rPr>
                          <m:t xml:space="preserve"> atoms Al</m:t>
                        </m:r>
                      </m:e>
                    </m:eqArr>
                  </m:oMath>
                </a14:m>
              </a:p>
            </p:txBody>
          </p:sp>
        </mc:Choice>
        <mc:Fallback/>
      </mc:AlternateContent>
      <p:grpSp>
        <p:nvGrpSpPr>
          <p:cNvPr id="214" name="Group 20"/>
          <p:cNvGrpSpPr/>
          <p:nvPr/>
        </p:nvGrpSpPr>
        <p:grpSpPr>
          <a:xfrm>
            <a:off x="2971800" y="2209680"/>
            <a:ext cx="5714640" cy="533160"/>
            <a:chOff x="2971800" y="2209680"/>
            <a:chExt cx="5714640" cy="533160"/>
          </a:xfrm>
        </p:grpSpPr>
        <p:sp>
          <p:nvSpPr>
            <p:cNvPr id="215" name="CustomShape 21"/>
            <p:cNvSpPr/>
            <p:nvPr/>
          </p:nvSpPr>
          <p:spPr>
            <a:xfrm>
              <a:off x="2971800" y="2209680"/>
              <a:ext cx="1208880" cy="533160"/>
            </a:xfrm>
            <a:custGeom>
              <a:avLst/>
              <a:gdLst/>
              <a:ahLst/>
              <a:rect l="0" t="0" r="r" b="b"/>
              <a:pathLst>
                <a:path w="3360" h="1483">
                  <a:moveTo>
                    <a:pt x="370" y="0"/>
                  </a:moveTo>
                  <a:lnTo>
                    <a:pt x="371" y="0"/>
                  </a:lnTo>
                  <a:cubicBezTo>
                    <a:pt x="305" y="0"/>
                    <a:pt x="242" y="17"/>
                    <a:pt x="185" y="50"/>
                  </a:cubicBezTo>
                  <a:cubicBezTo>
                    <a:pt x="129" y="82"/>
                    <a:pt x="82" y="129"/>
                    <a:pt x="50" y="185"/>
                  </a:cubicBezTo>
                  <a:cubicBezTo>
                    <a:pt x="17" y="242"/>
                    <a:pt x="0" y="305"/>
                    <a:pt x="0" y="371"/>
                  </a:cubicBezTo>
                  <a:lnTo>
                    <a:pt x="0" y="1111"/>
                  </a:lnTo>
                  <a:lnTo>
                    <a:pt x="0" y="1112"/>
                  </a:lnTo>
                  <a:cubicBezTo>
                    <a:pt x="0" y="1177"/>
                    <a:pt x="17" y="1240"/>
                    <a:pt x="50" y="1297"/>
                  </a:cubicBezTo>
                  <a:cubicBezTo>
                    <a:pt x="82" y="1353"/>
                    <a:pt x="129" y="1400"/>
                    <a:pt x="185" y="1432"/>
                  </a:cubicBezTo>
                  <a:cubicBezTo>
                    <a:pt x="242" y="1465"/>
                    <a:pt x="305" y="1482"/>
                    <a:pt x="371" y="1482"/>
                  </a:cubicBezTo>
                  <a:lnTo>
                    <a:pt x="2988" y="1482"/>
                  </a:lnTo>
                  <a:lnTo>
                    <a:pt x="2989" y="1482"/>
                  </a:lnTo>
                  <a:cubicBezTo>
                    <a:pt x="3054" y="1482"/>
                    <a:pt x="3117" y="1465"/>
                    <a:pt x="3174" y="1432"/>
                  </a:cubicBezTo>
                  <a:cubicBezTo>
                    <a:pt x="3230" y="1400"/>
                    <a:pt x="3277" y="1353"/>
                    <a:pt x="3309" y="1297"/>
                  </a:cubicBezTo>
                  <a:cubicBezTo>
                    <a:pt x="3342" y="1240"/>
                    <a:pt x="3359" y="1177"/>
                    <a:pt x="3359" y="1112"/>
                  </a:cubicBezTo>
                  <a:lnTo>
                    <a:pt x="3359" y="370"/>
                  </a:lnTo>
                  <a:lnTo>
                    <a:pt x="3359" y="371"/>
                  </a:lnTo>
                  <a:lnTo>
                    <a:pt x="3359" y="371"/>
                  </a:lnTo>
                  <a:cubicBezTo>
                    <a:pt x="3359" y="305"/>
                    <a:pt x="3342" y="242"/>
                    <a:pt x="3309" y="185"/>
                  </a:cubicBezTo>
                  <a:cubicBezTo>
                    <a:pt x="3277" y="129"/>
                    <a:pt x="3230" y="82"/>
                    <a:pt x="3174" y="50"/>
                  </a:cubicBezTo>
                  <a:cubicBezTo>
                    <a:pt x="3117" y="17"/>
                    <a:pt x="3054" y="0"/>
                    <a:pt x="2989" y="0"/>
                  </a:cubicBezTo>
                  <a:lnTo>
                    <a:pt x="370" y="0"/>
                  </a:lnTo>
                </a:path>
              </a:pathLst>
            </a:custGeom>
            <a:solidFill>
              <a:srgbClr val="ffcc66"/>
            </a:solidFill>
            <a:ln w="936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90000" rIns="90000" tIns="46800" bIns="46800" anchor="ctr">
              <a:noAutofit/>
            </a:bodyPr>
            <a:p>
              <a:pPr algn="ctr">
                <a:tabLst>
                  <a:tab algn="l" pos="0"/>
                  <a:tab algn="l" pos="914400"/>
                  <a:tab algn="l" pos="1828800"/>
                  <a:tab algn="l" pos="2743200"/>
                  <a:tab algn="l" pos="3657600"/>
                  <a:tab algn="l" pos="4572000"/>
                  <a:tab algn="l" pos="5486400"/>
                  <a:tab algn="l" pos="6400800"/>
                  <a:tab algn="l" pos="7315200"/>
                  <a:tab algn="l" pos="8229600"/>
                  <a:tab algn="l" pos="9144000"/>
                  <a:tab algn="l" pos="10058400"/>
                </a:tabLst>
              </a:pPr>
              <a:r>
                <a:rPr b="0" lang="en-US" sz="2800" spc="-1" strike="noStrike">
                  <a:solidFill>
                    <a:srgbClr val="6600cc"/>
                  </a:solidFill>
                  <a:latin typeface="Times New Roman"/>
                </a:rPr>
                <a:t>g Al</a:t>
              </a:r>
              <a:endParaRPr b="0" lang="en-US" sz="2800" spc="-1" strike="noStrike">
                <a:solidFill>
                  <a:srgbClr val="000000"/>
                </a:solidFill>
                <a:latin typeface="Times New Roman"/>
              </a:endParaRPr>
            </a:p>
          </p:txBody>
        </p:sp>
        <p:sp>
          <p:nvSpPr>
            <p:cNvPr id="216" name="CustomShape 22"/>
            <p:cNvSpPr/>
            <p:nvPr/>
          </p:nvSpPr>
          <p:spPr>
            <a:xfrm>
              <a:off x="4290480" y="2420640"/>
              <a:ext cx="567720" cy="160200"/>
            </a:xfrm>
            <a:custGeom>
              <a:avLst/>
              <a:gdLst/>
              <a:ahLst/>
              <a:rect l="0" t="0" r="r" b="b"/>
              <a:pathLst>
                <a:path w="1579" h="447">
                  <a:moveTo>
                    <a:pt x="0" y="335"/>
                  </a:moveTo>
                  <a:lnTo>
                    <a:pt x="1183" y="335"/>
                  </a:lnTo>
                  <a:lnTo>
                    <a:pt x="1183" y="446"/>
                  </a:lnTo>
                  <a:lnTo>
                    <a:pt x="1578" y="223"/>
                  </a:lnTo>
                  <a:lnTo>
                    <a:pt x="1183" y="0"/>
                  </a:lnTo>
                  <a:lnTo>
                    <a:pt x="1183" y="112"/>
                  </a:lnTo>
                  <a:lnTo>
                    <a:pt x="0" y="112"/>
                  </a:lnTo>
                  <a:lnTo>
                    <a:pt x="0" y="335"/>
                  </a:lnTo>
                </a:path>
              </a:pathLst>
            </a:custGeom>
            <a:solidFill>
              <a:srgbClr val="ffcc66"/>
            </a:solidFill>
            <a:ln w="936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217" name="CustomShape 23"/>
            <p:cNvSpPr/>
            <p:nvPr/>
          </p:nvSpPr>
          <p:spPr>
            <a:xfrm>
              <a:off x="4949640" y="2209680"/>
              <a:ext cx="1428840" cy="533160"/>
            </a:xfrm>
            <a:custGeom>
              <a:avLst/>
              <a:gdLst/>
              <a:ahLst/>
              <a:rect l="0" t="0" r="r" b="b"/>
              <a:pathLst>
                <a:path w="3971" h="1483">
                  <a:moveTo>
                    <a:pt x="370" y="0"/>
                  </a:moveTo>
                  <a:lnTo>
                    <a:pt x="371" y="0"/>
                  </a:lnTo>
                  <a:cubicBezTo>
                    <a:pt x="305" y="0"/>
                    <a:pt x="242" y="17"/>
                    <a:pt x="185" y="50"/>
                  </a:cubicBezTo>
                  <a:cubicBezTo>
                    <a:pt x="129" y="82"/>
                    <a:pt x="82" y="129"/>
                    <a:pt x="50" y="185"/>
                  </a:cubicBezTo>
                  <a:cubicBezTo>
                    <a:pt x="17" y="242"/>
                    <a:pt x="0" y="305"/>
                    <a:pt x="0" y="371"/>
                  </a:cubicBezTo>
                  <a:lnTo>
                    <a:pt x="0" y="1111"/>
                  </a:lnTo>
                  <a:lnTo>
                    <a:pt x="0" y="1112"/>
                  </a:lnTo>
                  <a:cubicBezTo>
                    <a:pt x="0" y="1177"/>
                    <a:pt x="17" y="1240"/>
                    <a:pt x="50" y="1297"/>
                  </a:cubicBezTo>
                  <a:cubicBezTo>
                    <a:pt x="82" y="1353"/>
                    <a:pt x="129" y="1400"/>
                    <a:pt x="185" y="1432"/>
                  </a:cubicBezTo>
                  <a:cubicBezTo>
                    <a:pt x="242" y="1465"/>
                    <a:pt x="305" y="1482"/>
                    <a:pt x="371" y="1482"/>
                  </a:cubicBezTo>
                  <a:lnTo>
                    <a:pt x="3599" y="1482"/>
                  </a:lnTo>
                  <a:lnTo>
                    <a:pt x="3600" y="1482"/>
                  </a:lnTo>
                  <a:cubicBezTo>
                    <a:pt x="3665" y="1482"/>
                    <a:pt x="3728" y="1465"/>
                    <a:pt x="3785" y="1432"/>
                  </a:cubicBezTo>
                  <a:cubicBezTo>
                    <a:pt x="3841" y="1400"/>
                    <a:pt x="3888" y="1353"/>
                    <a:pt x="3920" y="1297"/>
                  </a:cubicBezTo>
                  <a:cubicBezTo>
                    <a:pt x="3953" y="1240"/>
                    <a:pt x="3970" y="1177"/>
                    <a:pt x="3970" y="1112"/>
                  </a:cubicBezTo>
                  <a:lnTo>
                    <a:pt x="3969" y="370"/>
                  </a:lnTo>
                  <a:lnTo>
                    <a:pt x="3970" y="371"/>
                  </a:lnTo>
                  <a:lnTo>
                    <a:pt x="3970" y="371"/>
                  </a:lnTo>
                  <a:cubicBezTo>
                    <a:pt x="3970" y="305"/>
                    <a:pt x="3953" y="242"/>
                    <a:pt x="3920" y="185"/>
                  </a:cubicBezTo>
                  <a:cubicBezTo>
                    <a:pt x="3888" y="129"/>
                    <a:pt x="3841" y="82"/>
                    <a:pt x="3785" y="50"/>
                  </a:cubicBezTo>
                  <a:cubicBezTo>
                    <a:pt x="3728" y="17"/>
                    <a:pt x="3665" y="0"/>
                    <a:pt x="3600" y="0"/>
                  </a:cubicBezTo>
                  <a:lnTo>
                    <a:pt x="370" y="0"/>
                  </a:lnTo>
                </a:path>
              </a:pathLst>
            </a:custGeom>
            <a:solidFill>
              <a:srgbClr val="ffcc66"/>
            </a:solidFill>
            <a:ln w="936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90000" rIns="90000" tIns="46800" bIns="46800" anchor="ctr">
              <a:noAutofit/>
            </a:bodyPr>
            <a:p>
              <a:pPr algn="ctr">
                <a:tabLst>
                  <a:tab algn="l" pos="0"/>
                  <a:tab algn="l" pos="914400"/>
                  <a:tab algn="l" pos="1828800"/>
                  <a:tab algn="l" pos="2743200"/>
                  <a:tab algn="l" pos="3657600"/>
                  <a:tab algn="l" pos="4572000"/>
                  <a:tab algn="l" pos="5486400"/>
                  <a:tab algn="l" pos="6400800"/>
                  <a:tab algn="l" pos="7315200"/>
                  <a:tab algn="l" pos="8229600"/>
                  <a:tab algn="l" pos="9144000"/>
                  <a:tab algn="l" pos="10058400"/>
                </a:tabLst>
              </a:pPr>
              <a:r>
                <a:rPr b="0" lang="en-US" sz="2800" spc="-1" strike="noStrike">
                  <a:solidFill>
                    <a:srgbClr val="6600cc"/>
                  </a:solidFill>
                  <a:latin typeface="Times New Roman"/>
                </a:rPr>
                <a:t>mol Al</a:t>
              </a:r>
              <a:endParaRPr b="0" lang="en-US" sz="2800" spc="-1" strike="noStrike">
                <a:solidFill>
                  <a:srgbClr val="000000"/>
                </a:solidFill>
                <a:latin typeface="Times New Roman"/>
              </a:endParaRPr>
            </a:p>
          </p:txBody>
        </p:sp>
        <p:sp>
          <p:nvSpPr>
            <p:cNvPr id="218" name="CustomShape 24"/>
            <p:cNvSpPr/>
            <p:nvPr/>
          </p:nvSpPr>
          <p:spPr>
            <a:xfrm>
              <a:off x="6488640" y="2420640"/>
              <a:ext cx="567360" cy="160200"/>
            </a:xfrm>
            <a:custGeom>
              <a:avLst/>
              <a:gdLst/>
              <a:ahLst/>
              <a:rect l="0" t="0" r="r" b="b"/>
              <a:pathLst>
                <a:path w="1578" h="447">
                  <a:moveTo>
                    <a:pt x="0" y="335"/>
                  </a:moveTo>
                  <a:lnTo>
                    <a:pt x="1182" y="335"/>
                  </a:lnTo>
                  <a:lnTo>
                    <a:pt x="1182" y="446"/>
                  </a:lnTo>
                  <a:lnTo>
                    <a:pt x="1577" y="223"/>
                  </a:lnTo>
                  <a:lnTo>
                    <a:pt x="1182" y="0"/>
                  </a:lnTo>
                  <a:lnTo>
                    <a:pt x="1182" y="112"/>
                  </a:lnTo>
                  <a:lnTo>
                    <a:pt x="0" y="112"/>
                  </a:lnTo>
                  <a:lnTo>
                    <a:pt x="0" y="335"/>
                  </a:lnTo>
                </a:path>
              </a:pathLst>
            </a:custGeom>
            <a:solidFill>
              <a:srgbClr val="ffcc66"/>
            </a:solidFill>
            <a:ln w="936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219" name="CustomShape 25"/>
            <p:cNvSpPr/>
            <p:nvPr/>
          </p:nvSpPr>
          <p:spPr>
            <a:xfrm>
              <a:off x="7148160" y="2209680"/>
              <a:ext cx="1538280" cy="533160"/>
            </a:xfrm>
            <a:custGeom>
              <a:avLst/>
              <a:gdLst/>
              <a:ahLst/>
              <a:rect l="0" t="0" r="r" b="b"/>
              <a:pathLst>
                <a:path w="4275" h="1483">
                  <a:moveTo>
                    <a:pt x="370" y="0"/>
                  </a:moveTo>
                  <a:lnTo>
                    <a:pt x="371" y="0"/>
                  </a:lnTo>
                  <a:cubicBezTo>
                    <a:pt x="305" y="0"/>
                    <a:pt x="242" y="17"/>
                    <a:pt x="185" y="50"/>
                  </a:cubicBezTo>
                  <a:cubicBezTo>
                    <a:pt x="129" y="82"/>
                    <a:pt x="82" y="129"/>
                    <a:pt x="50" y="185"/>
                  </a:cubicBezTo>
                  <a:cubicBezTo>
                    <a:pt x="17" y="242"/>
                    <a:pt x="0" y="305"/>
                    <a:pt x="0" y="371"/>
                  </a:cubicBezTo>
                  <a:lnTo>
                    <a:pt x="0" y="1111"/>
                  </a:lnTo>
                  <a:lnTo>
                    <a:pt x="0" y="1112"/>
                  </a:lnTo>
                  <a:cubicBezTo>
                    <a:pt x="0" y="1177"/>
                    <a:pt x="17" y="1240"/>
                    <a:pt x="50" y="1297"/>
                  </a:cubicBezTo>
                  <a:cubicBezTo>
                    <a:pt x="82" y="1353"/>
                    <a:pt x="129" y="1400"/>
                    <a:pt x="185" y="1432"/>
                  </a:cubicBezTo>
                  <a:cubicBezTo>
                    <a:pt x="242" y="1465"/>
                    <a:pt x="305" y="1482"/>
                    <a:pt x="371" y="1482"/>
                  </a:cubicBezTo>
                  <a:lnTo>
                    <a:pt x="3903" y="1482"/>
                  </a:lnTo>
                  <a:lnTo>
                    <a:pt x="3904" y="1482"/>
                  </a:lnTo>
                  <a:cubicBezTo>
                    <a:pt x="3969" y="1482"/>
                    <a:pt x="4032" y="1465"/>
                    <a:pt x="4089" y="1432"/>
                  </a:cubicBezTo>
                  <a:cubicBezTo>
                    <a:pt x="4145" y="1400"/>
                    <a:pt x="4192" y="1353"/>
                    <a:pt x="4224" y="1297"/>
                  </a:cubicBezTo>
                  <a:cubicBezTo>
                    <a:pt x="4257" y="1240"/>
                    <a:pt x="4274" y="1177"/>
                    <a:pt x="4274" y="1112"/>
                  </a:cubicBezTo>
                  <a:lnTo>
                    <a:pt x="4274" y="370"/>
                  </a:lnTo>
                  <a:lnTo>
                    <a:pt x="4274" y="371"/>
                  </a:lnTo>
                  <a:lnTo>
                    <a:pt x="4274" y="371"/>
                  </a:lnTo>
                  <a:cubicBezTo>
                    <a:pt x="4274" y="305"/>
                    <a:pt x="4257" y="242"/>
                    <a:pt x="4224" y="185"/>
                  </a:cubicBezTo>
                  <a:cubicBezTo>
                    <a:pt x="4192" y="129"/>
                    <a:pt x="4145" y="82"/>
                    <a:pt x="4089" y="50"/>
                  </a:cubicBezTo>
                  <a:cubicBezTo>
                    <a:pt x="4032" y="17"/>
                    <a:pt x="3969" y="0"/>
                    <a:pt x="3904" y="0"/>
                  </a:cubicBezTo>
                  <a:lnTo>
                    <a:pt x="370" y="0"/>
                  </a:lnTo>
                </a:path>
              </a:pathLst>
            </a:custGeom>
            <a:solidFill>
              <a:srgbClr val="ffcc66"/>
            </a:solidFill>
            <a:ln w="936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90000" rIns="90000" tIns="46800" bIns="46800" anchor="ctr">
              <a:noAutofit/>
            </a:bodyPr>
            <a:p>
              <a:pPr algn="ctr">
                <a:tabLst>
                  <a:tab algn="l" pos="0"/>
                  <a:tab algn="l" pos="914400"/>
                  <a:tab algn="l" pos="1828800"/>
                  <a:tab algn="l" pos="2743200"/>
                  <a:tab algn="l" pos="3657600"/>
                  <a:tab algn="l" pos="4572000"/>
                  <a:tab algn="l" pos="5486400"/>
                  <a:tab algn="l" pos="6400800"/>
                  <a:tab algn="l" pos="7315200"/>
                  <a:tab algn="l" pos="8229600"/>
                  <a:tab algn="l" pos="9144000"/>
                  <a:tab algn="l" pos="10058400"/>
                </a:tabLst>
              </a:pPr>
              <a:r>
                <a:rPr b="0" lang="en-US" sz="2800" spc="-1" strike="noStrike">
                  <a:solidFill>
                    <a:srgbClr val="6600cc"/>
                  </a:solidFill>
                  <a:latin typeface="Times New Roman"/>
                </a:rPr>
                <a:t>atoms Al</a:t>
              </a:r>
              <a:endParaRPr b="0" lang="en-US" sz="2800" spc="-1" strike="noStrike">
                <a:solidFill>
                  <a:srgbClr val="000000"/>
                </a:solidFill>
                <a:latin typeface="Times New Roman"/>
              </a:endParaRPr>
            </a:p>
          </p:txBody>
        </p:sp>
      </p:grpSp>
      <mc:AlternateContent>
        <mc:Choice xmlns:a14="http://schemas.microsoft.com/office/drawing/2010/main" Requires="a14">
          <p:sp>
            <p:nvSpPr>
              <p:cNvPr id="220" name="Formula 26"/>
              <p:cNvSpPr txBox="1"/>
              <p:nvPr/>
            </p:nvSpPr>
            <p:spPr>
              <a:xfrm>
                <a:off x="6019920" y="2666880"/>
                <a:ext cx="1752480" cy="63360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f>
                      <m:num>
                        <m:r>
                          <m:t xml:space="preserve">6</m:t>
                        </m:r>
                        <m:r>
                          <m:rPr>
                            <m:lit/>
                            <m:nor/>
                          </m:rPr>
                          <m:t xml:space="preserve">.</m:t>
                        </m:r>
                        <m:r>
                          <m:rPr>
                            <m:lit/>
                            <m:nor/>
                          </m:rPr>
                          <m:t xml:space="preserve">022</m:t>
                        </m:r>
                        <m:r>
                          <m:t xml:space="preserve">×</m:t>
                        </m:r>
                        <m:sSup>
                          <m:e>
                            <m:r>
                              <m:rPr>
                                <m:lit/>
                                <m:nor/>
                              </m:rPr>
                              <m:t xml:space="preserve">10</m:t>
                            </m:r>
                          </m:e>
                          <m:sup>
                            <m:r>
                              <m:rPr>
                                <m:lit/>
                                <m:nor/>
                              </m:rPr>
                              <m:t xml:space="preserve">23</m:t>
                            </m:r>
                          </m:sup>
                        </m:sSup>
                        <m:r>
                          <m:rPr>
                            <m:lit/>
                            <m:nor/>
                          </m:rPr>
                          <m:t xml:space="preserve"> atoms</m:t>
                        </m:r>
                      </m:num>
                      <m:den>
                        <m:r>
                          <m:rPr>
                            <m:lit/>
                            <m:nor/>
                          </m:rPr>
                          <m:t xml:space="preserve">1 mol</m:t>
                        </m:r>
                      </m:den>
                    </m:f>
                  </m:oMath>
                </a14:m>
              </a:p>
            </p:txBody>
          </p:sp>
        </mc:Choice>
        <mc:Fallback/>
      </mc:AlternateContent>
      <p:sp>
        <p:nvSpPr>
          <p:cNvPr id="221" name="Freeform 27"/>
          <p:cNvSpPr/>
          <p:nvPr/>
        </p:nvSpPr>
        <p:spPr>
          <a:xfrm>
            <a:off x="3200400" y="4114800"/>
            <a:ext cx="533880" cy="457560"/>
          </a:xfrm>
          <a:custGeom>
            <a:avLst/>
            <a:gdLst/>
            <a:ahLst/>
            <a:rect l="0" t="0" r="r" b="b"/>
            <a:pathLst>
              <a:path w="1483" h="1271">
                <a:moveTo>
                  <a:pt x="0" y="1270"/>
                </a:moveTo>
                <a:lnTo>
                  <a:pt x="1482" y="0"/>
                </a:lnTo>
              </a:path>
            </a:pathLst>
          </a:custGeom>
          <a:ln w="28440">
            <a:solidFill>
              <a:srgbClr val="ff0000"/>
            </a:solidFill>
            <a:miter/>
          </a:ln>
        </p:spPr>
      </p:sp>
      <p:sp>
        <p:nvSpPr>
          <p:cNvPr id="222" name="Freeform 28"/>
          <p:cNvSpPr/>
          <p:nvPr/>
        </p:nvSpPr>
        <p:spPr>
          <a:xfrm>
            <a:off x="4952880" y="4419720"/>
            <a:ext cx="533880" cy="457560"/>
          </a:xfrm>
          <a:custGeom>
            <a:avLst/>
            <a:gdLst/>
            <a:ahLst/>
            <a:rect l="0" t="0" r="r" b="b"/>
            <a:pathLst>
              <a:path w="1483" h="1271">
                <a:moveTo>
                  <a:pt x="0" y="1270"/>
                </a:moveTo>
                <a:lnTo>
                  <a:pt x="1482" y="0"/>
                </a:lnTo>
              </a:path>
            </a:pathLst>
          </a:custGeom>
          <a:ln w="28440">
            <a:solidFill>
              <a:srgbClr val="ff0000"/>
            </a:solidFill>
            <a:miter/>
          </a:ln>
        </p:spPr>
      </p:sp>
      <p:sp>
        <p:nvSpPr>
          <p:cNvPr id="223" name="Freeform 29"/>
          <p:cNvSpPr/>
          <p:nvPr/>
        </p:nvSpPr>
        <p:spPr>
          <a:xfrm>
            <a:off x="4647960" y="3962520"/>
            <a:ext cx="533520" cy="457560"/>
          </a:xfrm>
          <a:custGeom>
            <a:avLst/>
            <a:gdLst/>
            <a:ahLst/>
            <a:rect l="0" t="0" r="r" b="b"/>
            <a:pathLst>
              <a:path w="1482" h="1271">
                <a:moveTo>
                  <a:pt x="1481" y="1270"/>
                </a:moveTo>
                <a:lnTo>
                  <a:pt x="0" y="0"/>
                </a:lnTo>
              </a:path>
            </a:pathLst>
          </a:custGeom>
          <a:ln w="28440">
            <a:solidFill>
              <a:srgbClr val="0066ff"/>
            </a:solidFill>
            <a:miter/>
          </a:ln>
        </p:spPr>
      </p:sp>
      <p:sp>
        <p:nvSpPr>
          <p:cNvPr id="224" name="Freeform 30"/>
          <p:cNvSpPr/>
          <p:nvPr/>
        </p:nvSpPr>
        <p:spPr>
          <a:xfrm>
            <a:off x="7162560" y="4419720"/>
            <a:ext cx="533520" cy="457560"/>
          </a:xfrm>
          <a:custGeom>
            <a:avLst/>
            <a:gdLst/>
            <a:ahLst/>
            <a:rect l="0" t="0" r="r" b="b"/>
            <a:pathLst>
              <a:path w="1482" h="1271">
                <a:moveTo>
                  <a:pt x="1481" y="1270"/>
                </a:moveTo>
                <a:lnTo>
                  <a:pt x="0" y="0"/>
                </a:lnTo>
              </a:path>
            </a:pathLst>
          </a:custGeom>
          <a:ln w="28440">
            <a:solidFill>
              <a:srgbClr val="0066ff"/>
            </a:solidFill>
            <a:miter/>
          </a:ln>
        </p:spPr>
      </p:sp>
    </p:spTree>
  </p:cSld>
  <p:transition>
    <p:fade thruBlk="true"/>
  </p:transition>
  <p:timing>
    <p:tnLst>
      <p:par>
        <p:cTn id="398" dur="indefinite" restart="never" nodeType="tmRoot">
          <p:childTnLst>
            <p:seq>
              <p:cTn id="399" dur="indefinite" nodeType="mainSeq">
                <p:childTnLst>
                  <p:par>
                    <p:cTn id="400" fill="hold">
                      <p:stCondLst>
                        <p:cond delay="indefinite"/>
                      </p:stCondLst>
                      <p:childTnLst>
                        <p:par>
                          <p:cTn id="401" fill="hold">
                            <p:stCondLst>
                              <p:cond delay="0"/>
                            </p:stCondLst>
                            <p:childTnLst>
                              <p:par>
                                <p:cTn id="402" nodeType="clickEffect" fill="hold" presetClass="entr" presetID="22" presetSubtype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up)" transition="in">
                                      <p:cBhvr additive="repl">
                                        <p:cTn id="404" dur="500"/>
                                        <p:tgtEl>
                                          <p:spTgt spid="1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5" fill="hold">
                      <p:stCondLst>
                        <p:cond delay="indefinite"/>
                      </p:stCondLst>
                      <p:childTnLst>
                        <p:par>
                          <p:cTn id="406" fill="hold">
                            <p:stCondLst>
                              <p:cond delay="0"/>
                            </p:stCondLst>
                            <p:childTnLst>
                              <p:par>
                                <p:cTn id="407" nodeType="clickEffect" fill="hold" presetClass="entr" presetID="22" presetSubtype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up)" transition="in">
                                      <p:cBhvr additive="repl">
                                        <p:cTn id="409" dur="500"/>
                                        <p:tgtEl>
                                          <p:spTgt spid="1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0" fill="hold">
                      <p:stCondLst>
                        <p:cond delay="indefinite"/>
                      </p:stCondLst>
                      <p:childTnLst>
                        <p:par>
                          <p:cTn id="411" fill="hold">
                            <p:stCondLst>
                              <p:cond delay="0"/>
                            </p:stCondLst>
                            <p:childTnLst>
                              <p:par>
                                <p:cTn id="412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414" dur="500"/>
                                        <p:tgtEl>
                                          <p:spTgt spid="2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5" fill="hold">
                      <p:stCondLst>
                        <p:cond delay="indefinite"/>
                      </p:stCondLst>
                      <p:childTnLst>
                        <p:par>
                          <p:cTn id="416" fill="hold">
                            <p:stCondLst>
                              <p:cond delay="0"/>
                            </p:stCondLst>
                            <p:childTnLst>
                              <p:par>
                                <p:cTn id="417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419" dur="500"/>
                                        <p:tgtEl>
                                          <p:spTgt spid="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0" fill="hold">
                      <p:stCondLst>
                        <p:cond delay="indefinite"/>
                      </p:stCondLst>
                      <p:childTnLst>
                        <p:par>
                          <p:cTn id="421" fill="hold">
                            <p:stCondLst>
                              <p:cond delay="0"/>
                            </p:stCondLst>
                            <p:childTnLst>
                              <p:par>
                                <p:cTn id="422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4" fill="hold">
                      <p:stCondLst>
                        <p:cond delay="indefinite"/>
                      </p:stCondLst>
                      <p:childTnLst>
                        <p:par>
                          <p:cTn id="425" fill="hold">
                            <p:stCondLst>
                              <p:cond delay="0"/>
                            </p:stCondLst>
                            <p:childTnLst>
                              <p:par>
                                <p:cTn id="426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8" fill="hold">
                      <p:stCondLst>
                        <p:cond delay="indefinite"/>
                      </p:stCondLst>
                      <p:childTnLst>
                        <p:par>
                          <p:cTn id="429" fill="hold">
                            <p:stCondLst>
                              <p:cond delay="0"/>
                            </p:stCondLst>
                            <p:childTnLst>
                              <p:par>
                                <p:cTn id="430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432" dur="500"/>
                                        <p:tgtEl>
                                          <p:spTgt spid="2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3" fill="hold">
                      <p:stCondLst>
                        <p:cond delay="indefinite"/>
                      </p:stCondLst>
                      <p:childTnLst>
                        <p:par>
                          <p:cTn id="434" fill="hold">
                            <p:stCondLst>
                              <p:cond delay="0"/>
                            </p:stCondLst>
                            <p:childTnLst>
                              <p:par>
                                <p:cTn id="435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437" dur="500"/>
                                        <p:tgtEl>
                                          <p:spTgt spid="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8" fill="hold">
                            <p:stCondLst>
                              <p:cond delay="500"/>
                            </p:stCondLst>
                            <p:childTnLst>
                              <p:par>
                                <p:cTn id="439" nodeType="after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441" dur="500"/>
                                        <p:tgtEl>
                                          <p:spTgt spid="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2" fill="hold">
                            <p:stCondLst>
                              <p:cond delay="1000"/>
                            </p:stCondLst>
                            <p:childTnLst>
                              <p:par>
                                <p:cTn id="443" nodeType="after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445" dur="500"/>
                                        <p:tgtEl>
                                          <p:spTgt spid="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6" fill="hold">
                            <p:stCondLst>
                              <p:cond delay="1500"/>
                            </p:stCondLst>
                            <p:childTnLst>
                              <p:par>
                                <p:cTn id="447" nodeType="after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449" dur="500"/>
                                        <p:tgtEl>
                                          <p:spTgt spid="2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0" fill="hold">
                      <p:stCondLst>
                        <p:cond delay="indefinite"/>
                      </p:stCondLst>
                      <p:childTnLst>
                        <p:par>
                          <p:cTn id="451" fill="hold">
                            <p:stCondLst>
                              <p:cond delay="0"/>
                            </p:stCondLst>
                            <p:childTnLst>
                              <p:par>
                                <p:cTn id="452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454" dur="500"/>
                                        <p:tgtEl>
                                          <p:spTgt spid="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TextShape 1"/>
          <p:cNvSpPr txBox="1"/>
          <p:nvPr/>
        </p:nvSpPr>
        <p:spPr>
          <a:xfrm>
            <a:off x="228600" y="30456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600" spc="-1" strike="noStrike">
                <a:solidFill>
                  <a:srgbClr val="9900ff"/>
                </a:solidFill>
                <a:latin typeface="Times New Roman"/>
              </a:rPr>
              <a:t>Why Is Knowledge of </a:t>
            </a:r>
            <a:br/>
            <a:r>
              <a:rPr b="0" lang="en-US" sz="3600" spc="-1" strike="noStrike">
                <a:solidFill>
                  <a:srgbClr val="9900ff"/>
                </a:solidFill>
                <a:latin typeface="Times New Roman"/>
              </a:rPr>
              <a:t>Composition Important?</a:t>
            </a:r>
            <a:endParaRPr b="0" lang="en-US" sz="3600" spc="-1" strike="noStrike">
              <a:solidFill>
                <a:srgbClr val="9900ff"/>
              </a:solidFill>
              <a:latin typeface="Times New Roman"/>
            </a:endParaRPr>
          </a:p>
        </p:txBody>
      </p:sp>
      <p:sp>
        <p:nvSpPr>
          <p:cNvPr id="56" name="TextShape 2"/>
          <p:cNvSpPr txBox="1"/>
          <p:nvPr/>
        </p:nvSpPr>
        <p:spPr>
          <a:xfrm>
            <a:off x="228240" y="1599840"/>
            <a:ext cx="6705720" cy="43434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>
            <a:normAutofit fontScale="94000"/>
          </a:bodyPr>
          <a:p>
            <a:pPr marL="342720" indent="-342720">
              <a:lnSpc>
                <a:spcPct val="90000"/>
              </a:lnSpc>
              <a:spcBef>
                <a:spcPts val="649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600" spc="-1" strike="noStrike">
                <a:solidFill>
                  <a:srgbClr val="000000"/>
                </a:solidFill>
                <a:latin typeface="Times New Roman"/>
              </a:rPr>
              <a:t>Everything in nature is either chemically or physically combined with other substances.</a:t>
            </a:r>
            <a:endParaRPr b="0" lang="en-US" sz="26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lnSpc>
                <a:spcPct val="90000"/>
              </a:lnSpc>
              <a:spcBef>
                <a:spcPts val="649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600" spc="-1" strike="noStrike">
                <a:solidFill>
                  <a:srgbClr val="000000"/>
                </a:solidFill>
                <a:latin typeface="Times New Roman"/>
              </a:rPr>
              <a:t>To know the amount of a material in a sample, you need to know what fraction of the sample it is.</a:t>
            </a:r>
            <a:endParaRPr b="0" lang="en-US" sz="26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lnSpc>
                <a:spcPct val="90000"/>
              </a:lnSpc>
              <a:spcBef>
                <a:spcPts val="649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600" spc="-1" strike="noStrike">
                <a:solidFill>
                  <a:srgbClr val="000000"/>
                </a:solidFill>
                <a:latin typeface="Times New Roman"/>
              </a:rPr>
              <a:t>Some Applications:</a:t>
            </a:r>
            <a:endParaRPr b="0" lang="en-US" sz="2600" spc="-1" strike="noStrike">
              <a:solidFill>
                <a:srgbClr val="000000"/>
              </a:solidFill>
              <a:latin typeface="Times New Roman"/>
            </a:endParaRPr>
          </a:p>
          <a:p>
            <a:pPr lvl="1" marL="742680" indent="-285480">
              <a:lnSpc>
                <a:spcPct val="90000"/>
              </a:lnSpc>
              <a:spcBef>
                <a:spcPts val="550"/>
              </a:spcBef>
              <a:buClr>
                <a:srgbClr val="000000"/>
              </a:buClr>
              <a:buFont typeface="Wingdings" charset="2"/>
              <a:buChar char="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200" spc="-1" strike="noStrike">
                <a:solidFill>
                  <a:srgbClr val="000000"/>
                </a:solidFill>
                <a:latin typeface="Times New Roman"/>
              </a:rPr>
              <a:t>The amount of sodium in sodium chloride for diet.</a:t>
            </a:r>
            <a:endParaRPr b="0" lang="en-US" sz="2200" spc="-1" strike="noStrike">
              <a:solidFill>
                <a:srgbClr val="000000"/>
              </a:solidFill>
              <a:latin typeface="Times New Roman"/>
            </a:endParaRPr>
          </a:p>
          <a:p>
            <a:pPr lvl="1" marL="742680" indent="-285480">
              <a:lnSpc>
                <a:spcPct val="90000"/>
              </a:lnSpc>
              <a:spcBef>
                <a:spcPts val="550"/>
              </a:spcBef>
              <a:buClr>
                <a:srgbClr val="000000"/>
              </a:buClr>
              <a:buFont typeface="Wingdings" charset="2"/>
              <a:buChar char="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200" spc="-1" strike="noStrike">
                <a:solidFill>
                  <a:srgbClr val="000000"/>
                </a:solidFill>
                <a:latin typeface="Times New Roman"/>
              </a:rPr>
              <a:t>The amount of iron in iron ore for steel production.</a:t>
            </a:r>
            <a:endParaRPr b="0" lang="en-US" sz="2200" spc="-1" strike="noStrike">
              <a:solidFill>
                <a:srgbClr val="000000"/>
              </a:solidFill>
              <a:latin typeface="Times New Roman"/>
            </a:endParaRPr>
          </a:p>
          <a:p>
            <a:pPr lvl="1" marL="742680" indent="-285480">
              <a:lnSpc>
                <a:spcPct val="90000"/>
              </a:lnSpc>
              <a:spcBef>
                <a:spcPts val="550"/>
              </a:spcBef>
              <a:buClr>
                <a:srgbClr val="000000"/>
              </a:buClr>
              <a:buFont typeface="Wingdings" charset="2"/>
              <a:buChar char="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200" spc="-1" strike="noStrike">
                <a:solidFill>
                  <a:srgbClr val="000000"/>
                </a:solidFill>
                <a:latin typeface="Times New Roman"/>
              </a:rPr>
              <a:t>The amount of hydrogen in water for hydrogen fuel.</a:t>
            </a:r>
            <a:endParaRPr b="0" lang="en-US" sz="2200" spc="-1" strike="noStrike">
              <a:solidFill>
                <a:srgbClr val="000000"/>
              </a:solidFill>
              <a:latin typeface="Times New Roman"/>
            </a:endParaRPr>
          </a:p>
          <a:p>
            <a:pPr lvl="1" marL="742680" indent="-285480">
              <a:lnSpc>
                <a:spcPct val="90000"/>
              </a:lnSpc>
              <a:spcBef>
                <a:spcPts val="550"/>
              </a:spcBef>
              <a:buClr>
                <a:srgbClr val="000000"/>
              </a:buClr>
              <a:buFont typeface="Wingdings" charset="2"/>
              <a:buChar char="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200" spc="-1" strike="noStrike">
                <a:solidFill>
                  <a:srgbClr val="000000"/>
                </a:solidFill>
                <a:latin typeface="Times New Roman"/>
              </a:rPr>
              <a:t>The amount of chlorine in freon to estimate ozone depletion.</a:t>
            </a:r>
            <a:endParaRPr b="0" lang="en-US" sz="2200" spc="-1" strike="noStrike">
              <a:solidFill>
                <a:srgbClr val="000000"/>
              </a:solidFill>
              <a:latin typeface="Times New Roman"/>
            </a:endParaRPr>
          </a:p>
        </p:txBody>
      </p:sp>
      <p:pic>
        <p:nvPicPr>
          <p:cNvPr id="57" name="" descr=""/>
          <p:cNvPicPr/>
          <p:nvPr/>
        </p:nvPicPr>
        <p:blipFill>
          <a:blip r:embed="rId1"/>
          <a:stretch/>
        </p:blipFill>
        <p:spPr>
          <a:xfrm>
            <a:off x="6781680" y="4876920"/>
            <a:ext cx="2133720" cy="1636560"/>
          </a:xfrm>
          <a:prstGeom prst="rect">
            <a:avLst/>
          </a:prstGeom>
          <a:ln>
            <a:noFill/>
          </a:ln>
        </p:spPr>
      </p:pic>
      <p:pic>
        <p:nvPicPr>
          <p:cNvPr id="58" name="" descr=""/>
          <p:cNvPicPr/>
          <p:nvPr/>
        </p:nvPicPr>
        <p:blipFill>
          <a:blip r:embed="rId2"/>
          <a:stretch/>
        </p:blipFill>
        <p:spPr>
          <a:xfrm>
            <a:off x="6705720" y="457200"/>
            <a:ext cx="2286000" cy="1792440"/>
          </a:xfrm>
          <a:prstGeom prst="rect">
            <a:avLst/>
          </a:prstGeom>
          <a:ln>
            <a:noFill/>
          </a:ln>
        </p:spPr>
      </p:pic>
      <p:pic>
        <p:nvPicPr>
          <p:cNvPr id="59" name="" descr=""/>
          <p:cNvPicPr/>
          <p:nvPr/>
        </p:nvPicPr>
        <p:blipFill>
          <a:blip r:embed="rId3"/>
          <a:stretch/>
        </p:blipFill>
        <p:spPr>
          <a:xfrm>
            <a:off x="7238880" y="2438280"/>
            <a:ext cx="1457280" cy="2054520"/>
          </a:xfrm>
          <a:prstGeom prst="rect">
            <a:avLst/>
          </a:prstGeom>
          <a:ln>
            <a:noFill/>
          </a:ln>
        </p:spPr>
      </p:pic>
    </p:spTree>
  </p:cSld>
  <p:transition>
    <p:fade thruBlk="true"/>
  </p:transition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7" dur="500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2" dur="500"/>
                                        <p:tgtEl>
                                          <p:spTgt spid="5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7" dur="500"/>
                                        <p:tgtEl>
                                          <p:spTgt spid="5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nodeType="with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20" dur="500"/>
                                        <p:tgtEl>
                                          <p:spTgt spid="5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nodeType="with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23" dur="500"/>
                                        <p:tgtEl>
                                          <p:spTgt spid="5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nodeType="with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26" dur="500"/>
                                        <p:tgtEl>
                                          <p:spTgt spid="5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nodeType="with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29" dur="500"/>
                                        <p:tgtEl>
                                          <p:spTgt spid="5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nodeType="withEffect" fill="hold" presetClass="entr" presetID="2" presetSubtype="3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32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33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nodeType="withEffect" fill="hold" presetClass="entr" presetID="2" presetSubtype="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36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37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nodeType="withEffect" fill="hold" presetClass="entr" presetID="2" presetSubtype="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40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41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TextShape 1"/>
          <p:cNvSpPr txBox="1"/>
          <p:nvPr/>
        </p:nvSpPr>
        <p:spPr>
          <a:xfrm>
            <a:off x="685800" y="60912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9900ff"/>
                </a:solidFill>
                <a:latin typeface="Times New Roman"/>
              </a:rPr>
              <a:t>Practice—What is the mass of 2.94 </a:t>
            </a:r>
            <a:r>
              <a:rPr b="0" lang="en-US" sz="3200" spc="-1" strike="noStrike">
                <a:solidFill>
                  <a:srgbClr val="9900ff"/>
                </a:solidFill>
                <a:latin typeface="utkal"/>
                <a:ea typeface="utkal"/>
              </a:rPr>
              <a:t>⨉</a:t>
            </a:r>
            <a:r>
              <a:rPr b="0" lang="en-US" sz="3200" spc="-1" strike="noStrike">
                <a:solidFill>
                  <a:srgbClr val="9900ff"/>
                </a:solidFill>
                <a:latin typeface="Times New Roman"/>
                <a:ea typeface="utkal"/>
              </a:rPr>
              <a:t> 10</a:t>
            </a:r>
            <a:r>
              <a:rPr b="0" lang="en-US" sz="3200" spc="-1" strike="noStrike" baseline="33000">
                <a:solidFill>
                  <a:srgbClr val="9900ff"/>
                </a:solidFill>
                <a:latin typeface="Times New Roman"/>
                <a:ea typeface="utkal"/>
              </a:rPr>
              <a:t>22</a:t>
            </a:r>
            <a:r>
              <a:rPr b="0" lang="en-US" sz="3200" spc="-1" strike="noStrike">
                <a:solidFill>
                  <a:srgbClr val="9900ff"/>
                </a:solidFill>
                <a:latin typeface="Times New Roman"/>
                <a:ea typeface="utkal"/>
              </a:rPr>
              <a:t> atoms of Cu? </a:t>
            </a:r>
            <a:endParaRPr b="0" lang="en-US" sz="3200" spc="-1" strike="noStrike">
              <a:solidFill>
                <a:srgbClr val="9900ff"/>
              </a:solidFill>
              <a:latin typeface="Times New Roman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TextShape 1"/>
          <p:cNvSpPr txBox="1"/>
          <p:nvPr/>
        </p:nvSpPr>
        <p:spPr>
          <a:xfrm>
            <a:off x="685800" y="151920"/>
            <a:ext cx="7772400" cy="6858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ctr">
            <a:noAutofit/>
          </a:bodyPr>
          <a:p>
            <a:pPr algn="ctr">
              <a:lnSpc>
                <a:spcPct val="100000"/>
              </a:lnSpc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9900ff"/>
                </a:solidFill>
                <a:latin typeface="Times New Roman"/>
                <a:ea typeface="Noto Sans CJK SC"/>
              </a:rPr>
              <a:t>Practice—</a:t>
            </a:r>
            <a:r>
              <a:rPr b="0" lang="en-US" sz="3200" spc="-1" strike="noStrike">
                <a:solidFill>
                  <a:srgbClr val="9900ff"/>
                </a:solidFill>
                <a:latin typeface="Times New Roman"/>
              </a:rPr>
              <a:t>What is the mass of 2.94 </a:t>
            </a:r>
            <a:r>
              <a:rPr b="0" lang="en-US" sz="3200" spc="-1" strike="noStrike">
                <a:solidFill>
                  <a:srgbClr val="9900ff"/>
                </a:solidFill>
                <a:latin typeface="utkal"/>
                <a:ea typeface="utkal"/>
              </a:rPr>
              <a:t>⨉</a:t>
            </a:r>
            <a:r>
              <a:rPr b="0" lang="en-US" sz="3200" spc="-1" strike="noStrike">
                <a:solidFill>
                  <a:srgbClr val="9900ff"/>
                </a:solidFill>
                <a:latin typeface="Times New Roman"/>
                <a:ea typeface="utkal"/>
              </a:rPr>
              <a:t> 10</a:t>
            </a:r>
            <a:r>
              <a:rPr b="0" lang="en-US" sz="3200" spc="-1" strike="noStrike" baseline="33000">
                <a:solidFill>
                  <a:srgbClr val="9900ff"/>
                </a:solidFill>
                <a:latin typeface="Times New Roman"/>
                <a:ea typeface="utkal"/>
              </a:rPr>
              <a:t>22</a:t>
            </a:r>
            <a:r>
              <a:rPr b="0" lang="en-US" sz="3200" spc="-1" strike="noStrike">
                <a:solidFill>
                  <a:srgbClr val="9900ff"/>
                </a:solidFill>
                <a:latin typeface="Times New Roman"/>
                <a:ea typeface="utkal"/>
              </a:rPr>
              <a:t> atoms of Cu? </a:t>
            </a:r>
            <a:endParaRPr b="0" lang="en-US" sz="3200" spc="-1" strike="noStrike">
              <a:solidFill>
                <a:srgbClr val="9900ff"/>
              </a:solidFill>
              <a:latin typeface="Times New Roman"/>
            </a:endParaRPr>
          </a:p>
        </p:txBody>
      </p:sp>
      <p:sp>
        <p:nvSpPr>
          <p:cNvPr id="227" name="CustomShape 2"/>
          <p:cNvSpPr/>
          <p:nvPr/>
        </p:nvSpPr>
        <p:spPr>
          <a:xfrm>
            <a:off x="2286000" y="5398920"/>
            <a:ext cx="6705720" cy="8208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>
            <a:normAutofit fontScale="97000"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Since the given amount is much less than 1 mol Cu, the number makes sense.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228" name="CustomShape 3"/>
          <p:cNvSpPr/>
          <p:nvPr/>
        </p:nvSpPr>
        <p:spPr>
          <a:xfrm>
            <a:off x="4724280" y="3809880"/>
            <a:ext cx="4267440" cy="15890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229" name="CustomShape 4"/>
          <p:cNvSpPr/>
          <p:nvPr/>
        </p:nvSpPr>
        <p:spPr>
          <a:xfrm>
            <a:off x="2438280" y="2209680"/>
            <a:ext cx="6705720" cy="15242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>
            <a:norm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algn="ctr">
              <a:spcBef>
                <a:spcPts val="2999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000" spc="-1" strike="noStrike">
                <a:solidFill>
                  <a:srgbClr val="000000"/>
                </a:solidFill>
                <a:latin typeface="Times New Roman"/>
              </a:rPr>
              <a:t>1 mol Cu = 63.55 g, 1 mol = 6.022 x 10</a:t>
            </a:r>
            <a:r>
              <a:rPr b="0" lang="en-US" sz="2000" spc="-1" strike="noStrike" baseline="30000">
                <a:solidFill>
                  <a:srgbClr val="000000"/>
                </a:solidFill>
                <a:latin typeface="Times New Roman"/>
              </a:rPr>
              <a:t>23</a:t>
            </a:r>
            <a:endParaRPr b="0" lang="en-US" sz="20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230" name="CustomShape 5"/>
          <p:cNvSpPr/>
          <p:nvPr/>
        </p:nvSpPr>
        <p:spPr>
          <a:xfrm>
            <a:off x="2286000" y="1219320"/>
            <a:ext cx="3581280" cy="9144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>
            <a:normAutofit/>
          </a:bodyPr>
          <a:p>
            <a:pPr algn="ctr">
              <a:spcBef>
                <a:spcPts val="1500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2.94 </a:t>
            </a:r>
            <a:r>
              <a:rPr b="0" lang="en-US" sz="2400" spc="-1" strike="noStrike">
                <a:solidFill>
                  <a:srgbClr val="000000"/>
                </a:solidFill>
                <a:latin typeface="utkal"/>
                <a:ea typeface="utkal"/>
              </a:rPr>
              <a:t>⨉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  <a:ea typeface="utkal"/>
              </a:rPr>
              <a:t> 10</a:t>
            </a:r>
            <a:r>
              <a:rPr b="0" lang="en-US" sz="2400" spc="-1" strike="noStrike" baseline="33000">
                <a:solidFill>
                  <a:srgbClr val="000000"/>
                </a:solidFill>
                <a:latin typeface="Times New Roman"/>
                <a:ea typeface="utkal"/>
              </a:rPr>
              <a:t>22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  <a:ea typeface="utkal"/>
              </a:rPr>
              <a:t> atoms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 Cu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Mass of Cu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231" name="Line 6"/>
          <p:cNvSpPr/>
          <p:nvPr/>
        </p:nvSpPr>
        <p:spPr>
          <a:xfrm>
            <a:off x="228600" y="1219320"/>
            <a:ext cx="8763120" cy="0"/>
          </a:xfrm>
          <a:prstGeom prst="line">
            <a:avLst/>
          </a:prstGeom>
          <a:ln cap="sq" w="2844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232" name="Line 7"/>
          <p:cNvSpPr/>
          <p:nvPr/>
        </p:nvSpPr>
        <p:spPr>
          <a:xfrm>
            <a:off x="228600" y="2133720"/>
            <a:ext cx="8763120" cy="0"/>
          </a:xfrm>
          <a:prstGeom prst="line">
            <a:avLst/>
          </a:prstGeom>
          <a:ln w="1260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233" name="Line 8"/>
          <p:cNvSpPr/>
          <p:nvPr/>
        </p:nvSpPr>
        <p:spPr>
          <a:xfrm>
            <a:off x="228600" y="6219720"/>
            <a:ext cx="8763120" cy="0"/>
          </a:xfrm>
          <a:prstGeom prst="line">
            <a:avLst/>
          </a:prstGeom>
          <a:ln cap="sq" w="2844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234" name="CustomShape 9"/>
          <p:cNvSpPr/>
          <p:nvPr/>
        </p:nvSpPr>
        <p:spPr>
          <a:xfrm>
            <a:off x="228600" y="5398920"/>
            <a:ext cx="2057400" cy="8208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>
            <a:normAutofit/>
          </a:bodyPr>
          <a:p>
            <a:pPr algn="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1" lang="en-US" sz="2400" spc="-1" strike="noStrike">
                <a:solidFill>
                  <a:srgbClr val="000000"/>
                </a:solidFill>
                <a:latin typeface="Times New Roman"/>
              </a:rPr>
              <a:t>Check: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235" name="CustomShape 10"/>
          <p:cNvSpPr/>
          <p:nvPr/>
        </p:nvSpPr>
        <p:spPr>
          <a:xfrm>
            <a:off x="228600" y="3809880"/>
            <a:ext cx="2057400" cy="15890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>
            <a:normAutofit/>
          </a:bodyPr>
          <a:p>
            <a:pPr algn="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1" lang="en-US" sz="2400" spc="-1" strike="noStrike">
                <a:solidFill>
                  <a:srgbClr val="000000"/>
                </a:solidFill>
                <a:latin typeface="Times New Roman"/>
              </a:rPr>
              <a:t>Solution: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236" name="CustomShape 11"/>
          <p:cNvSpPr/>
          <p:nvPr/>
        </p:nvSpPr>
        <p:spPr>
          <a:xfrm>
            <a:off x="228600" y="2133720"/>
            <a:ext cx="2057400" cy="16761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>
            <a:normAutofit/>
          </a:bodyPr>
          <a:p>
            <a:pPr algn="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1" lang="en-US" sz="2400" spc="-1" strike="noStrike">
                <a:solidFill>
                  <a:srgbClr val="000000"/>
                </a:solidFill>
                <a:latin typeface="Times New Roman"/>
              </a:rPr>
              <a:t>Solution Map: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algn="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algn="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algn="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1" lang="en-US" sz="2400" spc="-1" strike="noStrike">
                <a:solidFill>
                  <a:srgbClr val="000000"/>
                </a:solidFill>
                <a:latin typeface="Times New Roman"/>
              </a:rPr>
              <a:t>Relationships: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237" name="CustomShape 12"/>
          <p:cNvSpPr/>
          <p:nvPr/>
        </p:nvSpPr>
        <p:spPr>
          <a:xfrm>
            <a:off x="228600" y="1219320"/>
            <a:ext cx="2057400" cy="9144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>
            <a:normAutofit/>
          </a:bodyPr>
          <a:p>
            <a:pPr algn="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1" lang="en-US" sz="2400" spc="-1" strike="noStrike">
                <a:solidFill>
                  <a:srgbClr val="000000"/>
                </a:solidFill>
                <a:latin typeface="Times New Roman"/>
              </a:rPr>
              <a:t>Given: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algn="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1" lang="en-US" sz="2400" spc="-1" strike="noStrike">
                <a:solidFill>
                  <a:srgbClr val="000000"/>
                </a:solidFill>
                <a:latin typeface="Times New Roman"/>
              </a:rPr>
              <a:t>Find: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238" name="Line 13"/>
          <p:cNvSpPr/>
          <p:nvPr/>
        </p:nvSpPr>
        <p:spPr>
          <a:xfrm>
            <a:off x="228600" y="1219320"/>
            <a:ext cx="0" cy="5000400"/>
          </a:xfrm>
          <a:prstGeom prst="line">
            <a:avLst/>
          </a:prstGeom>
          <a:ln cap="sq" w="2844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239" name="Line 14"/>
          <p:cNvSpPr/>
          <p:nvPr/>
        </p:nvSpPr>
        <p:spPr>
          <a:xfrm>
            <a:off x="2286000" y="1219320"/>
            <a:ext cx="0" cy="5000400"/>
          </a:xfrm>
          <a:prstGeom prst="line">
            <a:avLst/>
          </a:prstGeom>
          <a:ln w="1260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240" name="Line 15"/>
          <p:cNvSpPr/>
          <p:nvPr/>
        </p:nvSpPr>
        <p:spPr>
          <a:xfrm>
            <a:off x="8991720" y="1219320"/>
            <a:ext cx="0" cy="5000400"/>
          </a:xfrm>
          <a:prstGeom prst="line">
            <a:avLst/>
          </a:prstGeom>
          <a:ln cap="sq" w="2844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241" name="Line 16"/>
          <p:cNvSpPr/>
          <p:nvPr/>
        </p:nvSpPr>
        <p:spPr>
          <a:xfrm>
            <a:off x="228600" y="3809880"/>
            <a:ext cx="8763120" cy="0"/>
          </a:xfrm>
          <a:prstGeom prst="line">
            <a:avLst/>
          </a:prstGeom>
          <a:ln w="1260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242" name="Line 17"/>
          <p:cNvSpPr/>
          <p:nvPr/>
        </p:nvSpPr>
        <p:spPr>
          <a:xfrm>
            <a:off x="228600" y="5398920"/>
            <a:ext cx="8763120" cy="0"/>
          </a:xfrm>
          <a:prstGeom prst="line">
            <a:avLst/>
          </a:prstGeom>
          <a:ln w="1260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mc:AlternateContent>
        <mc:Choice xmlns:a14="http://schemas.microsoft.com/office/drawing/2010/main" Requires="a14">
          <p:sp>
            <p:nvSpPr>
              <p:cNvPr id="243" name="Formula 18"/>
              <p:cNvSpPr txBox="1"/>
              <p:nvPr/>
            </p:nvSpPr>
            <p:spPr>
              <a:xfrm>
                <a:off x="6309360" y="2710440"/>
                <a:ext cx="838800" cy="67284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f>
                      <m:num>
                        <m:r>
                          <m:rPr>
                            <m:lit/>
                            <m:nor/>
                          </m:rPr>
                          <m:t xml:space="preserve">63</m:t>
                        </m:r>
                        <m:r>
                          <m:rPr>
                            <m:lit/>
                            <m:nor/>
                          </m:rPr>
                          <m:t xml:space="preserve">.</m:t>
                        </m:r>
                        <m:r>
                          <m:rPr>
                            <m:lit/>
                            <m:nor/>
                          </m:rPr>
                          <m:t xml:space="preserve">55 g</m:t>
                        </m:r>
                      </m:num>
                      <m:den>
                        <m:r>
                          <m:rPr>
                            <m:lit/>
                            <m:nor/>
                          </m:rPr>
                          <m:t xml:space="preserve">  1 mol</m:t>
                        </m:r>
                      </m:den>
                    </m:f>
                  </m:oMath>
                </a14:m>
              </a:p>
            </p:txBody>
          </p:sp>
        </mc:Choice>
        <mc:Fallback/>
      </mc:AlternateContent>
      <mc:AlternateContent>
        <mc:Choice xmlns:a14="http://schemas.microsoft.com/office/drawing/2010/main" Requires="a14">
          <p:sp>
            <p:nvSpPr>
              <p:cNvPr id="244" name="Formula 19"/>
              <p:cNvSpPr txBox="1"/>
              <p:nvPr/>
            </p:nvSpPr>
            <p:spPr>
              <a:xfrm>
                <a:off x="2819520" y="3886200"/>
                <a:ext cx="5853960" cy="128628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eqArr>
                      <m:e>
                        <m:r>
                          <m:rPr>
                            <m:lit/>
                            <m:nor/>
                          </m:rPr>
                          <m:t xml:space="preserve"> 2</m:t>
                        </m:r>
                        <m:r>
                          <m:rPr>
                            <m:lit/>
                            <m:nor/>
                          </m:rPr>
                          <m:t xml:space="preserve">.</m:t>
                        </m:r>
                        <m:r>
                          <m:rPr>
                            <m:lit/>
                            <m:nor/>
                          </m:rPr>
                          <m:t xml:space="preserve">94</m:t>
                        </m:r>
                        <m:r>
                          <m:t xml:space="preserve">×</m:t>
                        </m:r>
                        <m:sSup>
                          <m:e>
                            <m:r>
                              <m:rPr>
                                <m:lit/>
                                <m:nor/>
                              </m:rPr>
                              <m:t xml:space="preserve">10</m:t>
                            </m:r>
                          </m:e>
                          <m:sup>
                            <m:r>
                              <m:rPr>
                                <m:lit/>
                                <m:nor/>
                              </m:rPr>
                              <m:t xml:space="preserve">22</m:t>
                            </m:r>
                          </m:sup>
                        </m:sSup>
                        <m:r>
                          <m:rPr>
                            <m:lit/>
                            <m:nor/>
                          </m:rPr>
                          <m:t xml:space="preserve"> atoms Cu</m:t>
                        </m:r>
                        <m:r>
                          <m:t xml:space="preserve">×</m:t>
                        </m:r>
                        <m:f>
                          <m:num>
                            <m:r>
                              <m:rPr>
                                <m:lit/>
                                <m:nor/>
                              </m:rPr>
                              <m:t xml:space="preserve">              1 mol</m:t>
                            </m:r>
                          </m:num>
                          <m:den>
                            <m:r>
                              <m:t xml:space="preserve">6</m:t>
                            </m:r>
                            <m:r>
                              <m:rPr>
                                <m:lit/>
                                <m:nor/>
                              </m:rPr>
                              <m:t xml:space="preserve">.</m:t>
                            </m:r>
                            <m:r>
                              <m:rPr>
                                <m:lit/>
                                <m:nor/>
                              </m:rPr>
                              <m:t xml:space="preserve">022</m:t>
                            </m:r>
                            <m:r>
                              <m:t xml:space="preserve">×</m:t>
                            </m:r>
                            <m:sSup>
                              <m:e>
                                <m:r>
                                  <m:rPr>
                                    <m:lit/>
                                    <m:nor/>
                                  </m:rPr>
                                  <m:t xml:space="preserve">10</m:t>
                                </m:r>
                              </m:e>
                              <m:sup>
                                <m:r>
                                  <m:rPr>
                                    <m:lit/>
                                    <m:nor/>
                                  </m:rPr>
                                  <m:t xml:space="preserve">23</m:t>
                                </m:r>
                              </m:sup>
                            </m:sSup>
                            <m:r>
                              <m:rPr>
                                <m:lit/>
                                <m:nor/>
                              </m:rPr>
                              <m:t xml:space="preserve"> atoms</m:t>
                            </m:r>
                          </m:den>
                        </m:f>
                        <m:r>
                          <m:t xml:space="preserve">×</m:t>
                        </m:r>
                        <m:f>
                          <m:num>
                            <m:r>
                              <m:rPr>
                                <m:lit/>
                                <m:nor/>
                              </m:rPr>
                              <m:t xml:space="preserve">63</m:t>
                            </m:r>
                            <m:r>
                              <m:rPr>
                                <m:lit/>
                                <m:nor/>
                              </m:rPr>
                              <m:t xml:space="preserve">.</m:t>
                            </m:r>
                            <m:r>
                              <m:rPr>
                                <m:lit/>
                                <m:nor/>
                              </m:rPr>
                              <m:t xml:space="preserve">55 g Cu</m:t>
                            </m:r>
                          </m:num>
                          <m:den>
                            <m:r>
                              <m:rPr>
                                <m:lit/>
                                <m:nor/>
                              </m:rPr>
                              <m:t xml:space="preserve">1 mol Cu</m:t>
                            </m:r>
                          </m:den>
                        </m:f>
                      </m:e>
                      <m:e>
                        <m:r>
                          <m:rPr>
                            <m:lit/>
                            <m:nor/>
                          </m:rPr>
                          <m:t xml:space="preserve">=</m:t>
                        </m:r>
                        <m:r>
                          <m:t xml:space="preserve">3.10</m:t>
                        </m:r>
                        <m:r>
                          <m:rPr>
                            <m:lit/>
                            <m:nor/>
                          </m:rPr>
                          <m:t xml:space="preserve"> g Cu</m:t>
                        </m:r>
                      </m:e>
                    </m:eqArr>
                  </m:oMath>
                </a14:m>
              </a:p>
            </p:txBody>
          </p:sp>
        </mc:Choice>
        <mc:Fallback/>
      </mc:AlternateContent>
      <p:grpSp>
        <p:nvGrpSpPr>
          <p:cNvPr id="245" name="Group 20"/>
          <p:cNvGrpSpPr/>
          <p:nvPr/>
        </p:nvGrpSpPr>
        <p:grpSpPr>
          <a:xfrm>
            <a:off x="2971800" y="2209680"/>
            <a:ext cx="5714640" cy="533160"/>
            <a:chOff x="2971800" y="2209680"/>
            <a:chExt cx="5714640" cy="533160"/>
          </a:xfrm>
        </p:grpSpPr>
        <p:sp>
          <p:nvSpPr>
            <p:cNvPr id="246" name="CustomShape 21"/>
            <p:cNvSpPr/>
            <p:nvPr/>
          </p:nvSpPr>
          <p:spPr>
            <a:xfrm>
              <a:off x="2971800" y="2209680"/>
              <a:ext cx="1208880" cy="533160"/>
            </a:xfrm>
            <a:custGeom>
              <a:avLst/>
              <a:gdLst/>
              <a:ahLst/>
              <a:rect l="0" t="0" r="r" b="b"/>
              <a:pathLst>
                <a:path w="3360" h="1483">
                  <a:moveTo>
                    <a:pt x="370" y="0"/>
                  </a:moveTo>
                  <a:lnTo>
                    <a:pt x="371" y="0"/>
                  </a:lnTo>
                  <a:cubicBezTo>
                    <a:pt x="305" y="0"/>
                    <a:pt x="242" y="17"/>
                    <a:pt x="185" y="50"/>
                  </a:cubicBezTo>
                  <a:cubicBezTo>
                    <a:pt x="129" y="82"/>
                    <a:pt x="82" y="129"/>
                    <a:pt x="50" y="185"/>
                  </a:cubicBezTo>
                  <a:cubicBezTo>
                    <a:pt x="17" y="242"/>
                    <a:pt x="0" y="305"/>
                    <a:pt x="0" y="371"/>
                  </a:cubicBezTo>
                  <a:lnTo>
                    <a:pt x="0" y="1111"/>
                  </a:lnTo>
                  <a:lnTo>
                    <a:pt x="0" y="1112"/>
                  </a:lnTo>
                  <a:cubicBezTo>
                    <a:pt x="0" y="1177"/>
                    <a:pt x="17" y="1240"/>
                    <a:pt x="50" y="1297"/>
                  </a:cubicBezTo>
                  <a:cubicBezTo>
                    <a:pt x="82" y="1353"/>
                    <a:pt x="129" y="1400"/>
                    <a:pt x="185" y="1432"/>
                  </a:cubicBezTo>
                  <a:cubicBezTo>
                    <a:pt x="242" y="1465"/>
                    <a:pt x="305" y="1482"/>
                    <a:pt x="371" y="1482"/>
                  </a:cubicBezTo>
                  <a:lnTo>
                    <a:pt x="2988" y="1482"/>
                  </a:lnTo>
                  <a:lnTo>
                    <a:pt x="2989" y="1482"/>
                  </a:lnTo>
                  <a:cubicBezTo>
                    <a:pt x="3054" y="1482"/>
                    <a:pt x="3117" y="1465"/>
                    <a:pt x="3174" y="1432"/>
                  </a:cubicBezTo>
                  <a:cubicBezTo>
                    <a:pt x="3230" y="1400"/>
                    <a:pt x="3277" y="1353"/>
                    <a:pt x="3309" y="1297"/>
                  </a:cubicBezTo>
                  <a:cubicBezTo>
                    <a:pt x="3342" y="1240"/>
                    <a:pt x="3359" y="1177"/>
                    <a:pt x="3359" y="1112"/>
                  </a:cubicBezTo>
                  <a:lnTo>
                    <a:pt x="3359" y="370"/>
                  </a:lnTo>
                  <a:lnTo>
                    <a:pt x="3359" y="371"/>
                  </a:lnTo>
                  <a:lnTo>
                    <a:pt x="3359" y="371"/>
                  </a:lnTo>
                  <a:cubicBezTo>
                    <a:pt x="3359" y="305"/>
                    <a:pt x="3342" y="242"/>
                    <a:pt x="3309" y="185"/>
                  </a:cubicBezTo>
                  <a:cubicBezTo>
                    <a:pt x="3277" y="129"/>
                    <a:pt x="3230" y="82"/>
                    <a:pt x="3174" y="50"/>
                  </a:cubicBezTo>
                  <a:cubicBezTo>
                    <a:pt x="3117" y="17"/>
                    <a:pt x="3054" y="0"/>
                    <a:pt x="2989" y="0"/>
                  </a:cubicBezTo>
                  <a:lnTo>
                    <a:pt x="370" y="0"/>
                  </a:lnTo>
                </a:path>
              </a:pathLst>
            </a:custGeom>
            <a:solidFill>
              <a:srgbClr val="ffcc66"/>
            </a:solidFill>
            <a:ln w="936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90000" rIns="90000" tIns="46800" bIns="46800" anchor="ctr">
              <a:noAutofit/>
            </a:bodyPr>
            <a:p>
              <a:pPr algn="ctr">
                <a:tabLst>
                  <a:tab algn="l" pos="0"/>
                  <a:tab algn="l" pos="914400"/>
                  <a:tab algn="l" pos="1828800"/>
                  <a:tab algn="l" pos="2743200"/>
                  <a:tab algn="l" pos="3657600"/>
                  <a:tab algn="l" pos="4572000"/>
                  <a:tab algn="l" pos="5486400"/>
                  <a:tab algn="l" pos="6400800"/>
                  <a:tab algn="l" pos="7315200"/>
                  <a:tab algn="l" pos="8229600"/>
                  <a:tab algn="l" pos="9144000"/>
                  <a:tab algn="l" pos="10058400"/>
                </a:tabLst>
              </a:pPr>
              <a:r>
                <a:rPr b="0" lang="en-US" sz="2400" spc="-1" strike="noStrike">
                  <a:solidFill>
                    <a:srgbClr val="6600cc"/>
                  </a:solidFill>
                  <a:latin typeface="Times New Roman"/>
                </a:rPr>
                <a:t>atoms Cu</a:t>
              </a:r>
              <a:endParaRPr b="0" lang="en-US" sz="2400" spc="-1" strike="noStrike">
                <a:solidFill>
                  <a:srgbClr val="000000"/>
                </a:solidFill>
                <a:latin typeface="Times New Roman"/>
              </a:endParaRPr>
            </a:p>
          </p:txBody>
        </p:sp>
        <p:sp>
          <p:nvSpPr>
            <p:cNvPr id="247" name="CustomShape 22"/>
            <p:cNvSpPr/>
            <p:nvPr/>
          </p:nvSpPr>
          <p:spPr>
            <a:xfrm>
              <a:off x="4290480" y="2420640"/>
              <a:ext cx="567720" cy="160200"/>
            </a:xfrm>
            <a:custGeom>
              <a:avLst/>
              <a:gdLst/>
              <a:ahLst/>
              <a:rect l="0" t="0" r="r" b="b"/>
              <a:pathLst>
                <a:path w="1579" h="447">
                  <a:moveTo>
                    <a:pt x="0" y="335"/>
                  </a:moveTo>
                  <a:lnTo>
                    <a:pt x="1183" y="335"/>
                  </a:lnTo>
                  <a:lnTo>
                    <a:pt x="1183" y="446"/>
                  </a:lnTo>
                  <a:lnTo>
                    <a:pt x="1578" y="223"/>
                  </a:lnTo>
                  <a:lnTo>
                    <a:pt x="1183" y="0"/>
                  </a:lnTo>
                  <a:lnTo>
                    <a:pt x="1183" y="112"/>
                  </a:lnTo>
                  <a:lnTo>
                    <a:pt x="0" y="112"/>
                  </a:lnTo>
                  <a:lnTo>
                    <a:pt x="0" y="335"/>
                  </a:lnTo>
                </a:path>
              </a:pathLst>
            </a:custGeom>
            <a:solidFill>
              <a:srgbClr val="ffcc66"/>
            </a:solidFill>
            <a:ln w="936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248" name="CustomShape 23"/>
            <p:cNvSpPr/>
            <p:nvPr/>
          </p:nvSpPr>
          <p:spPr>
            <a:xfrm>
              <a:off x="4949640" y="2209680"/>
              <a:ext cx="1428840" cy="533160"/>
            </a:xfrm>
            <a:custGeom>
              <a:avLst/>
              <a:gdLst/>
              <a:ahLst/>
              <a:rect l="0" t="0" r="r" b="b"/>
              <a:pathLst>
                <a:path w="3971" h="1483">
                  <a:moveTo>
                    <a:pt x="370" y="0"/>
                  </a:moveTo>
                  <a:lnTo>
                    <a:pt x="371" y="0"/>
                  </a:lnTo>
                  <a:cubicBezTo>
                    <a:pt x="305" y="0"/>
                    <a:pt x="242" y="17"/>
                    <a:pt x="185" y="50"/>
                  </a:cubicBezTo>
                  <a:cubicBezTo>
                    <a:pt x="129" y="82"/>
                    <a:pt x="82" y="129"/>
                    <a:pt x="50" y="185"/>
                  </a:cubicBezTo>
                  <a:cubicBezTo>
                    <a:pt x="17" y="242"/>
                    <a:pt x="0" y="305"/>
                    <a:pt x="0" y="371"/>
                  </a:cubicBezTo>
                  <a:lnTo>
                    <a:pt x="0" y="1111"/>
                  </a:lnTo>
                  <a:lnTo>
                    <a:pt x="0" y="1112"/>
                  </a:lnTo>
                  <a:cubicBezTo>
                    <a:pt x="0" y="1177"/>
                    <a:pt x="17" y="1240"/>
                    <a:pt x="50" y="1297"/>
                  </a:cubicBezTo>
                  <a:cubicBezTo>
                    <a:pt x="82" y="1353"/>
                    <a:pt x="129" y="1400"/>
                    <a:pt x="185" y="1432"/>
                  </a:cubicBezTo>
                  <a:cubicBezTo>
                    <a:pt x="242" y="1465"/>
                    <a:pt x="305" y="1482"/>
                    <a:pt x="371" y="1482"/>
                  </a:cubicBezTo>
                  <a:lnTo>
                    <a:pt x="3599" y="1482"/>
                  </a:lnTo>
                  <a:lnTo>
                    <a:pt x="3600" y="1482"/>
                  </a:lnTo>
                  <a:cubicBezTo>
                    <a:pt x="3665" y="1482"/>
                    <a:pt x="3728" y="1465"/>
                    <a:pt x="3785" y="1432"/>
                  </a:cubicBezTo>
                  <a:cubicBezTo>
                    <a:pt x="3841" y="1400"/>
                    <a:pt x="3888" y="1353"/>
                    <a:pt x="3920" y="1297"/>
                  </a:cubicBezTo>
                  <a:cubicBezTo>
                    <a:pt x="3953" y="1240"/>
                    <a:pt x="3970" y="1177"/>
                    <a:pt x="3970" y="1112"/>
                  </a:cubicBezTo>
                  <a:lnTo>
                    <a:pt x="3969" y="370"/>
                  </a:lnTo>
                  <a:lnTo>
                    <a:pt x="3970" y="371"/>
                  </a:lnTo>
                  <a:lnTo>
                    <a:pt x="3970" y="371"/>
                  </a:lnTo>
                  <a:cubicBezTo>
                    <a:pt x="3970" y="305"/>
                    <a:pt x="3953" y="242"/>
                    <a:pt x="3920" y="185"/>
                  </a:cubicBezTo>
                  <a:cubicBezTo>
                    <a:pt x="3888" y="129"/>
                    <a:pt x="3841" y="82"/>
                    <a:pt x="3785" y="50"/>
                  </a:cubicBezTo>
                  <a:cubicBezTo>
                    <a:pt x="3728" y="17"/>
                    <a:pt x="3665" y="0"/>
                    <a:pt x="3600" y="0"/>
                  </a:cubicBezTo>
                  <a:lnTo>
                    <a:pt x="370" y="0"/>
                  </a:lnTo>
                </a:path>
              </a:pathLst>
            </a:custGeom>
            <a:solidFill>
              <a:srgbClr val="ffcc66"/>
            </a:solidFill>
            <a:ln w="936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90000" rIns="90000" tIns="46800" bIns="46800" anchor="ctr">
              <a:noAutofit/>
            </a:bodyPr>
            <a:p>
              <a:pPr algn="ctr">
                <a:tabLst>
                  <a:tab algn="l" pos="0"/>
                  <a:tab algn="l" pos="914400"/>
                  <a:tab algn="l" pos="1828800"/>
                  <a:tab algn="l" pos="2743200"/>
                  <a:tab algn="l" pos="3657600"/>
                  <a:tab algn="l" pos="4572000"/>
                  <a:tab algn="l" pos="5486400"/>
                  <a:tab algn="l" pos="6400800"/>
                  <a:tab algn="l" pos="7315200"/>
                  <a:tab algn="l" pos="8229600"/>
                  <a:tab algn="l" pos="9144000"/>
                  <a:tab algn="l" pos="10058400"/>
                </a:tabLst>
              </a:pPr>
              <a:r>
                <a:rPr b="0" lang="en-US" sz="2400" spc="-1" strike="noStrike">
                  <a:solidFill>
                    <a:srgbClr val="6600cc"/>
                  </a:solidFill>
                  <a:latin typeface="Times New Roman"/>
                </a:rPr>
                <a:t>mol Cu</a:t>
              </a:r>
              <a:endParaRPr b="0" lang="en-US" sz="2400" spc="-1" strike="noStrike">
                <a:solidFill>
                  <a:srgbClr val="000000"/>
                </a:solidFill>
                <a:latin typeface="Times New Roman"/>
              </a:endParaRPr>
            </a:p>
          </p:txBody>
        </p:sp>
        <p:sp>
          <p:nvSpPr>
            <p:cNvPr id="249" name="CustomShape 24"/>
            <p:cNvSpPr/>
            <p:nvPr/>
          </p:nvSpPr>
          <p:spPr>
            <a:xfrm>
              <a:off x="6488640" y="2420640"/>
              <a:ext cx="567360" cy="160200"/>
            </a:xfrm>
            <a:custGeom>
              <a:avLst/>
              <a:gdLst/>
              <a:ahLst/>
              <a:rect l="0" t="0" r="r" b="b"/>
              <a:pathLst>
                <a:path w="1578" h="447">
                  <a:moveTo>
                    <a:pt x="0" y="335"/>
                  </a:moveTo>
                  <a:lnTo>
                    <a:pt x="1182" y="335"/>
                  </a:lnTo>
                  <a:lnTo>
                    <a:pt x="1182" y="446"/>
                  </a:lnTo>
                  <a:lnTo>
                    <a:pt x="1577" y="223"/>
                  </a:lnTo>
                  <a:lnTo>
                    <a:pt x="1182" y="0"/>
                  </a:lnTo>
                  <a:lnTo>
                    <a:pt x="1182" y="112"/>
                  </a:lnTo>
                  <a:lnTo>
                    <a:pt x="0" y="112"/>
                  </a:lnTo>
                  <a:lnTo>
                    <a:pt x="0" y="335"/>
                  </a:lnTo>
                </a:path>
              </a:pathLst>
            </a:custGeom>
            <a:solidFill>
              <a:srgbClr val="ffcc66"/>
            </a:solidFill>
            <a:ln w="936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250" name="CustomShape 25"/>
            <p:cNvSpPr/>
            <p:nvPr/>
          </p:nvSpPr>
          <p:spPr>
            <a:xfrm>
              <a:off x="7148160" y="2209680"/>
              <a:ext cx="1538280" cy="533160"/>
            </a:xfrm>
            <a:custGeom>
              <a:avLst/>
              <a:gdLst/>
              <a:ahLst/>
              <a:rect l="0" t="0" r="r" b="b"/>
              <a:pathLst>
                <a:path w="4275" h="1483">
                  <a:moveTo>
                    <a:pt x="370" y="0"/>
                  </a:moveTo>
                  <a:lnTo>
                    <a:pt x="371" y="0"/>
                  </a:lnTo>
                  <a:cubicBezTo>
                    <a:pt x="305" y="0"/>
                    <a:pt x="242" y="17"/>
                    <a:pt x="185" y="50"/>
                  </a:cubicBezTo>
                  <a:cubicBezTo>
                    <a:pt x="129" y="82"/>
                    <a:pt x="82" y="129"/>
                    <a:pt x="50" y="185"/>
                  </a:cubicBezTo>
                  <a:cubicBezTo>
                    <a:pt x="17" y="242"/>
                    <a:pt x="0" y="305"/>
                    <a:pt x="0" y="371"/>
                  </a:cubicBezTo>
                  <a:lnTo>
                    <a:pt x="0" y="1111"/>
                  </a:lnTo>
                  <a:lnTo>
                    <a:pt x="0" y="1112"/>
                  </a:lnTo>
                  <a:cubicBezTo>
                    <a:pt x="0" y="1177"/>
                    <a:pt x="17" y="1240"/>
                    <a:pt x="50" y="1297"/>
                  </a:cubicBezTo>
                  <a:cubicBezTo>
                    <a:pt x="82" y="1353"/>
                    <a:pt x="129" y="1400"/>
                    <a:pt x="185" y="1432"/>
                  </a:cubicBezTo>
                  <a:cubicBezTo>
                    <a:pt x="242" y="1465"/>
                    <a:pt x="305" y="1482"/>
                    <a:pt x="371" y="1482"/>
                  </a:cubicBezTo>
                  <a:lnTo>
                    <a:pt x="3903" y="1482"/>
                  </a:lnTo>
                  <a:lnTo>
                    <a:pt x="3904" y="1482"/>
                  </a:lnTo>
                  <a:cubicBezTo>
                    <a:pt x="3969" y="1482"/>
                    <a:pt x="4032" y="1465"/>
                    <a:pt x="4089" y="1432"/>
                  </a:cubicBezTo>
                  <a:cubicBezTo>
                    <a:pt x="4145" y="1400"/>
                    <a:pt x="4192" y="1353"/>
                    <a:pt x="4224" y="1297"/>
                  </a:cubicBezTo>
                  <a:cubicBezTo>
                    <a:pt x="4257" y="1240"/>
                    <a:pt x="4274" y="1177"/>
                    <a:pt x="4274" y="1112"/>
                  </a:cubicBezTo>
                  <a:lnTo>
                    <a:pt x="4274" y="370"/>
                  </a:lnTo>
                  <a:lnTo>
                    <a:pt x="4274" y="371"/>
                  </a:lnTo>
                  <a:lnTo>
                    <a:pt x="4274" y="371"/>
                  </a:lnTo>
                  <a:cubicBezTo>
                    <a:pt x="4274" y="305"/>
                    <a:pt x="4257" y="242"/>
                    <a:pt x="4224" y="185"/>
                  </a:cubicBezTo>
                  <a:cubicBezTo>
                    <a:pt x="4192" y="129"/>
                    <a:pt x="4145" y="82"/>
                    <a:pt x="4089" y="50"/>
                  </a:cubicBezTo>
                  <a:cubicBezTo>
                    <a:pt x="4032" y="17"/>
                    <a:pt x="3969" y="0"/>
                    <a:pt x="3904" y="0"/>
                  </a:cubicBezTo>
                  <a:lnTo>
                    <a:pt x="370" y="0"/>
                  </a:lnTo>
                </a:path>
              </a:pathLst>
            </a:custGeom>
            <a:solidFill>
              <a:srgbClr val="ffcc66"/>
            </a:solidFill>
            <a:ln w="936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90000" rIns="90000" tIns="46800" bIns="46800" anchor="ctr">
              <a:noAutofit/>
            </a:bodyPr>
            <a:p>
              <a:pPr algn="ctr">
                <a:tabLst>
                  <a:tab algn="l" pos="0"/>
                  <a:tab algn="l" pos="914400"/>
                  <a:tab algn="l" pos="1828800"/>
                  <a:tab algn="l" pos="2743200"/>
                  <a:tab algn="l" pos="3657600"/>
                  <a:tab algn="l" pos="4572000"/>
                  <a:tab algn="l" pos="5486400"/>
                  <a:tab algn="l" pos="6400800"/>
                  <a:tab algn="l" pos="7315200"/>
                  <a:tab algn="l" pos="8229600"/>
                  <a:tab algn="l" pos="9144000"/>
                  <a:tab algn="l" pos="10058400"/>
                </a:tabLst>
              </a:pPr>
              <a:r>
                <a:rPr b="0" lang="en-US" sz="2400" spc="-1" strike="noStrike">
                  <a:solidFill>
                    <a:srgbClr val="6600cc"/>
                  </a:solidFill>
                  <a:latin typeface="Times New Roman"/>
                </a:rPr>
                <a:t>g Cu</a:t>
              </a:r>
              <a:endParaRPr b="0" lang="en-US" sz="2400" spc="-1" strike="noStrike">
                <a:solidFill>
                  <a:srgbClr val="000000"/>
                </a:solidFill>
                <a:latin typeface="Times New Roman"/>
              </a:endParaRPr>
            </a:p>
          </p:txBody>
        </p:sp>
      </p:grpSp>
      <mc:AlternateContent>
        <mc:Choice xmlns:a14="http://schemas.microsoft.com/office/drawing/2010/main" Requires="a14">
          <p:sp>
            <p:nvSpPr>
              <p:cNvPr id="251" name="Formula 26"/>
              <p:cNvSpPr txBox="1"/>
              <p:nvPr/>
            </p:nvSpPr>
            <p:spPr>
              <a:xfrm>
                <a:off x="3657600" y="2670840"/>
                <a:ext cx="1752480" cy="63360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f>
                      <m:num>
                        <m:r>
                          <m:rPr>
                            <m:lit/>
                            <m:nor/>
                          </m:rPr>
                          <m:t xml:space="preserve">            1 mol</m:t>
                        </m:r>
                      </m:num>
                      <m:den>
                        <m:r>
                          <m:t xml:space="preserve">6</m:t>
                        </m:r>
                        <m:r>
                          <m:rPr>
                            <m:lit/>
                            <m:nor/>
                          </m:rPr>
                          <m:t xml:space="preserve">.</m:t>
                        </m:r>
                        <m:r>
                          <m:rPr>
                            <m:lit/>
                            <m:nor/>
                          </m:rPr>
                          <m:t xml:space="preserve">022</m:t>
                        </m:r>
                        <m:r>
                          <m:t xml:space="preserve">×</m:t>
                        </m:r>
                        <m:sSup>
                          <m:e>
                            <m:r>
                              <m:rPr>
                                <m:lit/>
                                <m:nor/>
                              </m:rPr>
                              <m:t xml:space="preserve">10</m:t>
                            </m:r>
                          </m:e>
                          <m:sup>
                            <m:r>
                              <m:rPr>
                                <m:lit/>
                                <m:nor/>
                              </m:rPr>
                              <m:t xml:space="preserve">23</m:t>
                            </m:r>
                          </m:sup>
                        </m:sSup>
                        <m:r>
                          <m:rPr>
                            <m:lit/>
                            <m:nor/>
                          </m:rPr>
                          <m:t xml:space="preserve"> atoms</m:t>
                        </m:r>
                      </m:den>
                    </m:f>
                  </m:oMath>
                </a14:m>
              </a:p>
            </p:txBody>
          </p:sp>
        </mc:Choice>
        <mc:Fallback/>
      </mc:AlternateContent>
      <p:sp>
        <p:nvSpPr>
          <p:cNvPr id="252" name="Freeform 27"/>
          <p:cNvSpPr/>
          <p:nvPr/>
        </p:nvSpPr>
        <p:spPr>
          <a:xfrm>
            <a:off x="4389120" y="4023360"/>
            <a:ext cx="533520" cy="457560"/>
          </a:xfrm>
          <a:custGeom>
            <a:avLst/>
            <a:gdLst/>
            <a:ahLst/>
            <a:rect l="0" t="0" r="r" b="b"/>
            <a:pathLst>
              <a:path w="1482" h="1271">
                <a:moveTo>
                  <a:pt x="0" y="1270"/>
                </a:moveTo>
                <a:lnTo>
                  <a:pt x="1481" y="0"/>
                </a:lnTo>
              </a:path>
            </a:pathLst>
          </a:custGeom>
          <a:ln w="28440">
            <a:solidFill>
              <a:srgbClr val="ff0000"/>
            </a:solidFill>
            <a:miter/>
          </a:ln>
        </p:spPr>
      </p:sp>
      <p:sp>
        <p:nvSpPr>
          <p:cNvPr id="253" name="Freeform 28"/>
          <p:cNvSpPr/>
          <p:nvPr/>
        </p:nvSpPr>
        <p:spPr>
          <a:xfrm>
            <a:off x="6675120" y="4389120"/>
            <a:ext cx="533880" cy="457560"/>
          </a:xfrm>
          <a:custGeom>
            <a:avLst/>
            <a:gdLst/>
            <a:ahLst/>
            <a:rect l="0" t="0" r="r" b="b"/>
            <a:pathLst>
              <a:path w="1483" h="1271">
                <a:moveTo>
                  <a:pt x="0" y="1270"/>
                </a:moveTo>
                <a:lnTo>
                  <a:pt x="1482" y="0"/>
                </a:lnTo>
              </a:path>
            </a:pathLst>
          </a:custGeom>
          <a:ln w="28440">
            <a:solidFill>
              <a:srgbClr val="ff0000"/>
            </a:solidFill>
            <a:miter/>
          </a:ln>
        </p:spPr>
      </p:sp>
      <p:sp>
        <p:nvSpPr>
          <p:cNvPr id="254" name="Freeform 29"/>
          <p:cNvSpPr/>
          <p:nvPr/>
        </p:nvSpPr>
        <p:spPr>
          <a:xfrm>
            <a:off x="6309360" y="3886200"/>
            <a:ext cx="533520" cy="457560"/>
          </a:xfrm>
          <a:custGeom>
            <a:avLst/>
            <a:gdLst/>
            <a:ahLst/>
            <a:rect l="0" t="0" r="r" b="b"/>
            <a:pathLst>
              <a:path w="1482" h="1271">
                <a:moveTo>
                  <a:pt x="1481" y="1270"/>
                </a:moveTo>
                <a:lnTo>
                  <a:pt x="0" y="0"/>
                </a:lnTo>
              </a:path>
            </a:pathLst>
          </a:custGeom>
          <a:ln w="28440">
            <a:solidFill>
              <a:srgbClr val="0066ff"/>
            </a:solidFill>
            <a:miter/>
          </a:ln>
        </p:spPr>
      </p:sp>
      <p:sp>
        <p:nvSpPr>
          <p:cNvPr id="255" name="Freeform 30"/>
          <p:cNvSpPr/>
          <p:nvPr/>
        </p:nvSpPr>
        <p:spPr>
          <a:xfrm>
            <a:off x="7787880" y="4297680"/>
            <a:ext cx="533520" cy="457560"/>
          </a:xfrm>
          <a:custGeom>
            <a:avLst/>
            <a:gdLst/>
            <a:ahLst/>
            <a:rect l="0" t="0" r="r" b="b"/>
            <a:pathLst>
              <a:path w="1482" h="1271">
                <a:moveTo>
                  <a:pt x="1481" y="1270"/>
                </a:moveTo>
                <a:lnTo>
                  <a:pt x="0" y="0"/>
                </a:lnTo>
              </a:path>
            </a:pathLst>
          </a:custGeom>
          <a:ln w="28440">
            <a:solidFill>
              <a:srgbClr val="0066ff"/>
            </a:solidFill>
            <a:miter/>
          </a:ln>
        </p:spPr>
      </p:sp>
    </p:spTree>
  </p:cSld>
  <p:transition>
    <p:fade thruBlk="true"/>
  </p:transition>
  <p:timing>
    <p:tnLst>
      <p:par>
        <p:cTn id="455" dur="indefinite" restart="never" nodeType="tmRoot">
          <p:childTnLst>
            <p:seq>
              <p:cTn id="456" dur="indefinite" nodeType="mainSeq">
                <p:childTnLst>
                  <p:par>
                    <p:cTn id="457" fill="hold">
                      <p:stCondLst>
                        <p:cond delay="indefinite"/>
                      </p:stCondLst>
                      <p:childTnLst>
                        <p:par>
                          <p:cTn id="458" fill="hold">
                            <p:stCondLst>
                              <p:cond delay="0"/>
                            </p:stCondLst>
                            <p:childTnLst>
                              <p:par>
                                <p:cTn id="459" nodeType="clickEffect" fill="hold" presetClass="entr" presetID="22" presetSubtype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up)" transition="in">
                                      <p:cBhvr additive="repl">
                                        <p:cTn id="461" dur="500"/>
                                        <p:tgtEl>
                                          <p:spTgt spid="2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2" fill="hold">
                      <p:stCondLst>
                        <p:cond delay="indefinite"/>
                      </p:stCondLst>
                      <p:childTnLst>
                        <p:par>
                          <p:cTn id="463" fill="hold">
                            <p:stCondLst>
                              <p:cond delay="0"/>
                            </p:stCondLst>
                            <p:childTnLst>
                              <p:par>
                                <p:cTn id="464" nodeType="clickEffect" fill="hold" presetClass="entr" presetID="22" presetSubtype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up)" transition="in">
                                      <p:cBhvr additive="repl">
                                        <p:cTn id="466" dur="500"/>
                                        <p:tgtEl>
                                          <p:spTgt spid="2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7" fill="hold">
                      <p:stCondLst>
                        <p:cond delay="indefinite"/>
                      </p:stCondLst>
                      <p:childTnLst>
                        <p:par>
                          <p:cTn id="468" fill="hold">
                            <p:stCondLst>
                              <p:cond delay="0"/>
                            </p:stCondLst>
                            <p:childTnLst>
                              <p:par>
                                <p:cTn id="469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471" dur="500"/>
                                        <p:tgtEl>
                                          <p:spTgt spid="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2" fill="hold">
                      <p:stCondLst>
                        <p:cond delay="indefinite"/>
                      </p:stCondLst>
                      <p:childTnLst>
                        <p:par>
                          <p:cTn id="473" fill="hold">
                            <p:stCondLst>
                              <p:cond delay="0"/>
                            </p:stCondLst>
                            <p:childTnLst>
                              <p:par>
                                <p:cTn id="474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476" dur="500"/>
                                        <p:tgtEl>
                                          <p:spTgt spid="2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7" fill="hold">
                      <p:stCondLst>
                        <p:cond delay="indefinite"/>
                      </p:stCondLst>
                      <p:childTnLst>
                        <p:par>
                          <p:cTn id="478" fill="hold">
                            <p:stCondLst>
                              <p:cond delay="0"/>
                            </p:stCondLst>
                            <p:childTnLst>
                              <p:par>
                                <p:cTn id="479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1" fill="hold">
                      <p:stCondLst>
                        <p:cond delay="indefinite"/>
                      </p:stCondLst>
                      <p:childTnLst>
                        <p:par>
                          <p:cTn id="482" fill="hold">
                            <p:stCondLst>
                              <p:cond delay="0"/>
                            </p:stCondLst>
                            <p:childTnLst>
                              <p:par>
                                <p:cTn id="483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5" fill="hold">
                      <p:stCondLst>
                        <p:cond delay="indefinite"/>
                      </p:stCondLst>
                      <p:childTnLst>
                        <p:par>
                          <p:cTn id="486" fill="hold">
                            <p:stCondLst>
                              <p:cond delay="0"/>
                            </p:stCondLst>
                            <p:childTnLst>
                              <p:par>
                                <p:cTn id="487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489" dur="500"/>
                                        <p:tgtEl>
                                          <p:spTgt spid="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0" fill="hold">
                      <p:stCondLst>
                        <p:cond delay="indefinite"/>
                      </p:stCondLst>
                      <p:childTnLst>
                        <p:par>
                          <p:cTn id="491" fill="hold">
                            <p:stCondLst>
                              <p:cond delay="0"/>
                            </p:stCondLst>
                            <p:childTnLst>
                              <p:par>
                                <p:cTn id="492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494" dur="500"/>
                                        <p:tgtEl>
                                          <p:spTgt spid="2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5" fill="hold">
                            <p:stCondLst>
                              <p:cond delay="500"/>
                            </p:stCondLst>
                            <p:childTnLst>
                              <p:par>
                                <p:cTn id="496" nodeType="after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498" dur="500"/>
                                        <p:tgtEl>
                                          <p:spTgt spid="2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9" fill="hold">
                      <p:stCondLst>
                        <p:cond delay="indefinite"/>
                      </p:stCondLst>
                      <p:childTnLst>
                        <p:par>
                          <p:cTn id="500" fill="hold">
                            <p:stCondLst>
                              <p:cond delay="0"/>
                            </p:stCondLst>
                            <p:childTnLst>
                              <p:par>
                                <p:cTn id="501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503" dur="500"/>
                                        <p:tgtEl>
                                          <p:spTgt spid="2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4" fill="hold">
                            <p:stCondLst>
                              <p:cond delay="500"/>
                            </p:stCondLst>
                            <p:childTnLst>
                              <p:par>
                                <p:cTn id="505" nodeType="after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507" dur="500"/>
                                        <p:tgtEl>
                                          <p:spTgt spid="2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8" fill="hold">
                      <p:stCondLst>
                        <p:cond delay="indefinite"/>
                      </p:stCondLst>
                      <p:childTnLst>
                        <p:par>
                          <p:cTn id="509" fill="hold">
                            <p:stCondLst>
                              <p:cond delay="0"/>
                            </p:stCondLst>
                            <p:childTnLst>
                              <p:par>
                                <p:cTn id="510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512" dur="500"/>
                                        <p:tgtEl>
                                          <p:spTgt spid="2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" name="TextShape 1"/>
          <p:cNvSpPr txBox="1"/>
          <p:nvPr/>
        </p:nvSpPr>
        <p:spPr>
          <a:xfrm>
            <a:off x="685800" y="251712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4400" spc="-1" strike="noStrike">
                <a:solidFill>
                  <a:srgbClr val="9900ff"/>
                </a:solidFill>
                <a:latin typeface="Times New Roman"/>
              </a:rPr>
              <a:t>Molar Mass of Compounds</a:t>
            </a:r>
            <a:endParaRPr b="0" lang="en-US" sz="4400" spc="-1" strike="noStrike">
              <a:solidFill>
                <a:srgbClr val="9900ff"/>
              </a:solidFill>
              <a:latin typeface="Times New Roman"/>
            </a:endParaRPr>
          </a:p>
        </p:txBody>
      </p:sp>
    </p:spTree>
  </p:cSld>
  <p:transition>
    <p:fade thruBlk="true"/>
  </p:transition>
</p:sld>
</file>

<file path=ppt/slides/slide2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" name="TextShape 1"/>
          <p:cNvSpPr txBox="1"/>
          <p:nvPr/>
        </p:nvSpPr>
        <p:spPr>
          <a:xfrm>
            <a:off x="762120" y="389520"/>
            <a:ext cx="7772400" cy="838080"/>
          </a:xfrm>
          <a:prstGeom prst="rect">
            <a:avLst/>
          </a:prstGeom>
          <a:noFill/>
          <a:ln>
            <a:noFill/>
          </a:ln>
        </p:spPr>
        <p:txBody>
          <a:bodyPr lIns="90360" rIns="90360" tIns="44280" bIns="4428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4400" spc="-1" strike="noStrike">
                <a:solidFill>
                  <a:srgbClr val="9900ff"/>
                </a:solidFill>
                <a:latin typeface="Times New Roman"/>
              </a:rPr>
              <a:t>Molar Mass of Compounds</a:t>
            </a:r>
            <a:endParaRPr b="0" lang="en-US" sz="4400" spc="-1" strike="noStrike">
              <a:solidFill>
                <a:srgbClr val="9900ff"/>
              </a:solidFill>
              <a:latin typeface="Times New Roman"/>
            </a:endParaRPr>
          </a:p>
        </p:txBody>
      </p:sp>
      <p:sp>
        <p:nvSpPr>
          <p:cNvPr id="258" name="TextShape 2"/>
          <p:cNvSpPr txBox="1"/>
          <p:nvPr/>
        </p:nvSpPr>
        <p:spPr>
          <a:xfrm>
            <a:off x="291960" y="1599840"/>
            <a:ext cx="8685360" cy="4876920"/>
          </a:xfrm>
          <a:prstGeom prst="rect">
            <a:avLst/>
          </a:prstGeom>
          <a:noFill/>
          <a:ln>
            <a:noFill/>
          </a:ln>
        </p:spPr>
        <p:txBody>
          <a:bodyPr lIns="90360" rIns="90360" tIns="44280" bIns="44280">
            <a:normAutofit/>
          </a:bodyPr>
          <a:p>
            <a:pPr marL="342720" indent="-342720">
              <a:spcBef>
                <a:spcPts val="799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The relative weights of molecules can be calculated from atomic weights.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 algn="ctr">
              <a:spcBef>
                <a:spcPts val="799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Formula mass of 1 molecule of H</a:t>
            </a:r>
            <a:r>
              <a:rPr b="0" lang="en-US" sz="3200" spc="-1" strike="noStrike" baseline="-25000">
                <a:solidFill>
                  <a:srgbClr val="000000"/>
                </a:solidFill>
                <a:latin typeface="Times New Roman"/>
              </a:rPr>
              <a:t>2</a:t>
            </a: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O 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 algn="ctr">
              <a:spcBef>
                <a:spcPts val="799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= 2(1.01 amu H) + 16.00 amu O = 18.02 amu.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spcBef>
                <a:spcPts val="799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Since 1 mole of H</a:t>
            </a:r>
            <a:r>
              <a:rPr b="0" lang="en-US" sz="3200" spc="-1" strike="noStrike" baseline="-25000">
                <a:solidFill>
                  <a:srgbClr val="000000"/>
                </a:solidFill>
                <a:latin typeface="Times New Roman"/>
              </a:rPr>
              <a:t>2</a:t>
            </a: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O contains 2 moles of H and 1 mole of O.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 algn="ctr">
              <a:spcBef>
                <a:spcPts val="799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Molar mass of 1 mole H</a:t>
            </a:r>
            <a:r>
              <a:rPr b="0" lang="en-US" sz="3200" spc="-1" strike="noStrike" baseline="-25000">
                <a:solidFill>
                  <a:srgbClr val="000000"/>
                </a:solidFill>
                <a:latin typeface="Times New Roman"/>
              </a:rPr>
              <a:t>2</a:t>
            </a: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O 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 algn="ctr">
              <a:spcBef>
                <a:spcPts val="799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= 2(1.01 g H) + 16.00 g O = 18.02 g.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transition>
    <p:fade thruBlk="true"/>
  </p:transition>
  <p:timing>
    <p:tnLst>
      <p:par>
        <p:cTn id="513" dur="indefinite" restart="never" nodeType="tmRoot">
          <p:childTnLst>
            <p:seq>
              <p:cTn id="514" dur="indefinite" nodeType="mainSeq">
                <p:childTnLst>
                  <p:par>
                    <p:cTn id="515" fill="hold">
                      <p:stCondLst>
                        <p:cond delay="indefinite"/>
                      </p:stCondLst>
                      <p:childTnLst>
                        <p:par>
                          <p:cTn id="516" fill="hold">
                            <p:stCondLst>
                              <p:cond delay="0"/>
                            </p:stCondLst>
                            <p:childTnLst>
                              <p:par>
                                <p:cTn id="517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519" dur="500"/>
                                        <p:tgtEl>
                                          <p:spTgt spid="2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0" fill="hold">
                      <p:stCondLst>
                        <p:cond delay="indefinite"/>
                      </p:stCondLst>
                      <p:childTnLst>
                        <p:par>
                          <p:cTn id="521" fill="hold">
                            <p:stCondLst>
                              <p:cond delay="0"/>
                            </p:stCondLst>
                            <p:childTnLst>
                              <p:par>
                                <p:cTn id="522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524" dur="500"/>
                                        <p:tgtEl>
                                          <p:spTgt spid="25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5" fill="hold">
                      <p:stCondLst>
                        <p:cond delay="indefinite"/>
                      </p:stCondLst>
                      <p:childTnLst>
                        <p:par>
                          <p:cTn id="526" fill="hold">
                            <p:stCondLst>
                              <p:cond delay="0"/>
                            </p:stCondLst>
                            <p:childTnLst>
                              <p:par>
                                <p:cTn id="527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529" dur="500"/>
                                        <p:tgtEl>
                                          <p:spTgt spid="25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0" fill="hold">
                      <p:stCondLst>
                        <p:cond delay="indefinite"/>
                      </p:stCondLst>
                      <p:childTnLst>
                        <p:par>
                          <p:cTn id="531" fill="hold">
                            <p:stCondLst>
                              <p:cond delay="0"/>
                            </p:stCondLst>
                            <p:childTnLst>
                              <p:par>
                                <p:cTn id="532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534" dur="500"/>
                                        <p:tgtEl>
                                          <p:spTgt spid="25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5" fill="hold">
                      <p:stCondLst>
                        <p:cond delay="indefinite"/>
                      </p:stCondLst>
                      <p:childTnLst>
                        <p:par>
                          <p:cTn id="536" fill="hold">
                            <p:stCondLst>
                              <p:cond delay="0"/>
                            </p:stCondLst>
                            <p:childTnLst>
                              <p:par>
                                <p:cTn id="537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539" dur="500"/>
                                        <p:tgtEl>
                                          <p:spTgt spid="25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0" fill="hold">
                      <p:stCondLst>
                        <p:cond delay="indefinite"/>
                      </p:stCondLst>
                      <p:childTnLst>
                        <p:par>
                          <p:cTn id="541" fill="hold">
                            <p:stCondLst>
                              <p:cond delay="0"/>
                            </p:stCondLst>
                            <p:childTnLst>
                              <p:par>
                                <p:cTn id="542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544" dur="500"/>
                                        <p:tgtEl>
                                          <p:spTgt spid="25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" name="TextShape 1"/>
          <p:cNvSpPr txBox="1"/>
          <p:nvPr/>
        </p:nvSpPr>
        <p:spPr>
          <a:xfrm>
            <a:off x="1143000" y="151920"/>
            <a:ext cx="6858000" cy="6858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9900ff"/>
                </a:solidFill>
                <a:latin typeface="Times New Roman"/>
              </a:rPr>
              <a:t>Example 6.4—Calculate the Mass of 1.75 Mol of H</a:t>
            </a:r>
            <a:r>
              <a:rPr b="0" lang="en-US" sz="3200" spc="-1" strike="noStrike" baseline="-25000">
                <a:solidFill>
                  <a:srgbClr val="9900ff"/>
                </a:solidFill>
                <a:latin typeface="Times New Roman"/>
              </a:rPr>
              <a:t>2</a:t>
            </a:r>
            <a:r>
              <a:rPr b="0" lang="en-US" sz="3200" spc="-1" strike="noStrike">
                <a:solidFill>
                  <a:srgbClr val="9900ff"/>
                </a:solidFill>
                <a:latin typeface="Times New Roman"/>
              </a:rPr>
              <a:t>O.</a:t>
            </a:r>
            <a:endParaRPr b="0" lang="en-US" sz="3200" spc="-1" strike="noStrike">
              <a:solidFill>
                <a:srgbClr val="9900ff"/>
              </a:solidFill>
              <a:latin typeface="Times New Roman"/>
            </a:endParaRPr>
          </a:p>
        </p:txBody>
      </p:sp>
      <p:sp>
        <p:nvSpPr>
          <p:cNvPr id="260" name="CustomShape 2"/>
          <p:cNvSpPr/>
          <p:nvPr/>
        </p:nvSpPr>
        <p:spPr>
          <a:xfrm>
            <a:off x="2362320" y="5398920"/>
            <a:ext cx="6629400" cy="8208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>
            <a:normAutofit fontScale="97000"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Since the given amount is more than 1 mol, the mass being &gt; 18 g makes sense.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261" name="CustomShape 3"/>
          <p:cNvSpPr/>
          <p:nvPr/>
        </p:nvSpPr>
        <p:spPr>
          <a:xfrm>
            <a:off x="4724280" y="3809880"/>
            <a:ext cx="4267440" cy="15890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262" name="CustomShape 4"/>
          <p:cNvSpPr/>
          <p:nvPr/>
        </p:nvSpPr>
        <p:spPr>
          <a:xfrm>
            <a:off x="2362320" y="2133720"/>
            <a:ext cx="6629400" cy="16761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>
            <a:norm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1 mol H</a:t>
            </a:r>
            <a:r>
              <a:rPr b="0" lang="en-US" sz="2400" spc="-1" strike="noStrike" baseline="-25000">
                <a:solidFill>
                  <a:srgbClr val="000000"/>
                </a:solidFill>
                <a:latin typeface="Times New Roman"/>
              </a:rPr>
              <a:t>2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O = 18.02 g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263" name="CustomShape 5"/>
          <p:cNvSpPr/>
          <p:nvPr/>
        </p:nvSpPr>
        <p:spPr>
          <a:xfrm>
            <a:off x="2590920" y="1219320"/>
            <a:ext cx="6400800" cy="9144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>
            <a:normAutofit fontScale="97000"/>
          </a:bodyPr>
          <a:p>
            <a:pPr>
              <a:spcBef>
                <a:spcPts val="1500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1.75 mol H</a:t>
            </a:r>
            <a:r>
              <a:rPr b="0" lang="en-US" sz="2400" spc="-1" strike="noStrike" baseline="-25000">
                <a:solidFill>
                  <a:srgbClr val="000000"/>
                </a:solidFill>
                <a:latin typeface="Times New Roman"/>
              </a:rPr>
              <a:t>2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O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g H</a:t>
            </a:r>
            <a:r>
              <a:rPr b="0" lang="en-US" sz="2400" spc="-1" strike="noStrike" baseline="-25000">
                <a:solidFill>
                  <a:srgbClr val="000000"/>
                </a:solidFill>
                <a:latin typeface="Times New Roman"/>
              </a:rPr>
              <a:t>2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O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264" name="Line 6"/>
          <p:cNvSpPr/>
          <p:nvPr/>
        </p:nvSpPr>
        <p:spPr>
          <a:xfrm>
            <a:off x="228600" y="1219320"/>
            <a:ext cx="8763120" cy="0"/>
          </a:xfrm>
          <a:prstGeom prst="line">
            <a:avLst/>
          </a:prstGeom>
          <a:ln cap="sq" w="2844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265" name="Line 7"/>
          <p:cNvSpPr/>
          <p:nvPr/>
        </p:nvSpPr>
        <p:spPr>
          <a:xfrm>
            <a:off x="228600" y="2133720"/>
            <a:ext cx="8763120" cy="0"/>
          </a:xfrm>
          <a:prstGeom prst="line">
            <a:avLst/>
          </a:prstGeom>
          <a:ln w="1260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266" name="Line 8"/>
          <p:cNvSpPr/>
          <p:nvPr/>
        </p:nvSpPr>
        <p:spPr>
          <a:xfrm>
            <a:off x="228600" y="6219720"/>
            <a:ext cx="8763120" cy="0"/>
          </a:xfrm>
          <a:prstGeom prst="line">
            <a:avLst/>
          </a:prstGeom>
          <a:ln cap="sq" w="2844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267" name="CustomShape 9"/>
          <p:cNvSpPr/>
          <p:nvPr/>
        </p:nvSpPr>
        <p:spPr>
          <a:xfrm>
            <a:off x="228600" y="5398920"/>
            <a:ext cx="2057400" cy="8208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>
            <a:normAutofit/>
          </a:bodyPr>
          <a:p>
            <a:pPr algn="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1" lang="en-US" sz="2400" spc="-1" strike="noStrike">
                <a:solidFill>
                  <a:srgbClr val="000000"/>
                </a:solidFill>
                <a:latin typeface="Times New Roman"/>
              </a:rPr>
              <a:t>Check: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268" name="CustomShape 10"/>
          <p:cNvSpPr/>
          <p:nvPr/>
        </p:nvSpPr>
        <p:spPr>
          <a:xfrm>
            <a:off x="228600" y="3809880"/>
            <a:ext cx="2057400" cy="15890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>
            <a:normAutofit/>
          </a:bodyPr>
          <a:p>
            <a:pPr algn="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1" lang="en-US" sz="2400" spc="-1" strike="noStrike">
                <a:solidFill>
                  <a:srgbClr val="000000"/>
                </a:solidFill>
                <a:latin typeface="Times New Roman"/>
              </a:rPr>
              <a:t>Solution: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269" name="CustomShape 11"/>
          <p:cNvSpPr/>
          <p:nvPr/>
        </p:nvSpPr>
        <p:spPr>
          <a:xfrm>
            <a:off x="228600" y="2133720"/>
            <a:ext cx="2057400" cy="16761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>
            <a:normAutofit/>
          </a:bodyPr>
          <a:p>
            <a:pPr algn="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1" lang="en-US" sz="2400" spc="-1" strike="noStrike">
                <a:solidFill>
                  <a:srgbClr val="000000"/>
                </a:solidFill>
                <a:latin typeface="Times New Roman"/>
              </a:rPr>
              <a:t>Solution Map: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algn="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algn="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algn="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1" lang="en-US" sz="2400" spc="-1" strike="noStrike">
                <a:solidFill>
                  <a:srgbClr val="000000"/>
                </a:solidFill>
                <a:latin typeface="Times New Roman"/>
              </a:rPr>
              <a:t>Relationships: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270" name="CustomShape 12"/>
          <p:cNvSpPr/>
          <p:nvPr/>
        </p:nvSpPr>
        <p:spPr>
          <a:xfrm>
            <a:off x="228600" y="1219320"/>
            <a:ext cx="2057400" cy="9144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>
            <a:normAutofit/>
          </a:bodyPr>
          <a:p>
            <a:pPr algn="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1" lang="en-US" sz="2400" spc="-1" strike="noStrike">
                <a:solidFill>
                  <a:srgbClr val="000000"/>
                </a:solidFill>
                <a:latin typeface="Times New Roman"/>
              </a:rPr>
              <a:t>Given: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algn="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1" lang="en-US" sz="2400" spc="-1" strike="noStrike">
                <a:solidFill>
                  <a:srgbClr val="000000"/>
                </a:solidFill>
                <a:latin typeface="Times New Roman"/>
              </a:rPr>
              <a:t>Find: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271" name="Line 13"/>
          <p:cNvSpPr/>
          <p:nvPr/>
        </p:nvSpPr>
        <p:spPr>
          <a:xfrm>
            <a:off x="228600" y="1219320"/>
            <a:ext cx="0" cy="5000400"/>
          </a:xfrm>
          <a:prstGeom prst="line">
            <a:avLst/>
          </a:prstGeom>
          <a:ln cap="sq" w="2844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272" name="Line 14"/>
          <p:cNvSpPr/>
          <p:nvPr/>
        </p:nvSpPr>
        <p:spPr>
          <a:xfrm>
            <a:off x="2362320" y="1219320"/>
            <a:ext cx="0" cy="5000400"/>
          </a:xfrm>
          <a:prstGeom prst="line">
            <a:avLst/>
          </a:prstGeom>
          <a:ln w="1260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273" name="Line 15"/>
          <p:cNvSpPr/>
          <p:nvPr/>
        </p:nvSpPr>
        <p:spPr>
          <a:xfrm>
            <a:off x="8991720" y="1219320"/>
            <a:ext cx="0" cy="5000400"/>
          </a:xfrm>
          <a:prstGeom prst="line">
            <a:avLst/>
          </a:prstGeom>
          <a:ln cap="sq" w="2844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274" name="Line 16"/>
          <p:cNvSpPr/>
          <p:nvPr/>
        </p:nvSpPr>
        <p:spPr>
          <a:xfrm>
            <a:off x="228600" y="3809880"/>
            <a:ext cx="8763120" cy="0"/>
          </a:xfrm>
          <a:prstGeom prst="line">
            <a:avLst/>
          </a:prstGeom>
          <a:ln w="1260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275" name="Line 17"/>
          <p:cNvSpPr/>
          <p:nvPr/>
        </p:nvSpPr>
        <p:spPr>
          <a:xfrm>
            <a:off x="228600" y="5398920"/>
            <a:ext cx="8763120" cy="0"/>
          </a:xfrm>
          <a:prstGeom prst="line">
            <a:avLst/>
          </a:prstGeom>
          <a:ln w="1260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grpSp>
        <p:nvGrpSpPr>
          <p:cNvPr id="276" name="Group 18"/>
          <p:cNvGrpSpPr/>
          <p:nvPr/>
        </p:nvGrpSpPr>
        <p:grpSpPr>
          <a:xfrm>
            <a:off x="2514600" y="2209680"/>
            <a:ext cx="3809520" cy="533160"/>
            <a:chOff x="2514600" y="2209680"/>
            <a:chExt cx="3809520" cy="533160"/>
          </a:xfrm>
        </p:grpSpPr>
        <p:sp>
          <p:nvSpPr>
            <p:cNvPr id="277" name="CustomShape 19"/>
            <p:cNvSpPr/>
            <p:nvPr/>
          </p:nvSpPr>
          <p:spPr>
            <a:xfrm>
              <a:off x="2514600" y="2209680"/>
              <a:ext cx="1164240" cy="533160"/>
            </a:xfrm>
            <a:custGeom>
              <a:avLst/>
              <a:gdLst/>
              <a:ahLst/>
              <a:rect l="0" t="0" r="r" b="b"/>
              <a:pathLst>
                <a:path w="3236" h="1483">
                  <a:moveTo>
                    <a:pt x="370" y="0"/>
                  </a:moveTo>
                  <a:lnTo>
                    <a:pt x="371" y="0"/>
                  </a:lnTo>
                  <a:cubicBezTo>
                    <a:pt x="305" y="0"/>
                    <a:pt x="242" y="17"/>
                    <a:pt x="185" y="50"/>
                  </a:cubicBezTo>
                  <a:cubicBezTo>
                    <a:pt x="129" y="82"/>
                    <a:pt x="82" y="129"/>
                    <a:pt x="50" y="185"/>
                  </a:cubicBezTo>
                  <a:cubicBezTo>
                    <a:pt x="17" y="242"/>
                    <a:pt x="0" y="305"/>
                    <a:pt x="0" y="371"/>
                  </a:cubicBezTo>
                  <a:lnTo>
                    <a:pt x="0" y="1111"/>
                  </a:lnTo>
                  <a:lnTo>
                    <a:pt x="0" y="1112"/>
                  </a:lnTo>
                  <a:cubicBezTo>
                    <a:pt x="0" y="1177"/>
                    <a:pt x="17" y="1240"/>
                    <a:pt x="50" y="1297"/>
                  </a:cubicBezTo>
                  <a:cubicBezTo>
                    <a:pt x="82" y="1353"/>
                    <a:pt x="129" y="1400"/>
                    <a:pt x="185" y="1432"/>
                  </a:cubicBezTo>
                  <a:cubicBezTo>
                    <a:pt x="242" y="1465"/>
                    <a:pt x="305" y="1482"/>
                    <a:pt x="371" y="1482"/>
                  </a:cubicBezTo>
                  <a:lnTo>
                    <a:pt x="2864" y="1482"/>
                  </a:lnTo>
                  <a:lnTo>
                    <a:pt x="2865" y="1482"/>
                  </a:lnTo>
                  <a:cubicBezTo>
                    <a:pt x="2930" y="1482"/>
                    <a:pt x="2993" y="1465"/>
                    <a:pt x="3050" y="1432"/>
                  </a:cubicBezTo>
                  <a:cubicBezTo>
                    <a:pt x="3106" y="1400"/>
                    <a:pt x="3153" y="1353"/>
                    <a:pt x="3185" y="1297"/>
                  </a:cubicBezTo>
                  <a:cubicBezTo>
                    <a:pt x="3218" y="1240"/>
                    <a:pt x="3235" y="1177"/>
                    <a:pt x="3235" y="1112"/>
                  </a:cubicBezTo>
                  <a:lnTo>
                    <a:pt x="3235" y="370"/>
                  </a:lnTo>
                  <a:lnTo>
                    <a:pt x="3235" y="371"/>
                  </a:lnTo>
                  <a:lnTo>
                    <a:pt x="3235" y="371"/>
                  </a:lnTo>
                  <a:cubicBezTo>
                    <a:pt x="3235" y="305"/>
                    <a:pt x="3218" y="242"/>
                    <a:pt x="3185" y="185"/>
                  </a:cubicBezTo>
                  <a:cubicBezTo>
                    <a:pt x="3153" y="129"/>
                    <a:pt x="3106" y="82"/>
                    <a:pt x="3050" y="50"/>
                  </a:cubicBezTo>
                  <a:cubicBezTo>
                    <a:pt x="2993" y="17"/>
                    <a:pt x="2930" y="0"/>
                    <a:pt x="2865" y="0"/>
                  </a:cubicBezTo>
                  <a:lnTo>
                    <a:pt x="370" y="0"/>
                  </a:lnTo>
                </a:path>
              </a:pathLst>
            </a:custGeom>
            <a:solidFill>
              <a:srgbClr val="ffcc66"/>
            </a:solidFill>
            <a:ln w="936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90000" rIns="90000" tIns="46800" bIns="46800" anchor="ctr">
              <a:noAutofit/>
            </a:bodyPr>
            <a:p>
              <a:pPr algn="ctr">
                <a:tabLst>
                  <a:tab algn="l" pos="0"/>
                  <a:tab algn="l" pos="914400"/>
                  <a:tab algn="l" pos="1828800"/>
                  <a:tab algn="l" pos="2743200"/>
                  <a:tab algn="l" pos="3657600"/>
                  <a:tab algn="l" pos="4572000"/>
                  <a:tab algn="l" pos="5486400"/>
                  <a:tab algn="l" pos="6400800"/>
                  <a:tab algn="l" pos="7315200"/>
                  <a:tab algn="l" pos="8229600"/>
                  <a:tab algn="l" pos="9144000"/>
                  <a:tab algn="l" pos="10058400"/>
                </a:tabLst>
              </a:pPr>
              <a:r>
                <a:rPr b="0" lang="en-US" sz="2400" spc="-1" strike="noStrike">
                  <a:solidFill>
                    <a:srgbClr val="6600cc"/>
                  </a:solidFill>
                  <a:latin typeface="Times New Roman"/>
                </a:rPr>
                <a:t>mol H</a:t>
              </a:r>
              <a:r>
                <a:rPr b="0" lang="en-US" sz="2400" spc="-1" strike="noStrike" baseline="-25000">
                  <a:solidFill>
                    <a:srgbClr val="6600cc"/>
                  </a:solidFill>
                  <a:latin typeface="Times New Roman"/>
                </a:rPr>
                <a:t>2</a:t>
              </a:r>
              <a:r>
                <a:rPr b="0" lang="en-US" sz="2400" spc="-1" strike="noStrike">
                  <a:solidFill>
                    <a:srgbClr val="6600cc"/>
                  </a:solidFill>
                  <a:latin typeface="Times New Roman"/>
                </a:rPr>
                <a:t>O</a:t>
              </a:r>
              <a:endParaRPr b="0" lang="en-US" sz="2400" spc="-1" strike="noStrike">
                <a:solidFill>
                  <a:srgbClr val="000000"/>
                </a:solidFill>
                <a:latin typeface="Times New Roman"/>
              </a:endParaRPr>
            </a:p>
          </p:txBody>
        </p:sp>
        <p:sp>
          <p:nvSpPr>
            <p:cNvPr id="278" name="CustomShape 20"/>
            <p:cNvSpPr/>
            <p:nvPr/>
          </p:nvSpPr>
          <p:spPr>
            <a:xfrm>
              <a:off x="4101840" y="2420640"/>
              <a:ext cx="546840" cy="160200"/>
            </a:xfrm>
            <a:custGeom>
              <a:avLst/>
              <a:gdLst/>
              <a:ahLst/>
              <a:rect l="0" t="0" r="r" b="b"/>
              <a:pathLst>
                <a:path w="1521" h="447">
                  <a:moveTo>
                    <a:pt x="0" y="335"/>
                  </a:moveTo>
                  <a:lnTo>
                    <a:pt x="1140" y="335"/>
                  </a:lnTo>
                  <a:lnTo>
                    <a:pt x="1140" y="446"/>
                  </a:lnTo>
                  <a:lnTo>
                    <a:pt x="1520" y="223"/>
                  </a:lnTo>
                  <a:lnTo>
                    <a:pt x="1140" y="0"/>
                  </a:lnTo>
                  <a:lnTo>
                    <a:pt x="1140" y="112"/>
                  </a:lnTo>
                  <a:lnTo>
                    <a:pt x="0" y="112"/>
                  </a:lnTo>
                  <a:lnTo>
                    <a:pt x="0" y="335"/>
                  </a:lnTo>
                </a:path>
              </a:pathLst>
            </a:custGeom>
            <a:solidFill>
              <a:srgbClr val="ffcc66"/>
            </a:solidFill>
            <a:ln w="936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279" name="CustomShape 21"/>
            <p:cNvSpPr/>
            <p:nvPr/>
          </p:nvSpPr>
          <p:spPr>
            <a:xfrm>
              <a:off x="4948920" y="2209680"/>
              <a:ext cx="1375200" cy="533160"/>
            </a:xfrm>
            <a:custGeom>
              <a:avLst/>
              <a:gdLst/>
              <a:ahLst/>
              <a:rect l="0" t="0" r="r" b="b"/>
              <a:pathLst>
                <a:path w="3822" h="1483">
                  <a:moveTo>
                    <a:pt x="370" y="0"/>
                  </a:moveTo>
                  <a:lnTo>
                    <a:pt x="371" y="0"/>
                  </a:lnTo>
                  <a:cubicBezTo>
                    <a:pt x="305" y="0"/>
                    <a:pt x="242" y="17"/>
                    <a:pt x="185" y="50"/>
                  </a:cubicBezTo>
                  <a:cubicBezTo>
                    <a:pt x="129" y="82"/>
                    <a:pt x="82" y="129"/>
                    <a:pt x="50" y="185"/>
                  </a:cubicBezTo>
                  <a:cubicBezTo>
                    <a:pt x="17" y="242"/>
                    <a:pt x="0" y="305"/>
                    <a:pt x="0" y="371"/>
                  </a:cubicBezTo>
                  <a:lnTo>
                    <a:pt x="0" y="1111"/>
                  </a:lnTo>
                  <a:lnTo>
                    <a:pt x="0" y="1112"/>
                  </a:lnTo>
                  <a:cubicBezTo>
                    <a:pt x="0" y="1177"/>
                    <a:pt x="17" y="1240"/>
                    <a:pt x="50" y="1297"/>
                  </a:cubicBezTo>
                  <a:cubicBezTo>
                    <a:pt x="82" y="1353"/>
                    <a:pt x="129" y="1400"/>
                    <a:pt x="185" y="1432"/>
                  </a:cubicBezTo>
                  <a:cubicBezTo>
                    <a:pt x="242" y="1465"/>
                    <a:pt x="305" y="1482"/>
                    <a:pt x="371" y="1482"/>
                  </a:cubicBezTo>
                  <a:lnTo>
                    <a:pt x="3450" y="1482"/>
                  </a:lnTo>
                  <a:lnTo>
                    <a:pt x="3451" y="1482"/>
                  </a:lnTo>
                  <a:cubicBezTo>
                    <a:pt x="3516" y="1482"/>
                    <a:pt x="3579" y="1465"/>
                    <a:pt x="3636" y="1432"/>
                  </a:cubicBezTo>
                  <a:cubicBezTo>
                    <a:pt x="3692" y="1400"/>
                    <a:pt x="3739" y="1353"/>
                    <a:pt x="3771" y="1297"/>
                  </a:cubicBezTo>
                  <a:cubicBezTo>
                    <a:pt x="3804" y="1240"/>
                    <a:pt x="3821" y="1177"/>
                    <a:pt x="3821" y="1112"/>
                  </a:cubicBezTo>
                  <a:lnTo>
                    <a:pt x="3821" y="370"/>
                  </a:lnTo>
                  <a:lnTo>
                    <a:pt x="3821" y="371"/>
                  </a:lnTo>
                  <a:lnTo>
                    <a:pt x="3821" y="371"/>
                  </a:lnTo>
                  <a:cubicBezTo>
                    <a:pt x="3821" y="305"/>
                    <a:pt x="3804" y="242"/>
                    <a:pt x="3771" y="185"/>
                  </a:cubicBezTo>
                  <a:cubicBezTo>
                    <a:pt x="3739" y="129"/>
                    <a:pt x="3692" y="82"/>
                    <a:pt x="3636" y="50"/>
                  </a:cubicBezTo>
                  <a:cubicBezTo>
                    <a:pt x="3579" y="17"/>
                    <a:pt x="3516" y="0"/>
                    <a:pt x="3451" y="0"/>
                  </a:cubicBezTo>
                  <a:lnTo>
                    <a:pt x="370" y="0"/>
                  </a:lnTo>
                </a:path>
              </a:pathLst>
            </a:custGeom>
            <a:solidFill>
              <a:srgbClr val="ffcc66"/>
            </a:solidFill>
            <a:ln w="936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90000" rIns="90000" tIns="46800" bIns="46800" anchor="ctr">
              <a:noAutofit/>
            </a:bodyPr>
            <a:p>
              <a:pPr algn="ctr">
                <a:tabLst>
                  <a:tab algn="l" pos="0"/>
                  <a:tab algn="l" pos="914400"/>
                  <a:tab algn="l" pos="1828800"/>
                  <a:tab algn="l" pos="2743200"/>
                  <a:tab algn="l" pos="3657600"/>
                  <a:tab algn="l" pos="4572000"/>
                  <a:tab algn="l" pos="5486400"/>
                  <a:tab algn="l" pos="6400800"/>
                  <a:tab algn="l" pos="7315200"/>
                  <a:tab algn="l" pos="8229600"/>
                  <a:tab algn="l" pos="9144000"/>
                  <a:tab algn="l" pos="10058400"/>
                </a:tabLst>
              </a:pPr>
              <a:r>
                <a:rPr b="0" lang="en-US" sz="2400" spc="-1" strike="noStrike">
                  <a:solidFill>
                    <a:srgbClr val="6600cc"/>
                  </a:solidFill>
                  <a:latin typeface="Times New Roman"/>
                </a:rPr>
                <a:t>g H</a:t>
              </a:r>
              <a:r>
                <a:rPr b="0" lang="en-US" sz="2400" spc="-1" strike="noStrike" baseline="-25000">
                  <a:solidFill>
                    <a:srgbClr val="6600cc"/>
                  </a:solidFill>
                  <a:latin typeface="Times New Roman"/>
                </a:rPr>
                <a:t>2</a:t>
              </a:r>
              <a:r>
                <a:rPr b="0" lang="en-US" sz="2400" spc="-1" strike="noStrike">
                  <a:solidFill>
                    <a:srgbClr val="6600cc"/>
                  </a:solidFill>
                  <a:latin typeface="Times New Roman"/>
                </a:rPr>
                <a:t>O</a:t>
              </a:r>
              <a:endParaRPr b="0" lang="en-US" sz="2400" spc="-1" strike="noStrike">
                <a:solidFill>
                  <a:srgbClr val="000000"/>
                </a:solidFill>
                <a:latin typeface="Times New Roman"/>
              </a:endParaRPr>
            </a:p>
          </p:txBody>
        </p:sp>
      </p:grpSp>
      <mc:AlternateContent>
        <mc:Choice xmlns:a14="http://schemas.microsoft.com/office/drawing/2010/main" Requires="a14">
          <p:sp>
            <p:nvSpPr>
              <p:cNvPr id="280" name="Formula 22"/>
              <p:cNvSpPr txBox="1"/>
              <p:nvPr/>
            </p:nvSpPr>
            <p:spPr>
              <a:xfrm>
                <a:off x="3809880" y="2590920"/>
                <a:ext cx="990720" cy="61272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f>
                      <m:num>
                        <m:r>
                          <m:rPr>
                            <m:lit/>
                            <m:nor/>
                          </m:rPr>
                          <m:t xml:space="preserve">18</m:t>
                        </m:r>
                        <m:r>
                          <m:rPr>
                            <m:lit/>
                            <m:nor/>
                          </m:rPr>
                          <m:t xml:space="preserve">.</m:t>
                        </m:r>
                        <m:r>
                          <m:rPr>
                            <m:lit/>
                            <m:nor/>
                          </m:rPr>
                          <m:t xml:space="preserve">02 g</m:t>
                        </m:r>
                      </m:num>
                      <m:den>
                        <m:sSub>
                          <m:e>
                            <m:r>
                              <m:rPr>
                                <m:lit/>
                                <m:nor/>
                              </m:rPr>
                              <m:t xml:space="preserve">1 mol H</m:t>
                            </m:r>
                          </m:e>
                          <m:sub>
                            <m:r>
                              <m:t xml:space="preserve">2</m:t>
                            </m:r>
                          </m:sub>
                        </m:sSub>
                        <m:r>
                          <m:t xml:space="preserve">O</m:t>
                        </m:r>
                      </m:den>
                    </m:f>
                  </m:oMath>
                </a14:m>
              </a:p>
            </p:txBody>
          </p:sp>
        </mc:Choice>
        <mc:Fallback/>
      </mc:AlternateContent>
      <mc:AlternateContent>
        <mc:Choice xmlns:a14="http://schemas.microsoft.com/office/drawing/2010/main" Requires="a14">
          <p:sp>
            <p:nvSpPr>
              <p:cNvPr id="281" name="Formula 23"/>
              <p:cNvSpPr txBox="1"/>
              <p:nvPr/>
            </p:nvSpPr>
            <p:spPr>
              <a:xfrm>
                <a:off x="3959280" y="3814920"/>
                <a:ext cx="3584520" cy="146664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eqArr>
                      <m:e>
                        <m:r>
                          <m:t xml:space="preserve">1</m:t>
                        </m:r>
                        <m:r>
                          <m:rPr>
                            <m:lit/>
                            <m:nor/>
                          </m:rPr>
                          <m:t xml:space="preserve">.</m:t>
                        </m:r>
                        <m:sSub>
                          <m:e>
                            <m:r>
                              <m:rPr>
                                <m:lit/>
                                <m:nor/>
                              </m:rPr>
                              <m:t xml:space="preserve">75 mol H</m:t>
                            </m:r>
                          </m:e>
                          <m:sub>
                            <m:r>
                              <m:t xml:space="preserve">2</m:t>
                            </m:r>
                          </m:sub>
                        </m:sSub>
                        <m:r>
                          <m:t xml:space="preserve">O</m:t>
                        </m:r>
                        <m:r>
                          <m:t xml:space="preserve">×</m:t>
                        </m:r>
                        <m:f>
                          <m:num>
                            <m:r>
                              <m:rPr>
                                <m:lit/>
                                <m:nor/>
                              </m:rPr>
                              <m:t xml:space="preserve">18</m:t>
                            </m:r>
                            <m:r>
                              <m:rPr>
                                <m:lit/>
                                <m:nor/>
                              </m:rPr>
                              <m:t xml:space="preserve">.</m:t>
                            </m:r>
                            <m:r>
                              <m:rPr>
                                <m:lit/>
                                <m:nor/>
                              </m:rPr>
                              <m:t xml:space="preserve">02 g</m:t>
                            </m:r>
                          </m:num>
                          <m:den>
                            <m:r>
                              <m:rPr>
                                <m:lit/>
                                <m:nor/>
                              </m:rPr>
                              <m:t xml:space="preserve">1 mol</m:t>
                            </m:r>
                          </m:den>
                        </m:f>
                      </m:e>
                      <m:e>
                        <m:r>
                          <m:t xml:space="preserve">31</m:t>
                        </m:r>
                        <m:r>
                          <m:rPr>
                            <m:lit/>
                            <m:nor/>
                          </m:rPr>
                          <m:t xml:space="preserve">.</m:t>
                        </m:r>
                        <m:r>
                          <m:rPr>
                            <m:lit/>
                            <m:nor/>
                          </m:rPr>
                          <m:t xml:space="preserve">535 g </m:t>
                        </m:r>
                        <m:r>
                          <m:t xml:space="preserve">=</m:t>
                        </m:r>
                        <m:r>
                          <m:rPr>
                            <m:lit/>
                            <m:nor/>
                          </m:rPr>
                          <m:t xml:space="preserve"> 31</m:t>
                        </m:r>
                        <m:r>
                          <m:rPr>
                            <m:lit/>
                            <m:nor/>
                          </m:rPr>
                          <m:t xml:space="preserve">.</m:t>
                        </m:r>
                        <m:sSub>
                          <m:e>
                            <m:r>
                              <m:rPr>
                                <m:lit/>
                                <m:nor/>
                              </m:rPr>
                              <m:t xml:space="preserve">5 g H</m:t>
                            </m:r>
                          </m:e>
                          <m:sub>
                            <m:r>
                              <m:t xml:space="preserve">2</m:t>
                            </m:r>
                          </m:sub>
                        </m:sSub>
                        <m:r>
                          <m:t xml:space="preserve">O</m:t>
                        </m:r>
                      </m:e>
                    </m:eqArr>
                  </m:oMath>
                </a14:m>
              </a:p>
            </p:txBody>
          </p:sp>
        </mc:Choice>
        <mc:Fallback/>
      </mc:AlternateContent>
      <p:sp>
        <p:nvSpPr>
          <p:cNvPr id="282" name="Freeform 24"/>
          <p:cNvSpPr/>
          <p:nvPr/>
        </p:nvSpPr>
        <p:spPr>
          <a:xfrm>
            <a:off x="4800600" y="4038480"/>
            <a:ext cx="533880" cy="457560"/>
          </a:xfrm>
          <a:custGeom>
            <a:avLst/>
            <a:gdLst/>
            <a:ahLst/>
            <a:rect l="0" t="0" r="r" b="b"/>
            <a:pathLst>
              <a:path w="1483" h="1271">
                <a:moveTo>
                  <a:pt x="0" y="1270"/>
                </a:moveTo>
                <a:lnTo>
                  <a:pt x="1482" y="0"/>
                </a:lnTo>
              </a:path>
            </a:pathLst>
          </a:custGeom>
          <a:ln w="28440">
            <a:solidFill>
              <a:srgbClr val="ff0000"/>
            </a:solidFill>
            <a:miter/>
          </a:ln>
        </p:spPr>
      </p:sp>
      <p:sp>
        <p:nvSpPr>
          <p:cNvPr id="283" name="Freeform 25"/>
          <p:cNvSpPr/>
          <p:nvPr/>
        </p:nvSpPr>
        <p:spPr>
          <a:xfrm>
            <a:off x="6705720" y="4343400"/>
            <a:ext cx="533520" cy="457560"/>
          </a:xfrm>
          <a:custGeom>
            <a:avLst/>
            <a:gdLst/>
            <a:ahLst/>
            <a:rect l="0" t="0" r="r" b="b"/>
            <a:pathLst>
              <a:path w="1482" h="1271">
                <a:moveTo>
                  <a:pt x="0" y="1270"/>
                </a:moveTo>
                <a:lnTo>
                  <a:pt x="1481" y="0"/>
                </a:lnTo>
              </a:path>
            </a:pathLst>
          </a:custGeom>
          <a:ln w="28440">
            <a:solidFill>
              <a:srgbClr val="ff0000"/>
            </a:solidFill>
            <a:miter/>
          </a:ln>
        </p:spPr>
      </p:sp>
      <mc:AlternateContent>
        <mc:Choice xmlns:a14="http://schemas.microsoft.com/office/drawing/2010/main" Requires="a14">
          <p:sp>
            <p:nvSpPr>
              <p:cNvPr id="284" name="Formula 26"/>
              <p:cNvSpPr txBox="1"/>
              <p:nvPr/>
            </p:nvSpPr>
            <p:spPr>
              <a:xfrm>
                <a:off x="6477120" y="2720880"/>
                <a:ext cx="2438280" cy="86040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m>
                      <m:mr>
                        <m:e>
                          <m:r>
                            <m:t xml:space="preserve">H</m:t>
                          </m:r>
                        </m:e>
                        <m:e/>
                        <m:e>
                          <m:r>
                            <m:t xml:space="preserve">2</m:t>
                          </m:r>
                          <m:r>
                            <m:t xml:space="preserve">×</m:t>
                          </m:r>
                        </m:e>
                        <m:e>
                          <m:r>
                            <m:rPr>
                              <m:lit/>
                              <m:nor/>
                            </m:rPr>
                            <m:t xml:space="preserve">  1</m:t>
                          </m:r>
                          <m:r>
                            <m:rPr>
                              <m:lit/>
                              <m:nor/>
                            </m:rPr>
                            <m:t xml:space="preserve">.</m:t>
                          </m:r>
                          <m:r>
                            <m:rPr>
                              <m:lit/>
                              <m:nor/>
                            </m:rPr>
                            <m:t xml:space="preserve">01 amu</m:t>
                          </m:r>
                        </m:e>
                      </m:mr>
                      <m:mr>
                        <m:e>
                          <m:bar>
                            <m:barPr>
                              <m:pos m:val="bot"/>
                            </m:barPr>
                            <m:e>
                              <m:r>
                                <m:t xml:space="preserve">O</m:t>
                              </m:r>
                            </m:e>
                          </m:bar>
                        </m:e>
                        <m:e/>
                        <m:e/>
                        <m:e/>
                      </m:mr>
                    </m:m>
                    <m:r>
                      <m:t xml:space="preserve">=</m:t>
                    </m:r>
                    <m:r>
                      <m:rPr>
                        <m:lit/>
                        <m:nor/>
                      </m:rPr>
                      <m:t xml:space="preserve">18</m:t>
                    </m:r>
                    <m:r>
                      <m:rPr>
                        <m:lit/>
                        <m:nor/>
                      </m:rPr>
                      <m:t xml:space="preserve">.</m:t>
                    </m:r>
                    <m:r>
                      <m:rPr>
                        <m:lit/>
                        <m:nor/>
                      </m:rPr>
                      <m:t xml:space="preserve">02 amu</m:t>
                    </m:r>
                  </m:oMath>
                </a14:m>
              </a:p>
            </p:txBody>
          </p:sp>
        </mc:Choice>
        <mc:Fallback/>
      </mc:AlternateContent>
    </p:spTree>
  </p:cSld>
  <p:transition>
    <p:fade thruBlk="true"/>
  </p:transition>
  <p:timing>
    <p:tnLst>
      <p:par>
        <p:cTn id="545" dur="indefinite" restart="never" nodeType="tmRoot">
          <p:childTnLst>
            <p:seq>
              <p:cTn id="546" dur="indefinite" nodeType="mainSeq">
                <p:childTnLst>
                  <p:par>
                    <p:cTn id="547" fill="hold">
                      <p:stCondLst>
                        <p:cond delay="indefinite"/>
                      </p:stCondLst>
                      <p:childTnLst>
                        <p:par>
                          <p:cTn id="548" fill="hold">
                            <p:stCondLst>
                              <p:cond delay="0"/>
                            </p:stCondLst>
                            <p:childTnLst>
                              <p:par>
                                <p:cTn id="549" nodeType="clickEffect" fill="hold" presetClass="entr" presetID="22" presetSubtype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up)" transition="in">
                                      <p:cBhvr additive="repl">
                                        <p:cTn id="551" dur="500"/>
                                        <p:tgtEl>
                                          <p:spTgt spid="2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2" fill="hold">
                      <p:stCondLst>
                        <p:cond delay="indefinite"/>
                      </p:stCondLst>
                      <p:childTnLst>
                        <p:par>
                          <p:cTn id="553" fill="hold">
                            <p:stCondLst>
                              <p:cond delay="0"/>
                            </p:stCondLst>
                            <p:childTnLst>
                              <p:par>
                                <p:cTn id="554" nodeType="clickEffect" fill="hold" presetClass="entr" presetID="22" presetSubtype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up)" transition="in">
                                      <p:cBhvr additive="repl">
                                        <p:cTn id="556" dur="500"/>
                                        <p:tgtEl>
                                          <p:spTgt spid="2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7" fill="hold">
                      <p:stCondLst>
                        <p:cond delay="indefinite"/>
                      </p:stCondLst>
                      <p:childTnLst>
                        <p:par>
                          <p:cTn id="558" fill="hold">
                            <p:stCondLst>
                              <p:cond delay="0"/>
                            </p:stCondLst>
                            <p:childTnLst>
                              <p:par>
                                <p:cTn id="559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561" dur="500"/>
                                        <p:tgtEl>
                                          <p:spTgt spid="2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2" fill="hold">
                      <p:stCondLst>
                        <p:cond delay="indefinite"/>
                      </p:stCondLst>
                      <p:childTnLst>
                        <p:par>
                          <p:cTn id="563" fill="hold">
                            <p:stCondLst>
                              <p:cond delay="0"/>
                            </p:stCondLst>
                            <p:childTnLst>
                              <p:par>
                                <p:cTn id="564" nodeType="clickEffect" fill="hold" presetClass="entr" presetID="9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 additive="repl">
                                        <p:cTn id="566" dur="500"/>
                                        <p:tgtEl>
                                          <p:spTgt spid="2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7" fill="hold">
                      <p:stCondLst>
                        <p:cond delay="indefinite"/>
                      </p:stCondLst>
                      <p:childTnLst>
                        <p:par>
                          <p:cTn id="568" fill="hold">
                            <p:stCondLst>
                              <p:cond delay="0"/>
                            </p:stCondLst>
                            <p:childTnLst>
                              <p:par>
                                <p:cTn id="569" nodeType="clickEffect" fill="hold" presetClass="exit" presetID="9">
                                  <p:stCondLst>
                                    <p:cond delay="0"/>
                                  </p:stCondLst>
                                  <p:childTnLst>
                                    <p:animEffect filter="dissolve" transition="out">
                                      <p:cBhvr additive="repl">
                                        <p:cTn id="570" dur="500"/>
                                        <p:tgtEl>
                                          <p:spTgt spid="2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2" fill="hold">
                            <p:stCondLst>
                              <p:cond delay="500"/>
                            </p:stCondLst>
                            <p:childTnLst>
                              <p:par>
                                <p:cTn id="573" nodeType="after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575" dur="500"/>
                                        <p:tgtEl>
                                          <p:spTgt spid="2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6" fill="hold">
                            <p:stCondLst>
                              <p:cond delay="1000"/>
                            </p:stCondLst>
                            <p:childTnLst>
                              <p:par>
                                <p:cTn id="577" nodeType="after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9" fill="hold">
                      <p:stCondLst>
                        <p:cond delay="indefinite"/>
                      </p:stCondLst>
                      <p:childTnLst>
                        <p:par>
                          <p:cTn id="580" fill="hold">
                            <p:stCondLst>
                              <p:cond delay="0"/>
                            </p:stCondLst>
                            <p:childTnLst>
                              <p:par>
                                <p:cTn id="581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3" fill="hold">
                      <p:stCondLst>
                        <p:cond delay="indefinite"/>
                      </p:stCondLst>
                      <p:childTnLst>
                        <p:par>
                          <p:cTn id="584" fill="hold">
                            <p:stCondLst>
                              <p:cond delay="0"/>
                            </p:stCondLst>
                            <p:childTnLst>
                              <p:par>
                                <p:cTn id="585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587" dur="500"/>
                                        <p:tgtEl>
                                          <p:spTgt spid="2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8" fill="hold">
                            <p:stCondLst>
                              <p:cond delay="500"/>
                            </p:stCondLst>
                            <p:childTnLst>
                              <p:par>
                                <p:cTn id="589" nodeType="after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591" dur="500"/>
                                        <p:tgtEl>
                                          <p:spTgt spid="2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2" fill="hold">
                      <p:stCondLst>
                        <p:cond delay="indefinite"/>
                      </p:stCondLst>
                      <p:childTnLst>
                        <p:par>
                          <p:cTn id="593" fill="hold">
                            <p:stCondLst>
                              <p:cond delay="0"/>
                            </p:stCondLst>
                            <p:childTnLst>
                              <p:par>
                                <p:cTn id="594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596" dur="500"/>
                                        <p:tgtEl>
                                          <p:spTgt spid="2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5" name="TextShape 1"/>
          <p:cNvSpPr txBox="1"/>
          <p:nvPr/>
        </p:nvSpPr>
        <p:spPr>
          <a:xfrm>
            <a:off x="152280" y="151920"/>
            <a:ext cx="8839440" cy="6858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9900ff"/>
                </a:solidFill>
                <a:latin typeface="Times New Roman"/>
              </a:rPr>
              <a:t>Practice—How Many Moles Are in 50.0 g of PbO</a:t>
            </a:r>
            <a:r>
              <a:rPr b="0" lang="en-US" sz="3200" spc="-1" strike="noStrike" baseline="-25000">
                <a:solidFill>
                  <a:srgbClr val="9900ff"/>
                </a:solidFill>
                <a:latin typeface="Times New Roman"/>
              </a:rPr>
              <a:t>2</a:t>
            </a:r>
            <a:r>
              <a:rPr b="0" lang="en-US" sz="3200" spc="-1" strike="noStrike">
                <a:solidFill>
                  <a:srgbClr val="9900ff"/>
                </a:solidFill>
                <a:latin typeface="Times New Roman"/>
              </a:rPr>
              <a:t>? (Pb = 207.2 amu, O = 16.00 amu)</a:t>
            </a:r>
            <a:endParaRPr b="0" lang="en-US" sz="3200" spc="-1" strike="noStrike">
              <a:solidFill>
                <a:srgbClr val="9900ff"/>
              </a:solidFill>
              <a:latin typeface="Times New Roman"/>
            </a:endParaRPr>
          </a:p>
        </p:txBody>
      </p:sp>
      <p:sp>
        <p:nvSpPr>
          <p:cNvPr id="286" name="CustomShape 2"/>
          <p:cNvSpPr/>
          <p:nvPr/>
        </p:nvSpPr>
        <p:spPr>
          <a:xfrm>
            <a:off x="2362320" y="5398920"/>
            <a:ext cx="6629400" cy="8208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>
            <a:normAutofit fontScale="97000"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Since the given amount is less than 239.2 g, the moles being &lt; 1 makes sense.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287" name="CustomShape 3"/>
          <p:cNvSpPr/>
          <p:nvPr/>
        </p:nvSpPr>
        <p:spPr>
          <a:xfrm>
            <a:off x="4724280" y="3809880"/>
            <a:ext cx="4267440" cy="15890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288" name="CustomShape 4"/>
          <p:cNvSpPr/>
          <p:nvPr/>
        </p:nvSpPr>
        <p:spPr>
          <a:xfrm>
            <a:off x="2362320" y="2133720"/>
            <a:ext cx="6629400" cy="16761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>
            <a:norm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1 mol PbO</a:t>
            </a:r>
            <a:r>
              <a:rPr b="0" lang="en-US" sz="2400" spc="-1" strike="noStrike" baseline="-25000">
                <a:solidFill>
                  <a:srgbClr val="000000"/>
                </a:solidFill>
                <a:latin typeface="Times New Roman"/>
              </a:rPr>
              <a:t>2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 = 239.2 g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289" name="CustomShape 5"/>
          <p:cNvSpPr/>
          <p:nvPr/>
        </p:nvSpPr>
        <p:spPr>
          <a:xfrm>
            <a:off x="2590920" y="1219320"/>
            <a:ext cx="6400800" cy="9144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>
            <a:normAutofit fontScale="97000"/>
          </a:bodyPr>
          <a:p>
            <a:pPr>
              <a:spcBef>
                <a:spcPts val="1500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50.0 g mol PbO</a:t>
            </a:r>
            <a:r>
              <a:rPr b="0" lang="en-US" sz="2400" spc="-1" strike="noStrike" baseline="-25000">
                <a:solidFill>
                  <a:srgbClr val="000000"/>
                </a:solidFill>
                <a:latin typeface="Times New Roman"/>
              </a:rPr>
              <a:t>2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moles PbO</a:t>
            </a:r>
            <a:r>
              <a:rPr b="0" lang="en-US" sz="2400" spc="-1" strike="noStrike" baseline="-25000">
                <a:solidFill>
                  <a:srgbClr val="000000"/>
                </a:solidFill>
                <a:latin typeface="Times New Roman"/>
              </a:rPr>
              <a:t>2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290" name="Line 6"/>
          <p:cNvSpPr/>
          <p:nvPr/>
        </p:nvSpPr>
        <p:spPr>
          <a:xfrm>
            <a:off x="228600" y="1219320"/>
            <a:ext cx="8763120" cy="0"/>
          </a:xfrm>
          <a:prstGeom prst="line">
            <a:avLst/>
          </a:prstGeom>
          <a:ln cap="sq" w="2844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291" name="Line 7"/>
          <p:cNvSpPr/>
          <p:nvPr/>
        </p:nvSpPr>
        <p:spPr>
          <a:xfrm>
            <a:off x="228600" y="2133720"/>
            <a:ext cx="8763120" cy="0"/>
          </a:xfrm>
          <a:prstGeom prst="line">
            <a:avLst/>
          </a:prstGeom>
          <a:ln w="1260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292" name="Line 8"/>
          <p:cNvSpPr/>
          <p:nvPr/>
        </p:nvSpPr>
        <p:spPr>
          <a:xfrm>
            <a:off x="228600" y="6219720"/>
            <a:ext cx="8763120" cy="0"/>
          </a:xfrm>
          <a:prstGeom prst="line">
            <a:avLst/>
          </a:prstGeom>
          <a:ln cap="sq" w="2844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293" name="CustomShape 9"/>
          <p:cNvSpPr/>
          <p:nvPr/>
        </p:nvSpPr>
        <p:spPr>
          <a:xfrm>
            <a:off x="228600" y="5398920"/>
            <a:ext cx="2057400" cy="8208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>
            <a:normAutofit/>
          </a:bodyPr>
          <a:p>
            <a:pPr algn="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1" lang="en-US" sz="2400" spc="-1" strike="noStrike">
                <a:solidFill>
                  <a:srgbClr val="000000"/>
                </a:solidFill>
                <a:latin typeface="Times New Roman"/>
              </a:rPr>
              <a:t>Check: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294" name="CustomShape 10"/>
          <p:cNvSpPr/>
          <p:nvPr/>
        </p:nvSpPr>
        <p:spPr>
          <a:xfrm>
            <a:off x="228600" y="3809880"/>
            <a:ext cx="2057400" cy="15890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>
            <a:normAutofit/>
          </a:bodyPr>
          <a:p>
            <a:pPr algn="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1" lang="en-US" sz="2400" spc="-1" strike="noStrike">
                <a:solidFill>
                  <a:srgbClr val="000000"/>
                </a:solidFill>
                <a:latin typeface="Times New Roman"/>
              </a:rPr>
              <a:t>Solution: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295" name="CustomShape 11"/>
          <p:cNvSpPr/>
          <p:nvPr/>
        </p:nvSpPr>
        <p:spPr>
          <a:xfrm>
            <a:off x="228600" y="2133720"/>
            <a:ext cx="2057400" cy="16761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>
            <a:normAutofit/>
          </a:bodyPr>
          <a:p>
            <a:pPr algn="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1" lang="en-US" sz="2400" spc="-1" strike="noStrike">
                <a:solidFill>
                  <a:srgbClr val="000000"/>
                </a:solidFill>
                <a:latin typeface="Times New Roman"/>
              </a:rPr>
              <a:t>Solution Map: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algn="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algn="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algn="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1" lang="en-US" sz="2400" spc="-1" strike="noStrike">
                <a:solidFill>
                  <a:srgbClr val="000000"/>
                </a:solidFill>
                <a:latin typeface="Times New Roman"/>
              </a:rPr>
              <a:t>Relationships: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296" name="CustomShape 12"/>
          <p:cNvSpPr/>
          <p:nvPr/>
        </p:nvSpPr>
        <p:spPr>
          <a:xfrm>
            <a:off x="228600" y="1219320"/>
            <a:ext cx="2057400" cy="9144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>
            <a:normAutofit/>
          </a:bodyPr>
          <a:p>
            <a:pPr algn="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1" lang="en-US" sz="2400" spc="-1" strike="noStrike">
                <a:solidFill>
                  <a:srgbClr val="000000"/>
                </a:solidFill>
                <a:latin typeface="Times New Roman"/>
              </a:rPr>
              <a:t>Given: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algn="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1" lang="en-US" sz="2400" spc="-1" strike="noStrike">
                <a:solidFill>
                  <a:srgbClr val="000000"/>
                </a:solidFill>
                <a:latin typeface="Times New Roman"/>
              </a:rPr>
              <a:t>Find: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297" name="Line 13"/>
          <p:cNvSpPr/>
          <p:nvPr/>
        </p:nvSpPr>
        <p:spPr>
          <a:xfrm>
            <a:off x="228600" y="1219320"/>
            <a:ext cx="0" cy="5000400"/>
          </a:xfrm>
          <a:prstGeom prst="line">
            <a:avLst/>
          </a:prstGeom>
          <a:ln cap="sq" w="2844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298" name="Line 14"/>
          <p:cNvSpPr/>
          <p:nvPr/>
        </p:nvSpPr>
        <p:spPr>
          <a:xfrm>
            <a:off x="2362320" y="1219320"/>
            <a:ext cx="0" cy="5000400"/>
          </a:xfrm>
          <a:prstGeom prst="line">
            <a:avLst/>
          </a:prstGeom>
          <a:ln w="1260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299" name="Line 15"/>
          <p:cNvSpPr/>
          <p:nvPr/>
        </p:nvSpPr>
        <p:spPr>
          <a:xfrm>
            <a:off x="8991720" y="1219320"/>
            <a:ext cx="0" cy="5000400"/>
          </a:xfrm>
          <a:prstGeom prst="line">
            <a:avLst/>
          </a:prstGeom>
          <a:ln cap="sq" w="2844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300" name="Line 16"/>
          <p:cNvSpPr/>
          <p:nvPr/>
        </p:nvSpPr>
        <p:spPr>
          <a:xfrm>
            <a:off x="228600" y="3809880"/>
            <a:ext cx="8763120" cy="0"/>
          </a:xfrm>
          <a:prstGeom prst="line">
            <a:avLst/>
          </a:prstGeom>
          <a:ln w="1260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301" name="Line 17"/>
          <p:cNvSpPr/>
          <p:nvPr/>
        </p:nvSpPr>
        <p:spPr>
          <a:xfrm>
            <a:off x="228600" y="5398920"/>
            <a:ext cx="8763120" cy="0"/>
          </a:xfrm>
          <a:prstGeom prst="line">
            <a:avLst/>
          </a:prstGeom>
          <a:ln w="1260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grpSp>
        <p:nvGrpSpPr>
          <p:cNvPr id="302" name="Group 18"/>
          <p:cNvGrpSpPr/>
          <p:nvPr/>
        </p:nvGrpSpPr>
        <p:grpSpPr>
          <a:xfrm>
            <a:off x="2514600" y="2209680"/>
            <a:ext cx="3809520" cy="533160"/>
            <a:chOff x="2514600" y="2209680"/>
            <a:chExt cx="3809520" cy="533160"/>
          </a:xfrm>
        </p:grpSpPr>
        <p:sp>
          <p:nvSpPr>
            <p:cNvPr id="303" name="CustomShape 19"/>
            <p:cNvSpPr/>
            <p:nvPr/>
          </p:nvSpPr>
          <p:spPr>
            <a:xfrm>
              <a:off x="2514600" y="2209680"/>
              <a:ext cx="1164240" cy="533160"/>
            </a:xfrm>
            <a:custGeom>
              <a:avLst/>
              <a:gdLst/>
              <a:ahLst/>
              <a:rect l="0" t="0" r="r" b="b"/>
              <a:pathLst>
                <a:path w="3236" h="1483">
                  <a:moveTo>
                    <a:pt x="370" y="0"/>
                  </a:moveTo>
                  <a:lnTo>
                    <a:pt x="371" y="0"/>
                  </a:lnTo>
                  <a:cubicBezTo>
                    <a:pt x="305" y="0"/>
                    <a:pt x="242" y="17"/>
                    <a:pt x="185" y="50"/>
                  </a:cubicBezTo>
                  <a:cubicBezTo>
                    <a:pt x="129" y="82"/>
                    <a:pt x="82" y="129"/>
                    <a:pt x="50" y="185"/>
                  </a:cubicBezTo>
                  <a:cubicBezTo>
                    <a:pt x="17" y="242"/>
                    <a:pt x="0" y="305"/>
                    <a:pt x="0" y="371"/>
                  </a:cubicBezTo>
                  <a:lnTo>
                    <a:pt x="0" y="1111"/>
                  </a:lnTo>
                  <a:lnTo>
                    <a:pt x="0" y="1112"/>
                  </a:lnTo>
                  <a:cubicBezTo>
                    <a:pt x="0" y="1177"/>
                    <a:pt x="17" y="1240"/>
                    <a:pt x="50" y="1297"/>
                  </a:cubicBezTo>
                  <a:cubicBezTo>
                    <a:pt x="82" y="1353"/>
                    <a:pt x="129" y="1400"/>
                    <a:pt x="185" y="1432"/>
                  </a:cubicBezTo>
                  <a:cubicBezTo>
                    <a:pt x="242" y="1465"/>
                    <a:pt x="305" y="1482"/>
                    <a:pt x="371" y="1482"/>
                  </a:cubicBezTo>
                  <a:lnTo>
                    <a:pt x="2864" y="1482"/>
                  </a:lnTo>
                  <a:lnTo>
                    <a:pt x="2865" y="1482"/>
                  </a:lnTo>
                  <a:cubicBezTo>
                    <a:pt x="2930" y="1482"/>
                    <a:pt x="2993" y="1465"/>
                    <a:pt x="3050" y="1432"/>
                  </a:cubicBezTo>
                  <a:cubicBezTo>
                    <a:pt x="3106" y="1400"/>
                    <a:pt x="3153" y="1353"/>
                    <a:pt x="3185" y="1297"/>
                  </a:cubicBezTo>
                  <a:cubicBezTo>
                    <a:pt x="3218" y="1240"/>
                    <a:pt x="3235" y="1177"/>
                    <a:pt x="3235" y="1112"/>
                  </a:cubicBezTo>
                  <a:lnTo>
                    <a:pt x="3235" y="370"/>
                  </a:lnTo>
                  <a:lnTo>
                    <a:pt x="3235" y="371"/>
                  </a:lnTo>
                  <a:lnTo>
                    <a:pt x="3235" y="371"/>
                  </a:lnTo>
                  <a:cubicBezTo>
                    <a:pt x="3235" y="305"/>
                    <a:pt x="3218" y="242"/>
                    <a:pt x="3185" y="185"/>
                  </a:cubicBezTo>
                  <a:cubicBezTo>
                    <a:pt x="3153" y="129"/>
                    <a:pt x="3106" y="82"/>
                    <a:pt x="3050" y="50"/>
                  </a:cubicBezTo>
                  <a:cubicBezTo>
                    <a:pt x="2993" y="17"/>
                    <a:pt x="2930" y="0"/>
                    <a:pt x="2865" y="0"/>
                  </a:cubicBezTo>
                  <a:lnTo>
                    <a:pt x="370" y="0"/>
                  </a:lnTo>
                </a:path>
              </a:pathLst>
            </a:custGeom>
            <a:solidFill>
              <a:srgbClr val="ffcc66"/>
            </a:solidFill>
            <a:ln w="936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90000" rIns="90000" tIns="46800" bIns="46800" anchor="ctr">
              <a:noAutofit/>
            </a:bodyPr>
            <a:p>
              <a:pPr algn="ctr">
                <a:tabLst>
                  <a:tab algn="l" pos="0"/>
                  <a:tab algn="l" pos="914400"/>
                  <a:tab algn="l" pos="1828800"/>
                  <a:tab algn="l" pos="2743200"/>
                  <a:tab algn="l" pos="3657600"/>
                  <a:tab algn="l" pos="4572000"/>
                  <a:tab algn="l" pos="5486400"/>
                  <a:tab algn="l" pos="6400800"/>
                  <a:tab algn="l" pos="7315200"/>
                  <a:tab algn="l" pos="8229600"/>
                  <a:tab algn="l" pos="9144000"/>
                  <a:tab algn="l" pos="10058400"/>
                </a:tabLst>
              </a:pPr>
              <a:r>
                <a:rPr b="0" lang="en-US" sz="2400" spc="-1" strike="noStrike">
                  <a:solidFill>
                    <a:srgbClr val="6600cc"/>
                  </a:solidFill>
                  <a:latin typeface="Times New Roman"/>
                </a:rPr>
                <a:t>g PbO</a:t>
              </a:r>
              <a:r>
                <a:rPr b="0" lang="en-US" sz="2400" spc="-1" strike="noStrike" baseline="-25000">
                  <a:solidFill>
                    <a:srgbClr val="6600cc"/>
                  </a:solidFill>
                  <a:latin typeface="Times New Roman"/>
                </a:rPr>
                <a:t>2</a:t>
              </a:r>
              <a:endParaRPr b="0" lang="en-US" sz="2400" spc="-1" strike="noStrike">
                <a:solidFill>
                  <a:srgbClr val="000000"/>
                </a:solidFill>
                <a:latin typeface="Times New Roman"/>
              </a:endParaRPr>
            </a:p>
          </p:txBody>
        </p:sp>
        <p:sp>
          <p:nvSpPr>
            <p:cNvPr id="304" name="CustomShape 20"/>
            <p:cNvSpPr/>
            <p:nvPr/>
          </p:nvSpPr>
          <p:spPr>
            <a:xfrm>
              <a:off x="4101840" y="2420640"/>
              <a:ext cx="546840" cy="160200"/>
            </a:xfrm>
            <a:custGeom>
              <a:avLst/>
              <a:gdLst/>
              <a:ahLst/>
              <a:rect l="0" t="0" r="r" b="b"/>
              <a:pathLst>
                <a:path w="1521" h="447">
                  <a:moveTo>
                    <a:pt x="0" y="335"/>
                  </a:moveTo>
                  <a:lnTo>
                    <a:pt x="1140" y="335"/>
                  </a:lnTo>
                  <a:lnTo>
                    <a:pt x="1140" y="446"/>
                  </a:lnTo>
                  <a:lnTo>
                    <a:pt x="1520" y="223"/>
                  </a:lnTo>
                  <a:lnTo>
                    <a:pt x="1140" y="0"/>
                  </a:lnTo>
                  <a:lnTo>
                    <a:pt x="1140" y="112"/>
                  </a:lnTo>
                  <a:lnTo>
                    <a:pt x="0" y="112"/>
                  </a:lnTo>
                  <a:lnTo>
                    <a:pt x="0" y="335"/>
                  </a:lnTo>
                </a:path>
              </a:pathLst>
            </a:custGeom>
            <a:solidFill>
              <a:srgbClr val="ffcc66"/>
            </a:solidFill>
            <a:ln w="936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305" name="CustomShape 21"/>
            <p:cNvSpPr/>
            <p:nvPr/>
          </p:nvSpPr>
          <p:spPr>
            <a:xfrm>
              <a:off x="4948920" y="2209680"/>
              <a:ext cx="1375200" cy="533160"/>
            </a:xfrm>
            <a:custGeom>
              <a:avLst/>
              <a:gdLst/>
              <a:ahLst/>
              <a:rect l="0" t="0" r="r" b="b"/>
              <a:pathLst>
                <a:path w="3822" h="1483">
                  <a:moveTo>
                    <a:pt x="370" y="0"/>
                  </a:moveTo>
                  <a:lnTo>
                    <a:pt x="371" y="0"/>
                  </a:lnTo>
                  <a:cubicBezTo>
                    <a:pt x="305" y="0"/>
                    <a:pt x="242" y="17"/>
                    <a:pt x="185" y="50"/>
                  </a:cubicBezTo>
                  <a:cubicBezTo>
                    <a:pt x="129" y="82"/>
                    <a:pt x="82" y="129"/>
                    <a:pt x="50" y="185"/>
                  </a:cubicBezTo>
                  <a:cubicBezTo>
                    <a:pt x="17" y="242"/>
                    <a:pt x="0" y="305"/>
                    <a:pt x="0" y="371"/>
                  </a:cubicBezTo>
                  <a:lnTo>
                    <a:pt x="0" y="1111"/>
                  </a:lnTo>
                  <a:lnTo>
                    <a:pt x="0" y="1112"/>
                  </a:lnTo>
                  <a:cubicBezTo>
                    <a:pt x="0" y="1177"/>
                    <a:pt x="17" y="1240"/>
                    <a:pt x="50" y="1297"/>
                  </a:cubicBezTo>
                  <a:cubicBezTo>
                    <a:pt x="82" y="1353"/>
                    <a:pt x="129" y="1400"/>
                    <a:pt x="185" y="1432"/>
                  </a:cubicBezTo>
                  <a:cubicBezTo>
                    <a:pt x="242" y="1465"/>
                    <a:pt x="305" y="1482"/>
                    <a:pt x="371" y="1482"/>
                  </a:cubicBezTo>
                  <a:lnTo>
                    <a:pt x="3450" y="1482"/>
                  </a:lnTo>
                  <a:lnTo>
                    <a:pt x="3451" y="1482"/>
                  </a:lnTo>
                  <a:cubicBezTo>
                    <a:pt x="3516" y="1482"/>
                    <a:pt x="3579" y="1465"/>
                    <a:pt x="3636" y="1432"/>
                  </a:cubicBezTo>
                  <a:cubicBezTo>
                    <a:pt x="3692" y="1400"/>
                    <a:pt x="3739" y="1353"/>
                    <a:pt x="3771" y="1297"/>
                  </a:cubicBezTo>
                  <a:cubicBezTo>
                    <a:pt x="3804" y="1240"/>
                    <a:pt x="3821" y="1177"/>
                    <a:pt x="3821" y="1112"/>
                  </a:cubicBezTo>
                  <a:lnTo>
                    <a:pt x="3821" y="370"/>
                  </a:lnTo>
                  <a:lnTo>
                    <a:pt x="3821" y="371"/>
                  </a:lnTo>
                  <a:lnTo>
                    <a:pt x="3821" y="371"/>
                  </a:lnTo>
                  <a:cubicBezTo>
                    <a:pt x="3821" y="305"/>
                    <a:pt x="3804" y="242"/>
                    <a:pt x="3771" y="185"/>
                  </a:cubicBezTo>
                  <a:cubicBezTo>
                    <a:pt x="3739" y="129"/>
                    <a:pt x="3692" y="82"/>
                    <a:pt x="3636" y="50"/>
                  </a:cubicBezTo>
                  <a:cubicBezTo>
                    <a:pt x="3579" y="17"/>
                    <a:pt x="3516" y="0"/>
                    <a:pt x="3451" y="0"/>
                  </a:cubicBezTo>
                  <a:lnTo>
                    <a:pt x="370" y="0"/>
                  </a:lnTo>
                </a:path>
              </a:pathLst>
            </a:custGeom>
            <a:solidFill>
              <a:srgbClr val="ffcc66"/>
            </a:solidFill>
            <a:ln w="936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90000" rIns="90000" tIns="46800" bIns="46800" anchor="ctr">
              <a:noAutofit/>
            </a:bodyPr>
            <a:p>
              <a:pPr algn="ctr">
                <a:tabLst>
                  <a:tab algn="l" pos="0"/>
                  <a:tab algn="l" pos="914400"/>
                  <a:tab algn="l" pos="1828800"/>
                  <a:tab algn="l" pos="2743200"/>
                  <a:tab algn="l" pos="3657600"/>
                  <a:tab algn="l" pos="4572000"/>
                  <a:tab algn="l" pos="5486400"/>
                  <a:tab algn="l" pos="6400800"/>
                  <a:tab algn="l" pos="7315200"/>
                  <a:tab algn="l" pos="8229600"/>
                  <a:tab algn="l" pos="9144000"/>
                  <a:tab algn="l" pos="10058400"/>
                </a:tabLst>
              </a:pPr>
              <a:r>
                <a:rPr b="0" lang="en-US" sz="2400" spc="-1" strike="noStrike">
                  <a:solidFill>
                    <a:srgbClr val="6600cc"/>
                  </a:solidFill>
                  <a:latin typeface="Times New Roman"/>
                </a:rPr>
                <a:t>mol PbO</a:t>
              </a:r>
              <a:r>
                <a:rPr b="0" lang="en-US" sz="2400" spc="-1" strike="noStrike" baseline="-25000">
                  <a:solidFill>
                    <a:srgbClr val="6600cc"/>
                  </a:solidFill>
                  <a:latin typeface="Times New Roman"/>
                </a:rPr>
                <a:t>2</a:t>
              </a:r>
              <a:endParaRPr b="0" lang="en-US" sz="2400" spc="-1" strike="noStrike">
                <a:solidFill>
                  <a:srgbClr val="000000"/>
                </a:solidFill>
                <a:latin typeface="Times New Roman"/>
              </a:endParaRPr>
            </a:p>
          </p:txBody>
        </p:sp>
      </p:grpSp>
      <mc:AlternateContent>
        <mc:Choice xmlns:a14="http://schemas.microsoft.com/office/drawing/2010/main" Requires="a14">
          <p:sp>
            <p:nvSpPr>
              <p:cNvPr id="306" name="Formula 22"/>
              <p:cNvSpPr txBox="1"/>
              <p:nvPr/>
            </p:nvSpPr>
            <p:spPr>
              <a:xfrm>
                <a:off x="3768840" y="2597040"/>
                <a:ext cx="1074600" cy="59868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f>
                      <m:num>
                        <m:sSub>
                          <m:e>
                            <m:r>
                              <m:rPr>
                                <m:lit/>
                                <m:nor/>
                              </m:rPr>
                              <m:t xml:space="preserve">1 mol PbO</m:t>
                            </m:r>
                          </m:e>
                          <m:sub>
                            <m:r>
                              <m:t xml:space="preserve">2</m:t>
                            </m:r>
                          </m:sub>
                        </m:sSub>
                      </m:num>
                      <m:den>
                        <m:r>
                          <m:rPr>
                            <m:lit/>
                            <m:nor/>
                          </m:rPr>
                          <m:t xml:space="preserve">239</m:t>
                        </m:r>
                        <m:r>
                          <m:rPr>
                            <m:lit/>
                            <m:nor/>
                          </m:rPr>
                          <m:t xml:space="preserve">.</m:t>
                        </m:r>
                        <m:r>
                          <m:rPr>
                            <m:lit/>
                            <m:nor/>
                          </m:rPr>
                          <m:t xml:space="preserve">2 g</m:t>
                        </m:r>
                      </m:den>
                    </m:f>
                  </m:oMath>
                </a14:m>
              </a:p>
            </p:txBody>
          </p:sp>
        </mc:Choice>
        <mc:Fallback/>
      </mc:AlternateContent>
      <mc:AlternateContent>
        <mc:Choice xmlns:a14="http://schemas.microsoft.com/office/drawing/2010/main" Requires="a14">
          <p:sp>
            <p:nvSpPr>
              <p:cNvPr id="307" name="Formula 23"/>
              <p:cNvSpPr txBox="1"/>
              <p:nvPr/>
            </p:nvSpPr>
            <p:spPr>
              <a:xfrm>
                <a:off x="3327480" y="3768840"/>
                <a:ext cx="4848120" cy="155880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eqArr>
                      <m:e>
                        <m:r>
                          <m:t xml:space="preserve">50</m:t>
                        </m:r>
                        <m:r>
                          <m:rPr>
                            <m:lit/>
                            <m:nor/>
                          </m:rPr>
                          <m:t xml:space="preserve">.</m:t>
                        </m:r>
                        <m:sSub>
                          <m:e>
                            <m:r>
                              <m:rPr>
                                <m:lit/>
                                <m:nor/>
                              </m:rPr>
                              <m:t xml:space="preserve">0 g PbO</m:t>
                            </m:r>
                          </m:e>
                          <m:sub>
                            <m:r>
                              <m:t xml:space="preserve">2</m:t>
                            </m:r>
                          </m:sub>
                        </m:sSub>
                        <m:r>
                          <m:t xml:space="preserve">×</m:t>
                        </m:r>
                        <m:f>
                          <m:num>
                            <m:r>
                              <m:rPr>
                                <m:lit/>
                                <m:nor/>
                              </m:rPr>
                              <m:t xml:space="preserve">1 mol</m:t>
                            </m:r>
                          </m:num>
                          <m:den>
                            <m:r>
                              <m:rPr>
                                <m:lit/>
                                <m:nor/>
                              </m:rPr>
                              <m:t xml:space="preserve">239</m:t>
                            </m:r>
                            <m:r>
                              <m:rPr>
                                <m:lit/>
                                <m:nor/>
                              </m:rPr>
                              <m:t xml:space="preserve">.</m:t>
                            </m:r>
                            <m:r>
                              <m:rPr>
                                <m:lit/>
                                <m:nor/>
                              </m:rPr>
                              <m:t xml:space="preserve">2 g</m:t>
                            </m:r>
                          </m:den>
                        </m:f>
                      </m:e>
                      <m:e>
                        <m:r>
                          <m:t xml:space="preserve">0</m:t>
                        </m:r>
                        <m:r>
                          <m:rPr>
                            <m:lit/>
                            <m:nor/>
                          </m:rPr>
                          <m:t xml:space="preserve">.</m:t>
                        </m:r>
                        <m:r>
                          <m:rPr>
                            <m:lit/>
                            <m:nor/>
                          </m:rPr>
                          <m:t xml:space="preserve">20903 mol </m:t>
                        </m:r>
                        <m:r>
                          <m:t xml:space="preserve">=</m:t>
                        </m:r>
                        <m:r>
                          <m:rPr>
                            <m:lit/>
                            <m:nor/>
                          </m:rPr>
                          <m:t xml:space="preserve"> 0</m:t>
                        </m:r>
                        <m:r>
                          <m:rPr>
                            <m:lit/>
                            <m:nor/>
                          </m:rPr>
                          <m:t xml:space="preserve">.</m:t>
                        </m:r>
                        <m:sSub>
                          <m:e>
                            <m:r>
                              <m:rPr>
                                <m:lit/>
                                <m:nor/>
                              </m:rPr>
                              <m:t xml:space="preserve">209 mol PbO</m:t>
                            </m:r>
                          </m:e>
                          <m:sub>
                            <m:r>
                              <m:t xml:space="preserve">2</m:t>
                            </m:r>
                          </m:sub>
                        </m:sSub>
                      </m:e>
                    </m:eqArr>
                  </m:oMath>
                </a14:m>
              </a:p>
            </p:txBody>
          </p:sp>
        </mc:Choice>
        <mc:Fallback/>
      </mc:AlternateContent>
      <p:sp>
        <p:nvSpPr>
          <p:cNvPr id="308" name="Freeform 24"/>
          <p:cNvSpPr/>
          <p:nvPr/>
        </p:nvSpPr>
        <p:spPr>
          <a:xfrm>
            <a:off x="3886200" y="4038480"/>
            <a:ext cx="533880" cy="457560"/>
          </a:xfrm>
          <a:custGeom>
            <a:avLst/>
            <a:gdLst/>
            <a:ahLst/>
            <a:rect l="0" t="0" r="r" b="b"/>
            <a:pathLst>
              <a:path w="1483" h="1271">
                <a:moveTo>
                  <a:pt x="0" y="1270"/>
                </a:moveTo>
                <a:lnTo>
                  <a:pt x="1482" y="0"/>
                </a:lnTo>
              </a:path>
            </a:pathLst>
          </a:custGeom>
          <a:ln w="28440">
            <a:solidFill>
              <a:srgbClr val="ff0000"/>
            </a:solidFill>
            <a:miter/>
          </a:ln>
        </p:spPr>
      </p:sp>
      <p:sp>
        <p:nvSpPr>
          <p:cNvPr id="309" name="Freeform 25"/>
          <p:cNvSpPr/>
          <p:nvPr/>
        </p:nvSpPr>
        <p:spPr>
          <a:xfrm>
            <a:off x="6172200" y="4343400"/>
            <a:ext cx="533880" cy="457560"/>
          </a:xfrm>
          <a:custGeom>
            <a:avLst/>
            <a:gdLst/>
            <a:ahLst/>
            <a:rect l="0" t="0" r="r" b="b"/>
            <a:pathLst>
              <a:path w="1483" h="1271">
                <a:moveTo>
                  <a:pt x="0" y="1270"/>
                </a:moveTo>
                <a:lnTo>
                  <a:pt x="1482" y="0"/>
                </a:lnTo>
              </a:path>
            </a:pathLst>
          </a:custGeom>
          <a:ln w="28440">
            <a:solidFill>
              <a:srgbClr val="ff0000"/>
            </a:solidFill>
            <a:miter/>
          </a:ln>
        </p:spPr>
      </p:sp>
      <mc:AlternateContent>
        <mc:Choice xmlns:a14="http://schemas.microsoft.com/office/drawing/2010/main" Requires="a14">
          <p:sp>
            <p:nvSpPr>
              <p:cNvPr id="310" name="Formula 26"/>
              <p:cNvSpPr txBox="1"/>
              <p:nvPr/>
            </p:nvSpPr>
            <p:spPr>
              <a:xfrm>
                <a:off x="5791320" y="2743200"/>
                <a:ext cx="3052800" cy="109224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m>
                      <m:mr>
                        <m:e>
                          <m:r>
                            <m:rPr>
                              <m:lit/>
                              <m:nor/>
                            </m:rPr>
                            <m:t xml:space="preserve">Pb</m:t>
                          </m:r>
                        </m:e>
                        <m:e/>
                        <m:e>
                          <m:r>
                            <m:t xml:space="preserve">1</m:t>
                          </m:r>
                          <m:r>
                            <m:t xml:space="preserve">×</m:t>
                          </m:r>
                        </m:e>
                        <m:e>
                          <m:r>
                            <m:rPr>
                              <m:lit/>
                              <m:nor/>
                            </m:rPr>
                            <m:t xml:space="preserve">209</m:t>
                          </m:r>
                          <m:r>
                            <m:rPr>
                              <m:lit/>
                              <m:nor/>
                            </m:rPr>
                            <m:t xml:space="preserve">.</m:t>
                          </m:r>
                          <m:r>
                            <m:rPr>
                              <m:lit/>
                              <m:nor/>
                            </m:rPr>
                            <m:t xml:space="preserve">2 amu</m:t>
                          </m:r>
                        </m:e>
                      </m:mr>
                      <m:mr>
                        <m:e>
                          <m:bar>
                            <m:barPr>
                              <m:pos m:val="bot"/>
                            </m:barPr>
                            <m:e>
                              <m:r>
                                <m:t xml:space="preserve">O</m:t>
                              </m:r>
                            </m:e>
                          </m:bar>
                        </m:e>
                        <m:e/>
                        <m:e/>
                        <m:e/>
                      </m:mr>
                    </m:m>
                    <m:r>
                      <m:t xml:space="preserve">=</m:t>
                    </m:r>
                    <m:r>
                      <m:rPr>
                        <m:lit/>
                        <m:nor/>
                      </m:rPr>
                      <m:t xml:space="preserve"> 239</m:t>
                    </m:r>
                    <m:r>
                      <m:rPr>
                        <m:lit/>
                        <m:nor/>
                      </m:rPr>
                      <m:t xml:space="preserve">.</m:t>
                    </m:r>
                    <m:r>
                      <m:rPr>
                        <m:lit/>
                        <m:nor/>
                      </m:rPr>
                      <m:t xml:space="preserve">2  amu</m:t>
                    </m:r>
                  </m:oMath>
                </a14:m>
              </a:p>
            </p:txBody>
          </p:sp>
        </mc:Choice>
        <mc:Fallback/>
      </mc:AlternateContent>
    </p:spTree>
  </p:cSld>
  <p:transition>
    <p:fade thruBlk="true"/>
  </p:transition>
  <p:timing>
    <p:tnLst>
      <p:par>
        <p:cTn id="597" dur="indefinite" restart="never" nodeType="tmRoot">
          <p:childTnLst>
            <p:seq>
              <p:cTn id="598" dur="indefinite" nodeType="mainSeq">
                <p:childTnLst>
                  <p:par>
                    <p:cTn id="599" fill="hold">
                      <p:stCondLst>
                        <p:cond delay="indefinite"/>
                      </p:stCondLst>
                      <p:childTnLst>
                        <p:par>
                          <p:cTn id="600" fill="hold">
                            <p:stCondLst>
                              <p:cond delay="0"/>
                            </p:stCondLst>
                            <p:childTnLst>
                              <p:par>
                                <p:cTn id="601" nodeType="clickEffect" fill="hold" presetClass="entr" presetID="22" presetSubtype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up)" transition="in">
                                      <p:cBhvr additive="repl">
                                        <p:cTn id="603" dur="500"/>
                                        <p:tgtEl>
                                          <p:spTgt spid="2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4" fill="hold">
                      <p:stCondLst>
                        <p:cond delay="indefinite"/>
                      </p:stCondLst>
                      <p:childTnLst>
                        <p:par>
                          <p:cTn id="605" fill="hold">
                            <p:stCondLst>
                              <p:cond delay="0"/>
                            </p:stCondLst>
                            <p:childTnLst>
                              <p:par>
                                <p:cTn id="606" nodeType="clickEffect" fill="hold" presetClass="entr" presetID="22" presetSubtype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up)" transition="in">
                                      <p:cBhvr additive="repl">
                                        <p:cTn id="608" dur="500"/>
                                        <p:tgtEl>
                                          <p:spTgt spid="28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9" fill="hold">
                      <p:stCondLst>
                        <p:cond delay="indefinite"/>
                      </p:stCondLst>
                      <p:childTnLst>
                        <p:par>
                          <p:cTn id="610" fill="hold">
                            <p:stCondLst>
                              <p:cond delay="0"/>
                            </p:stCondLst>
                            <p:childTnLst>
                              <p:par>
                                <p:cTn id="611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613" dur="500"/>
                                        <p:tgtEl>
                                          <p:spTgt spid="3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4" fill="hold">
                      <p:stCondLst>
                        <p:cond delay="indefinite"/>
                      </p:stCondLst>
                      <p:childTnLst>
                        <p:par>
                          <p:cTn id="615" fill="hold">
                            <p:stCondLst>
                              <p:cond delay="0"/>
                            </p:stCondLst>
                            <p:childTnLst>
                              <p:par>
                                <p:cTn id="616" nodeType="clickEffect" fill="hold" presetClass="entr" presetID="9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 additive="repl">
                                        <p:cTn id="618" dur="500"/>
                                        <p:tgtEl>
                                          <p:spTgt spid="3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9" fill="hold">
                      <p:stCondLst>
                        <p:cond delay="indefinite"/>
                      </p:stCondLst>
                      <p:childTnLst>
                        <p:par>
                          <p:cTn id="620" fill="hold">
                            <p:stCondLst>
                              <p:cond delay="0"/>
                            </p:stCondLst>
                            <p:childTnLst>
                              <p:par>
                                <p:cTn id="621" nodeType="clickEffect" fill="hold" presetClass="exit" presetID="9">
                                  <p:stCondLst>
                                    <p:cond delay="0"/>
                                  </p:stCondLst>
                                  <p:childTnLst>
                                    <p:animEffect filter="dissolve" transition="out">
                                      <p:cBhvr additive="repl">
                                        <p:cTn id="622" dur="500"/>
                                        <p:tgtEl>
                                          <p:spTgt spid="3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4" fill="hold">
                            <p:stCondLst>
                              <p:cond delay="500"/>
                            </p:stCondLst>
                            <p:childTnLst>
                              <p:par>
                                <p:cTn id="625" nodeType="after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627" dur="500"/>
                                        <p:tgtEl>
                                          <p:spTgt spid="2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8" fill="hold">
                            <p:stCondLst>
                              <p:cond delay="1000"/>
                            </p:stCondLst>
                            <p:childTnLst>
                              <p:par>
                                <p:cTn id="629" nodeType="after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1" fill="hold">
                      <p:stCondLst>
                        <p:cond delay="indefinite"/>
                      </p:stCondLst>
                      <p:childTnLst>
                        <p:par>
                          <p:cTn id="632" fill="hold">
                            <p:stCondLst>
                              <p:cond delay="0"/>
                            </p:stCondLst>
                            <p:childTnLst>
                              <p:par>
                                <p:cTn id="633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5" fill="hold">
                      <p:stCondLst>
                        <p:cond delay="indefinite"/>
                      </p:stCondLst>
                      <p:childTnLst>
                        <p:par>
                          <p:cTn id="636" fill="hold">
                            <p:stCondLst>
                              <p:cond delay="0"/>
                            </p:stCondLst>
                            <p:childTnLst>
                              <p:par>
                                <p:cTn id="637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639" dur="500"/>
                                        <p:tgtEl>
                                          <p:spTgt spid="3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0" fill="hold">
                            <p:stCondLst>
                              <p:cond delay="500"/>
                            </p:stCondLst>
                            <p:childTnLst>
                              <p:par>
                                <p:cTn id="641" nodeType="after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643" dur="500"/>
                                        <p:tgtEl>
                                          <p:spTgt spid="3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4" fill="hold">
                      <p:stCondLst>
                        <p:cond delay="indefinite"/>
                      </p:stCondLst>
                      <p:childTnLst>
                        <p:par>
                          <p:cTn id="645" fill="hold">
                            <p:stCondLst>
                              <p:cond delay="0"/>
                            </p:stCondLst>
                            <p:childTnLst>
                              <p:par>
                                <p:cTn id="646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648" dur="500"/>
                                        <p:tgtEl>
                                          <p:spTgt spid="2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" name="TextShape 1"/>
          <p:cNvSpPr txBox="1"/>
          <p:nvPr/>
        </p:nvSpPr>
        <p:spPr>
          <a:xfrm>
            <a:off x="685800" y="151920"/>
            <a:ext cx="7772400" cy="6858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9900ff"/>
                </a:solidFill>
                <a:latin typeface="Times New Roman"/>
              </a:rPr>
              <a:t>Practice—How Many Formula Units Are in 50.0 g of PbO</a:t>
            </a:r>
            <a:r>
              <a:rPr b="0" lang="en-US" sz="3200" spc="-1" strike="noStrike" baseline="-25000">
                <a:solidFill>
                  <a:srgbClr val="9900ff"/>
                </a:solidFill>
                <a:latin typeface="Times New Roman"/>
              </a:rPr>
              <a:t>2</a:t>
            </a:r>
            <a:r>
              <a:rPr b="0" lang="en-US" sz="3200" spc="-1" strike="noStrike">
                <a:solidFill>
                  <a:srgbClr val="9900ff"/>
                </a:solidFill>
                <a:latin typeface="Times New Roman"/>
              </a:rPr>
              <a:t>? (PbO</a:t>
            </a:r>
            <a:r>
              <a:rPr b="0" lang="en-US" sz="3200" spc="-1" strike="noStrike" baseline="-25000">
                <a:solidFill>
                  <a:srgbClr val="9900ff"/>
                </a:solidFill>
                <a:latin typeface="Times New Roman"/>
              </a:rPr>
              <a:t>2</a:t>
            </a:r>
            <a:r>
              <a:rPr b="0" lang="en-US" sz="3200" spc="-1" strike="noStrike">
                <a:solidFill>
                  <a:srgbClr val="9900ff"/>
                </a:solidFill>
                <a:latin typeface="Times New Roman"/>
              </a:rPr>
              <a:t> = 239.2 amu)</a:t>
            </a:r>
            <a:endParaRPr b="0" lang="en-US" sz="3200" spc="-1" strike="noStrike">
              <a:solidFill>
                <a:srgbClr val="9900ff"/>
              </a:solidFill>
              <a:latin typeface="Times New Roman"/>
            </a:endParaRPr>
          </a:p>
        </p:txBody>
      </p:sp>
      <p:sp>
        <p:nvSpPr>
          <p:cNvPr id="312" name="CustomShape 2"/>
          <p:cNvSpPr/>
          <p:nvPr/>
        </p:nvSpPr>
        <p:spPr>
          <a:xfrm>
            <a:off x="2286000" y="5398920"/>
            <a:ext cx="6705720" cy="8208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45720" rIns="45720" tIns="46800" bIns="46800">
            <a:normAutofit fontScale="88000"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Since the given amount is much less than 1 mol PbO</a:t>
            </a:r>
            <a:r>
              <a:rPr b="0" lang="en-US" sz="2400" spc="-1" strike="noStrike" baseline="-25000">
                <a:solidFill>
                  <a:srgbClr val="000000"/>
                </a:solidFill>
                <a:latin typeface="Times New Roman"/>
              </a:rPr>
              <a:t>2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, the number makes sense.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313" name="CustomShape 3"/>
          <p:cNvSpPr/>
          <p:nvPr/>
        </p:nvSpPr>
        <p:spPr>
          <a:xfrm>
            <a:off x="4724280" y="3809880"/>
            <a:ext cx="4267440" cy="15890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314" name="CustomShape 4"/>
          <p:cNvSpPr/>
          <p:nvPr/>
        </p:nvSpPr>
        <p:spPr>
          <a:xfrm>
            <a:off x="2438280" y="2133720"/>
            <a:ext cx="6553440" cy="16002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>
            <a:normAutofit fontScale="97000"/>
          </a:bodyPr>
          <a:p>
            <a:pPr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1 mol PbO</a:t>
            </a:r>
            <a:r>
              <a:rPr b="0" lang="en-US" sz="2400" spc="-1" strike="noStrike" baseline="-25000">
                <a:solidFill>
                  <a:srgbClr val="000000"/>
                </a:solidFill>
                <a:latin typeface="Times New Roman"/>
              </a:rPr>
              <a:t>2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 = 239.2 g,1 mol = 6.022 x 10</a:t>
            </a:r>
            <a:r>
              <a:rPr b="0" lang="en-US" sz="2400" spc="-1" strike="noStrike" baseline="30000">
                <a:solidFill>
                  <a:srgbClr val="000000"/>
                </a:solidFill>
                <a:latin typeface="Times New Roman"/>
              </a:rPr>
              <a:t>23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315" name="CustomShape 5"/>
          <p:cNvSpPr/>
          <p:nvPr/>
        </p:nvSpPr>
        <p:spPr>
          <a:xfrm>
            <a:off x="2590920" y="1219320"/>
            <a:ext cx="6400800" cy="9144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>
            <a:normAutofit fontScale="97000"/>
          </a:bodyPr>
          <a:p>
            <a:pPr>
              <a:spcBef>
                <a:spcPts val="1500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50.0 g PbO</a:t>
            </a:r>
            <a:r>
              <a:rPr b="0" lang="en-US" sz="2400" spc="-1" strike="noStrike" baseline="-25000">
                <a:solidFill>
                  <a:srgbClr val="000000"/>
                </a:solidFill>
                <a:latin typeface="Times New Roman"/>
              </a:rPr>
              <a:t>2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formula units PbO</a:t>
            </a:r>
            <a:r>
              <a:rPr b="0" lang="en-US" sz="2400" spc="-1" strike="noStrike" baseline="-25000">
                <a:solidFill>
                  <a:srgbClr val="000000"/>
                </a:solidFill>
                <a:latin typeface="Times New Roman"/>
              </a:rPr>
              <a:t>2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316" name="Line 6"/>
          <p:cNvSpPr/>
          <p:nvPr/>
        </p:nvSpPr>
        <p:spPr>
          <a:xfrm>
            <a:off x="228600" y="1219320"/>
            <a:ext cx="8763120" cy="0"/>
          </a:xfrm>
          <a:prstGeom prst="line">
            <a:avLst/>
          </a:prstGeom>
          <a:ln cap="sq" w="2844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317" name="Line 7"/>
          <p:cNvSpPr/>
          <p:nvPr/>
        </p:nvSpPr>
        <p:spPr>
          <a:xfrm>
            <a:off x="228600" y="2133720"/>
            <a:ext cx="8763120" cy="0"/>
          </a:xfrm>
          <a:prstGeom prst="line">
            <a:avLst/>
          </a:prstGeom>
          <a:ln w="1260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318" name="Line 8"/>
          <p:cNvSpPr/>
          <p:nvPr/>
        </p:nvSpPr>
        <p:spPr>
          <a:xfrm>
            <a:off x="228600" y="6219720"/>
            <a:ext cx="8763120" cy="0"/>
          </a:xfrm>
          <a:prstGeom prst="line">
            <a:avLst/>
          </a:prstGeom>
          <a:ln cap="sq" w="2844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319" name="CustomShape 9"/>
          <p:cNvSpPr/>
          <p:nvPr/>
        </p:nvSpPr>
        <p:spPr>
          <a:xfrm>
            <a:off x="228600" y="5398920"/>
            <a:ext cx="2057400" cy="8208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>
            <a:normAutofit/>
          </a:bodyPr>
          <a:p>
            <a:pPr algn="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1" lang="en-US" sz="2400" spc="-1" strike="noStrike">
                <a:solidFill>
                  <a:srgbClr val="000000"/>
                </a:solidFill>
                <a:latin typeface="Times New Roman"/>
              </a:rPr>
              <a:t>Check: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320" name="CustomShape 10"/>
          <p:cNvSpPr/>
          <p:nvPr/>
        </p:nvSpPr>
        <p:spPr>
          <a:xfrm>
            <a:off x="228600" y="3809880"/>
            <a:ext cx="2057400" cy="15890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>
            <a:normAutofit/>
          </a:bodyPr>
          <a:p>
            <a:pPr algn="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1" lang="en-US" sz="2400" spc="-1" strike="noStrike">
                <a:solidFill>
                  <a:srgbClr val="000000"/>
                </a:solidFill>
                <a:latin typeface="Times New Roman"/>
              </a:rPr>
              <a:t>Solution: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321" name="CustomShape 11"/>
          <p:cNvSpPr/>
          <p:nvPr/>
        </p:nvSpPr>
        <p:spPr>
          <a:xfrm>
            <a:off x="228600" y="2133720"/>
            <a:ext cx="2057400" cy="16761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>
            <a:normAutofit/>
          </a:bodyPr>
          <a:p>
            <a:pPr algn="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1" lang="en-US" sz="2400" spc="-1" strike="noStrike">
                <a:solidFill>
                  <a:srgbClr val="000000"/>
                </a:solidFill>
                <a:latin typeface="Times New Roman"/>
              </a:rPr>
              <a:t>Solution Map: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algn="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algn="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algn="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1" lang="en-US" sz="2400" spc="-1" strike="noStrike">
                <a:solidFill>
                  <a:srgbClr val="000000"/>
                </a:solidFill>
                <a:latin typeface="Times New Roman"/>
              </a:rPr>
              <a:t>Relationships: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322" name="CustomShape 12"/>
          <p:cNvSpPr/>
          <p:nvPr/>
        </p:nvSpPr>
        <p:spPr>
          <a:xfrm>
            <a:off x="228600" y="1219320"/>
            <a:ext cx="2057400" cy="9144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>
            <a:normAutofit/>
          </a:bodyPr>
          <a:p>
            <a:pPr algn="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1" lang="en-US" sz="2400" spc="-1" strike="noStrike">
                <a:solidFill>
                  <a:srgbClr val="000000"/>
                </a:solidFill>
                <a:latin typeface="Times New Roman"/>
              </a:rPr>
              <a:t>Given: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algn="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1" lang="en-US" sz="2400" spc="-1" strike="noStrike">
                <a:solidFill>
                  <a:srgbClr val="000000"/>
                </a:solidFill>
                <a:latin typeface="Times New Roman"/>
              </a:rPr>
              <a:t>Find: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323" name="Line 13"/>
          <p:cNvSpPr/>
          <p:nvPr/>
        </p:nvSpPr>
        <p:spPr>
          <a:xfrm>
            <a:off x="228600" y="1219320"/>
            <a:ext cx="0" cy="5000400"/>
          </a:xfrm>
          <a:prstGeom prst="line">
            <a:avLst/>
          </a:prstGeom>
          <a:ln cap="sq" w="2844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324" name="Line 14"/>
          <p:cNvSpPr/>
          <p:nvPr/>
        </p:nvSpPr>
        <p:spPr>
          <a:xfrm>
            <a:off x="2286000" y="1219320"/>
            <a:ext cx="0" cy="2590560"/>
          </a:xfrm>
          <a:prstGeom prst="line">
            <a:avLst/>
          </a:prstGeom>
          <a:ln w="1260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325" name="Line 15"/>
          <p:cNvSpPr/>
          <p:nvPr/>
        </p:nvSpPr>
        <p:spPr>
          <a:xfrm>
            <a:off x="8991720" y="1219320"/>
            <a:ext cx="0" cy="5000400"/>
          </a:xfrm>
          <a:prstGeom prst="line">
            <a:avLst/>
          </a:prstGeom>
          <a:ln cap="sq" w="2844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326" name="Line 16"/>
          <p:cNvSpPr/>
          <p:nvPr/>
        </p:nvSpPr>
        <p:spPr>
          <a:xfrm>
            <a:off x="228600" y="3809880"/>
            <a:ext cx="8763120" cy="0"/>
          </a:xfrm>
          <a:prstGeom prst="line">
            <a:avLst/>
          </a:prstGeom>
          <a:ln w="1260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327" name="Line 17"/>
          <p:cNvSpPr/>
          <p:nvPr/>
        </p:nvSpPr>
        <p:spPr>
          <a:xfrm>
            <a:off x="228600" y="5398920"/>
            <a:ext cx="8763120" cy="0"/>
          </a:xfrm>
          <a:prstGeom prst="line">
            <a:avLst/>
          </a:prstGeom>
          <a:ln w="1260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mc:AlternateContent>
        <mc:Choice xmlns:a14="http://schemas.microsoft.com/office/drawing/2010/main" Requires="a14">
          <p:sp>
            <p:nvSpPr>
              <p:cNvPr id="328" name="Formula 18"/>
              <p:cNvSpPr txBox="1"/>
              <p:nvPr/>
            </p:nvSpPr>
            <p:spPr>
              <a:xfrm>
                <a:off x="3876840" y="2514600"/>
                <a:ext cx="858600" cy="68904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f>
                      <m:num>
                        <m:r>
                          <m:rPr>
                            <m:lit/>
                            <m:nor/>
                          </m:rPr>
                          <m:t xml:space="preserve">1 mol</m:t>
                        </m:r>
                      </m:num>
                      <m:den>
                        <m:r>
                          <m:rPr>
                            <m:lit/>
                            <m:nor/>
                          </m:rPr>
                          <m:t xml:space="preserve">239</m:t>
                        </m:r>
                        <m:r>
                          <m:rPr>
                            <m:lit/>
                            <m:nor/>
                          </m:rPr>
                          <m:t xml:space="preserve">.</m:t>
                        </m:r>
                        <m:r>
                          <m:rPr>
                            <m:lit/>
                            <m:nor/>
                          </m:rPr>
                          <m:t xml:space="preserve">2 g</m:t>
                        </m:r>
                      </m:den>
                    </m:f>
                  </m:oMath>
                </a14:m>
              </a:p>
            </p:txBody>
          </p:sp>
        </mc:Choice>
        <mc:Fallback/>
      </mc:AlternateContent>
      <mc:AlternateContent>
        <mc:Choice xmlns:a14="http://schemas.microsoft.com/office/drawing/2010/main" Requires="a14">
          <p:sp>
            <p:nvSpPr>
              <p:cNvPr id="329" name="Formula 19"/>
              <p:cNvSpPr txBox="1"/>
              <p:nvPr/>
            </p:nvSpPr>
            <p:spPr>
              <a:xfrm>
                <a:off x="2719440" y="3911760"/>
                <a:ext cx="5954760" cy="143964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eqArr>
                      <m:e>
                        <m:r>
                          <m:t xml:space="preserve">50</m:t>
                        </m:r>
                        <m:r>
                          <m:rPr>
                            <m:lit/>
                            <m:nor/>
                          </m:rPr>
                          <m:t xml:space="preserve">.</m:t>
                        </m:r>
                        <m:sSub>
                          <m:e>
                            <m:r>
                              <m:rPr>
                                <m:lit/>
                                <m:nor/>
                              </m:rPr>
                              <m:t xml:space="preserve">0 g PbO</m:t>
                            </m:r>
                          </m:e>
                          <m:sub>
                            <m:r>
                              <m:t xml:space="preserve">2</m:t>
                            </m:r>
                          </m:sub>
                        </m:sSub>
                        <m:r>
                          <m:t xml:space="preserve">×</m:t>
                        </m:r>
                        <m:f>
                          <m:num>
                            <m:sSub>
                              <m:e>
                                <m:r>
                                  <m:rPr>
                                    <m:lit/>
                                    <m:nor/>
                                  </m:rPr>
                                  <m:t xml:space="preserve">1 mol PbO</m:t>
                                </m:r>
                              </m:e>
                              <m:sub>
                                <m:r>
                                  <m:t xml:space="preserve">2</m:t>
                                </m:r>
                              </m:sub>
                            </m:sSub>
                          </m:num>
                          <m:den>
                            <m:r>
                              <m:rPr>
                                <m:lit/>
                                <m:nor/>
                              </m:rPr>
                              <m:t xml:space="preserve">239</m:t>
                            </m:r>
                            <m:r>
                              <m:rPr>
                                <m:lit/>
                                <m:nor/>
                              </m:rPr>
                              <m:t xml:space="preserve">.</m:t>
                            </m:r>
                            <m:sSub>
                              <m:e>
                                <m:r>
                                  <m:rPr>
                                    <m:lit/>
                                    <m:nor/>
                                  </m:rPr>
                                  <m:t xml:space="preserve">2 g PbO</m:t>
                                </m:r>
                              </m:e>
                              <m:sub>
                                <m:r>
                                  <m:t xml:space="preserve">2</m:t>
                                </m:r>
                              </m:sub>
                            </m:sSub>
                          </m:den>
                        </m:f>
                        <m:r>
                          <m:t xml:space="preserve">×</m:t>
                        </m:r>
                        <m:f>
                          <m:num>
                            <m:r>
                              <m:t xml:space="preserve">6</m:t>
                            </m:r>
                            <m:r>
                              <m:rPr>
                                <m:lit/>
                                <m:nor/>
                              </m:rPr>
                              <m:t xml:space="preserve">.</m:t>
                            </m:r>
                            <m:r>
                              <m:rPr>
                                <m:lit/>
                                <m:nor/>
                              </m:rPr>
                              <m:t xml:space="preserve">022</m:t>
                            </m:r>
                            <m:r>
                              <m:t xml:space="preserve">×</m:t>
                            </m:r>
                            <m:sSup>
                              <m:e>
                                <m:r>
                                  <m:rPr>
                                    <m:lit/>
                                    <m:nor/>
                                  </m:rPr>
                                  <m:t xml:space="preserve">10</m:t>
                                </m:r>
                              </m:e>
                              <m:sup>
                                <m:r>
                                  <m:rPr>
                                    <m:lit/>
                                    <m:nor/>
                                  </m:rPr>
                                  <m:t xml:space="preserve">23</m:t>
                                </m:r>
                              </m:sup>
                            </m:sSup>
                            <m:r>
                              <m:rPr>
                                <m:lit/>
                                <m:nor/>
                              </m:rPr>
                              <m:t xml:space="preserve"> units</m:t>
                            </m:r>
                          </m:num>
                          <m:den>
                            <m:r>
                              <m:rPr>
                                <m:lit/>
                                <m:nor/>
                              </m:rPr>
                              <m:t xml:space="preserve">1 mol</m:t>
                            </m:r>
                          </m:den>
                        </m:f>
                      </m:e>
                      <m:e>
                        <m:r>
                          <m:rPr>
                            <m:lit/>
                            <m:nor/>
                          </m:rPr>
                          <m:t xml:space="preserve"> 1</m:t>
                        </m:r>
                        <m:r>
                          <m:rPr>
                            <m:lit/>
                            <m:nor/>
                          </m:rPr>
                          <m:t xml:space="preserve">.</m:t>
                        </m:r>
                        <m:r>
                          <m:rPr>
                            <m:lit/>
                            <m:nor/>
                          </m:rPr>
                          <m:t xml:space="preserve">26</m:t>
                        </m:r>
                        <m:r>
                          <m:t xml:space="preserve">×</m:t>
                        </m:r>
                        <m:sSup>
                          <m:e>
                            <m:r>
                              <m:rPr>
                                <m:lit/>
                                <m:nor/>
                              </m:rPr>
                              <m:t xml:space="preserve">10</m:t>
                            </m:r>
                          </m:e>
                          <m:sup>
                            <m:r>
                              <m:rPr>
                                <m:lit/>
                                <m:nor/>
                              </m:rPr>
                              <m:t xml:space="preserve">23</m:t>
                            </m:r>
                          </m:sup>
                        </m:sSup>
                        <m:sSub>
                          <m:e>
                            <m:r>
                              <m:rPr>
                                <m:lit/>
                                <m:nor/>
                              </m:rPr>
                              <m:t xml:space="preserve"> units PbO</m:t>
                            </m:r>
                          </m:e>
                          <m:sub>
                            <m:r>
                              <m:t xml:space="preserve">2</m:t>
                            </m:r>
                          </m:sub>
                        </m:sSub>
                      </m:e>
                    </m:eqArr>
                  </m:oMath>
                </a14:m>
              </a:p>
            </p:txBody>
          </p:sp>
        </mc:Choice>
        <mc:Fallback/>
      </mc:AlternateContent>
      <p:grpSp>
        <p:nvGrpSpPr>
          <p:cNvPr id="330" name="Group 20"/>
          <p:cNvGrpSpPr/>
          <p:nvPr/>
        </p:nvGrpSpPr>
        <p:grpSpPr>
          <a:xfrm>
            <a:off x="2743200" y="2209680"/>
            <a:ext cx="5637960" cy="533160"/>
            <a:chOff x="2743200" y="2209680"/>
            <a:chExt cx="5637960" cy="533160"/>
          </a:xfrm>
        </p:grpSpPr>
        <p:sp>
          <p:nvSpPr>
            <p:cNvPr id="331" name="CustomShape 21"/>
            <p:cNvSpPr/>
            <p:nvPr/>
          </p:nvSpPr>
          <p:spPr>
            <a:xfrm>
              <a:off x="2743200" y="2209680"/>
              <a:ext cx="1170000" cy="533160"/>
            </a:xfrm>
            <a:custGeom>
              <a:avLst/>
              <a:gdLst/>
              <a:ahLst/>
              <a:rect l="0" t="0" r="r" b="b"/>
              <a:pathLst>
                <a:path w="3252" h="1483">
                  <a:moveTo>
                    <a:pt x="370" y="0"/>
                  </a:moveTo>
                  <a:lnTo>
                    <a:pt x="371" y="0"/>
                  </a:lnTo>
                  <a:cubicBezTo>
                    <a:pt x="305" y="0"/>
                    <a:pt x="242" y="17"/>
                    <a:pt x="185" y="50"/>
                  </a:cubicBezTo>
                  <a:cubicBezTo>
                    <a:pt x="129" y="82"/>
                    <a:pt x="82" y="129"/>
                    <a:pt x="50" y="185"/>
                  </a:cubicBezTo>
                  <a:cubicBezTo>
                    <a:pt x="17" y="242"/>
                    <a:pt x="0" y="305"/>
                    <a:pt x="0" y="371"/>
                  </a:cubicBezTo>
                  <a:lnTo>
                    <a:pt x="0" y="1111"/>
                  </a:lnTo>
                  <a:lnTo>
                    <a:pt x="0" y="1112"/>
                  </a:lnTo>
                  <a:cubicBezTo>
                    <a:pt x="0" y="1177"/>
                    <a:pt x="17" y="1240"/>
                    <a:pt x="50" y="1297"/>
                  </a:cubicBezTo>
                  <a:cubicBezTo>
                    <a:pt x="82" y="1353"/>
                    <a:pt x="129" y="1400"/>
                    <a:pt x="185" y="1432"/>
                  </a:cubicBezTo>
                  <a:cubicBezTo>
                    <a:pt x="242" y="1465"/>
                    <a:pt x="305" y="1482"/>
                    <a:pt x="371" y="1482"/>
                  </a:cubicBezTo>
                  <a:lnTo>
                    <a:pt x="2880" y="1482"/>
                  </a:lnTo>
                  <a:lnTo>
                    <a:pt x="2881" y="1482"/>
                  </a:lnTo>
                  <a:cubicBezTo>
                    <a:pt x="2946" y="1482"/>
                    <a:pt x="3009" y="1465"/>
                    <a:pt x="3066" y="1432"/>
                  </a:cubicBezTo>
                  <a:cubicBezTo>
                    <a:pt x="3122" y="1400"/>
                    <a:pt x="3169" y="1353"/>
                    <a:pt x="3201" y="1297"/>
                  </a:cubicBezTo>
                  <a:cubicBezTo>
                    <a:pt x="3234" y="1240"/>
                    <a:pt x="3251" y="1177"/>
                    <a:pt x="3251" y="1112"/>
                  </a:cubicBezTo>
                  <a:lnTo>
                    <a:pt x="3251" y="370"/>
                  </a:lnTo>
                  <a:lnTo>
                    <a:pt x="3251" y="371"/>
                  </a:lnTo>
                  <a:lnTo>
                    <a:pt x="3251" y="371"/>
                  </a:lnTo>
                  <a:cubicBezTo>
                    <a:pt x="3251" y="305"/>
                    <a:pt x="3234" y="242"/>
                    <a:pt x="3201" y="185"/>
                  </a:cubicBezTo>
                  <a:cubicBezTo>
                    <a:pt x="3169" y="129"/>
                    <a:pt x="3122" y="82"/>
                    <a:pt x="3066" y="50"/>
                  </a:cubicBezTo>
                  <a:cubicBezTo>
                    <a:pt x="3009" y="17"/>
                    <a:pt x="2946" y="0"/>
                    <a:pt x="2881" y="0"/>
                  </a:cubicBezTo>
                  <a:lnTo>
                    <a:pt x="370" y="0"/>
                  </a:lnTo>
                </a:path>
              </a:pathLst>
            </a:custGeom>
            <a:solidFill>
              <a:srgbClr val="ffcc66"/>
            </a:solidFill>
            <a:ln w="936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90000" rIns="90000" tIns="46800" bIns="46800" anchor="ctr">
              <a:noAutofit/>
            </a:bodyPr>
            <a:p>
              <a:pPr algn="ctr">
                <a:tabLst>
                  <a:tab algn="l" pos="0"/>
                  <a:tab algn="l" pos="914400"/>
                  <a:tab algn="l" pos="1828800"/>
                  <a:tab algn="l" pos="2743200"/>
                  <a:tab algn="l" pos="3657600"/>
                  <a:tab algn="l" pos="4572000"/>
                  <a:tab algn="l" pos="5486400"/>
                  <a:tab algn="l" pos="6400800"/>
                  <a:tab algn="l" pos="7315200"/>
                  <a:tab algn="l" pos="8229600"/>
                  <a:tab algn="l" pos="9144000"/>
                  <a:tab algn="l" pos="10058400"/>
                </a:tabLst>
              </a:pPr>
              <a:r>
                <a:rPr b="0" lang="en-US" sz="2400" spc="-1" strike="noStrike">
                  <a:solidFill>
                    <a:srgbClr val="6600cc"/>
                  </a:solidFill>
                  <a:latin typeface="Times New Roman"/>
                </a:rPr>
                <a:t>g PbO</a:t>
              </a:r>
              <a:r>
                <a:rPr b="0" lang="en-US" sz="2400" spc="-1" strike="noStrike" baseline="-25000">
                  <a:solidFill>
                    <a:srgbClr val="6600cc"/>
                  </a:solidFill>
                  <a:latin typeface="Times New Roman"/>
                </a:rPr>
                <a:t>2</a:t>
              </a:r>
              <a:endParaRPr b="0" lang="en-US" sz="2400" spc="-1" strike="noStrike">
                <a:solidFill>
                  <a:srgbClr val="000000"/>
                </a:solidFill>
                <a:latin typeface="Times New Roman"/>
              </a:endParaRPr>
            </a:p>
          </p:txBody>
        </p:sp>
        <p:sp>
          <p:nvSpPr>
            <p:cNvPr id="332" name="CustomShape 22"/>
            <p:cNvSpPr/>
            <p:nvPr/>
          </p:nvSpPr>
          <p:spPr>
            <a:xfrm>
              <a:off x="4019760" y="2420640"/>
              <a:ext cx="549360" cy="160200"/>
            </a:xfrm>
            <a:custGeom>
              <a:avLst/>
              <a:gdLst/>
              <a:ahLst/>
              <a:rect l="0" t="0" r="r" b="b"/>
              <a:pathLst>
                <a:path w="1528" h="447">
                  <a:moveTo>
                    <a:pt x="0" y="335"/>
                  </a:moveTo>
                  <a:lnTo>
                    <a:pt x="1145" y="335"/>
                  </a:lnTo>
                  <a:lnTo>
                    <a:pt x="1145" y="446"/>
                  </a:lnTo>
                  <a:lnTo>
                    <a:pt x="1527" y="223"/>
                  </a:lnTo>
                  <a:lnTo>
                    <a:pt x="1145" y="0"/>
                  </a:lnTo>
                  <a:lnTo>
                    <a:pt x="1145" y="112"/>
                  </a:lnTo>
                  <a:lnTo>
                    <a:pt x="0" y="112"/>
                  </a:lnTo>
                  <a:lnTo>
                    <a:pt x="0" y="335"/>
                  </a:lnTo>
                </a:path>
              </a:pathLst>
            </a:custGeom>
            <a:solidFill>
              <a:srgbClr val="ffcc66"/>
            </a:solidFill>
            <a:ln w="936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333" name="CustomShape 23"/>
            <p:cNvSpPr/>
            <p:nvPr/>
          </p:nvSpPr>
          <p:spPr>
            <a:xfrm>
              <a:off x="4658040" y="2209680"/>
              <a:ext cx="1382400" cy="533160"/>
            </a:xfrm>
            <a:custGeom>
              <a:avLst/>
              <a:gdLst/>
              <a:ahLst/>
              <a:rect l="0" t="0" r="r" b="b"/>
              <a:pathLst>
                <a:path w="3842" h="1483">
                  <a:moveTo>
                    <a:pt x="370" y="0"/>
                  </a:moveTo>
                  <a:lnTo>
                    <a:pt x="371" y="0"/>
                  </a:lnTo>
                  <a:cubicBezTo>
                    <a:pt x="305" y="0"/>
                    <a:pt x="242" y="17"/>
                    <a:pt x="185" y="50"/>
                  </a:cubicBezTo>
                  <a:cubicBezTo>
                    <a:pt x="129" y="82"/>
                    <a:pt x="82" y="129"/>
                    <a:pt x="50" y="185"/>
                  </a:cubicBezTo>
                  <a:cubicBezTo>
                    <a:pt x="17" y="242"/>
                    <a:pt x="0" y="305"/>
                    <a:pt x="0" y="371"/>
                  </a:cubicBezTo>
                  <a:lnTo>
                    <a:pt x="0" y="1111"/>
                  </a:lnTo>
                  <a:lnTo>
                    <a:pt x="0" y="1112"/>
                  </a:lnTo>
                  <a:cubicBezTo>
                    <a:pt x="0" y="1177"/>
                    <a:pt x="17" y="1240"/>
                    <a:pt x="50" y="1297"/>
                  </a:cubicBezTo>
                  <a:cubicBezTo>
                    <a:pt x="82" y="1353"/>
                    <a:pt x="129" y="1400"/>
                    <a:pt x="185" y="1432"/>
                  </a:cubicBezTo>
                  <a:cubicBezTo>
                    <a:pt x="242" y="1465"/>
                    <a:pt x="305" y="1482"/>
                    <a:pt x="371" y="1482"/>
                  </a:cubicBezTo>
                  <a:lnTo>
                    <a:pt x="3470" y="1482"/>
                  </a:lnTo>
                  <a:lnTo>
                    <a:pt x="3471" y="1482"/>
                  </a:lnTo>
                  <a:cubicBezTo>
                    <a:pt x="3536" y="1482"/>
                    <a:pt x="3599" y="1465"/>
                    <a:pt x="3656" y="1432"/>
                  </a:cubicBezTo>
                  <a:cubicBezTo>
                    <a:pt x="3712" y="1400"/>
                    <a:pt x="3759" y="1353"/>
                    <a:pt x="3791" y="1297"/>
                  </a:cubicBezTo>
                  <a:cubicBezTo>
                    <a:pt x="3824" y="1240"/>
                    <a:pt x="3841" y="1177"/>
                    <a:pt x="3841" y="1112"/>
                  </a:cubicBezTo>
                  <a:lnTo>
                    <a:pt x="3840" y="370"/>
                  </a:lnTo>
                  <a:lnTo>
                    <a:pt x="3841" y="371"/>
                  </a:lnTo>
                  <a:lnTo>
                    <a:pt x="3841" y="371"/>
                  </a:lnTo>
                  <a:cubicBezTo>
                    <a:pt x="3841" y="305"/>
                    <a:pt x="3824" y="242"/>
                    <a:pt x="3791" y="185"/>
                  </a:cubicBezTo>
                  <a:cubicBezTo>
                    <a:pt x="3759" y="129"/>
                    <a:pt x="3712" y="82"/>
                    <a:pt x="3656" y="50"/>
                  </a:cubicBezTo>
                  <a:cubicBezTo>
                    <a:pt x="3599" y="17"/>
                    <a:pt x="3536" y="0"/>
                    <a:pt x="3471" y="0"/>
                  </a:cubicBezTo>
                  <a:lnTo>
                    <a:pt x="370" y="0"/>
                  </a:lnTo>
                </a:path>
              </a:pathLst>
            </a:custGeom>
            <a:solidFill>
              <a:srgbClr val="ffcc66"/>
            </a:solidFill>
            <a:ln w="936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90000" rIns="90000" tIns="46800" bIns="46800" anchor="ctr">
              <a:noAutofit/>
            </a:bodyPr>
            <a:p>
              <a:pPr algn="ctr">
                <a:tabLst>
                  <a:tab algn="l" pos="0"/>
                  <a:tab algn="l" pos="914400"/>
                  <a:tab algn="l" pos="1828800"/>
                  <a:tab algn="l" pos="2743200"/>
                  <a:tab algn="l" pos="3657600"/>
                  <a:tab algn="l" pos="4572000"/>
                  <a:tab algn="l" pos="5486400"/>
                  <a:tab algn="l" pos="6400800"/>
                  <a:tab algn="l" pos="7315200"/>
                  <a:tab algn="l" pos="8229600"/>
                  <a:tab algn="l" pos="9144000"/>
                  <a:tab algn="l" pos="10058400"/>
                </a:tabLst>
              </a:pPr>
              <a:r>
                <a:rPr b="0" lang="en-US" sz="2400" spc="-1" strike="noStrike">
                  <a:solidFill>
                    <a:srgbClr val="6600cc"/>
                  </a:solidFill>
                  <a:latin typeface="Times New Roman"/>
                </a:rPr>
                <a:t>mol PbO</a:t>
              </a:r>
              <a:r>
                <a:rPr b="0" lang="en-US" sz="2400" spc="-1" strike="noStrike" baseline="-25000">
                  <a:solidFill>
                    <a:srgbClr val="6600cc"/>
                  </a:solidFill>
                  <a:latin typeface="Times New Roman"/>
                </a:rPr>
                <a:t>2</a:t>
              </a:r>
              <a:endParaRPr b="0" lang="en-US" sz="2400" spc="-1" strike="noStrike">
                <a:solidFill>
                  <a:srgbClr val="000000"/>
                </a:solidFill>
                <a:latin typeface="Times New Roman"/>
              </a:endParaRPr>
            </a:p>
          </p:txBody>
        </p:sp>
        <p:sp>
          <p:nvSpPr>
            <p:cNvPr id="334" name="CustomShape 24"/>
            <p:cNvSpPr/>
            <p:nvPr/>
          </p:nvSpPr>
          <p:spPr>
            <a:xfrm>
              <a:off x="6147360" y="2420640"/>
              <a:ext cx="549720" cy="160200"/>
            </a:xfrm>
            <a:custGeom>
              <a:avLst/>
              <a:gdLst/>
              <a:ahLst/>
              <a:rect l="0" t="0" r="r" b="b"/>
              <a:pathLst>
                <a:path w="1529" h="447">
                  <a:moveTo>
                    <a:pt x="0" y="335"/>
                  </a:moveTo>
                  <a:lnTo>
                    <a:pt x="1146" y="335"/>
                  </a:lnTo>
                  <a:lnTo>
                    <a:pt x="1146" y="446"/>
                  </a:lnTo>
                  <a:lnTo>
                    <a:pt x="1528" y="223"/>
                  </a:lnTo>
                  <a:lnTo>
                    <a:pt x="1146" y="0"/>
                  </a:lnTo>
                  <a:lnTo>
                    <a:pt x="1146" y="112"/>
                  </a:lnTo>
                  <a:lnTo>
                    <a:pt x="0" y="112"/>
                  </a:lnTo>
                  <a:lnTo>
                    <a:pt x="0" y="335"/>
                  </a:lnTo>
                </a:path>
              </a:pathLst>
            </a:custGeom>
            <a:solidFill>
              <a:srgbClr val="ffcc66"/>
            </a:solidFill>
            <a:ln w="936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335" name="CustomShape 25"/>
            <p:cNvSpPr/>
            <p:nvPr/>
          </p:nvSpPr>
          <p:spPr>
            <a:xfrm>
              <a:off x="6785640" y="2209680"/>
              <a:ext cx="1595520" cy="533160"/>
            </a:xfrm>
            <a:custGeom>
              <a:avLst/>
              <a:gdLst/>
              <a:ahLst/>
              <a:rect l="0" t="0" r="r" b="b"/>
              <a:pathLst>
                <a:path w="4434" h="1483">
                  <a:moveTo>
                    <a:pt x="370" y="0"/>
                  </a:moveTo>
                  <a:lnTo>
                    <a:pt x="371" y="0"/>
                  </a:lnTo>
                  <a:cubicBezTo>
                    <a:pt x="305" y="0"/>
                    <a:pt x="242" y="17"/>
                    <a:pt x="185" y="50"/>
                  </a:cubicBezTo>
                  <a:cubicBezTo>
                    <a:pt x="129" y="82"/>
                    <a:pt x="82" y="129"/>
                    <a:pt x="50" y="185"/>
                  </a:cubicBezTo>
                  <a:cubicBezTo>
                    <a:pt x="17" y="242"/>
                    <a:pt x="0" y="305"/>
                    <a:pt x="0" y="371"/>
                  </a:cubicBezTo>
                  <a:lnTo>
                    <a:pt x="0" y="1111"/>
                  </a:lnTo>
                  <a:lnTo>
                    <a:pt x="0" y="1112"/>
                  </a:lnTo>
                  <a:cubicBezTo>
                    <a:pt x="0" y="1177"/>
                    <a:pt x="17" y="1240"/>
                    <a:pt x="50" y="1297"/>
                  </a:cubicBezTo>
                  <a:cubicBezTo>
                    <a:pt x="82" y="1353"/>
                    <a:pt x="129" y="1400"/>
                    <a:pt x="185" y="1432"/>
                  </a:cubicBezTo>
                  <a:cubicBezTo>
                    <a:pt x="242" y="1465"/>
                    <a:pt x="305" y="1482"/>
                    <a:pt x="371" y="1482"/>
                  </a:cubicBezTo>
                  <a:lnTo>
                    <a:pt x="4062" y="1482"/>
                  </a:lnTo>
                  <a:lnTo>
                    <a:pt x="4063" y="1482"/>
                  </a:lnTo>
                  <a:cubicBezTo>
                    <a:pt x="4128" y="1482"/>
                    <a:pt x="4191" y="1465"/>
                    <a:pt x="4248" y="1432"/>
                  </a:cubicBezTo>
                  <a:cubicBezTo>
                    <a:pt x="4304" y="1400"/>
                    <a:pt x="4351" y="1353"/>
                    <a:pt x="4383" y="1297"/>
                  </a:cubicBezTo>
                  <a:cubicBezTo>
                    <a:pt x="4416" y="1240"/>
                    <a:pt x="4433" y="1177"/>
                    <a:pt x="4433" y="1112"/>
                  </a:cubicBezTo>
                  <a:lnTo>
                    <a:pt x="4433" y="370"/>
                  </a:lnTo>
                  <a:lnTo>
                    <a:pt x="4433" y="371"/>
                  </a:lnTo>
                  <a:lnTo>
                    <a:pt x="4433" y="371"/>
                  </a:lnTo>
                  <a:cubicBezTo>
                    <a:pt x="4433" y="305"/>
                    <a:pt x="4416" y="242"/>
                    <a:pt x="4383" y="185"/>
                  </a:cubicBezTo>
                  <a:cubicBezTo>
                    <a:pt x="4351" y="129"/>
                    <a:pt x="4304" y="82"/>
                    <a:pt x="4248" y="50"/>
                  </a:cubicBezTo>
                  <a:cubicBezTo>
                    <a:pt x="4191" y="17"/>
                    <a:pt x="4128" y="0"/>
                    <a:pt x="4063" y="0"/>
                  </a:cubicBezTo>
                  <a:lnTo>
                    <a:pt x="370" y="0"/>
                  </a:lnTo>
                </a:path>
              </a:pathLst>
            </a:custGeom>
            <a:solidFill>
              <a:srgbClr val="ffcc66"/>
            </a:solidFill>
            <a:ln w="936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90000" rIns="90000" tIns="46800" bIns="46800" anchor="ctr">
              <a:noAutofit/>
            </a:bodyPr>
            <a:p>
              <a:pPr algn="ctr">
                <a:tabLst>
                  <a:tab algn="l" pos="0"/>
                  <a:tab algn="l" pos="914400"/>
                  <a:tab algn="l" pos="1828800"/>
                  <a:tab algn="l" pos="2743200"/>
                  <a:tab algn="l" pos="3657600"/>
                  <a:tab algn="l" pos="4572000"/>
                  <a:tab algn="l" pos="5486400"/>
                  <a:tab algn="l" pos="6400800"/>
                  <a:tab algn="l" pos="7315200"/>
                  <a:tab algn="l" pos="8229600"/>
                  <a:tab algn="l" pos="9144000"/>
                  <a:tab algn="l" pos="10058400"/>
                </a:tabLst>
              </a:pPr>
              <a:r>
                <a:rPr b="0" lang="en-US" sz="2400" spc="-1" strike="noStrike">
                  <a:solidFill>
                    <a:srgbClr val="6600cc"/>
                  </a:solidFill>
                  <a:latin typeface="Times New Roman"/>
                </a:rPr>
                <a:t>units PbO</a:t>
              </a:r>
              <a:r>
                <a:rPr b="0" lang="en-US" sz="2400" spc="-1" strike="noStrike" baseline="-25000">
                  <a:solidFill>
                    <a:srgbClr val="6600cc"/>
                  </a:solidFill>
                  <a:latin typeface="Times New Roman"/>
                </a:rPr>
                <a:t>2</a:t>
              </a:r>
              <a:endParaRPr b="0" lang="en-US" sz="2400" spc="-1" strike="noStrike">
                <a:solidFill>
                  <a:srgbClr val="000000"/>
                </a:solidFill>
                <a:latin typeface="Times New Roman"/>
              </a:endParaRPr>
            </a:p>
          </p:txBody>
        </p:sp>
      </p:grpSp>
      <mc:AlternateContent>
        <mc:Choice xmlns:a14="http://schemas.microsoft.com/office/drawing/2010/main" Requires="a14">
          <p:sp>
            <p:nvSpPr>
              <p:cNvPr id="336" name="Formula 26"/>
              <p:cNvSpPr txBox="1"/>
              <p:nvPr/>
            </p:nvSpPr>
            <p:spPr>
              <a:xfrm>
                <a:off x="5462640" y="2687760"/>
                <a:ext cx="2106720" cy="63504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f>
                      <m:num>
                        <m:r>
                          <m:t xml:space="preserve">6</m:t>
                        </m:r>
                        <m:r>
                          <m:rPr>
                            <m:lit/>
                            <m:nor/>
                          </m:rPr>
                          <m:t xml:space="preserve">.</m:t>
                        </m:r>
                        <m:r>
                          <m:rPr>
                            <m:lit/>
                            <m:nor/>
                          </m:rPr>
                          <m:t xml:space="preserve">022</m:t>
                        </m:r>
                        <m:r>
                          <m:t xml:space="preserve">×</m:t>
                        </m:r>
                        <m:sSup>
                          <m:e>
                            <m:r>
                              <m:rPr>
                                <m:lit/>
                                <m:nor/>
                              </m:rPr>
                              <m:t xml:space="preserve">10</m:t>
                            </m:r>
                          </m:e>
                          <m:sup>
                            <m:r>
                              <m:rPr>
                                <m:lit/>
                                <m:nor/>
                              </m:rPr>
                              <m:t xml:space="preserve">23</m:t>
                            </m:r>
                          </m:sup>
                        </m:sSup>
                        <m:r>
                          <m:rPr>
                            <m:lit/>
                            <m:nor/>
                          </m:rPr>
                          <m:t xml:space="preserve"> molecules</m:t>
                        </m:r>
                      </m:num>
                      <m:den>
                        <m:r>
                          <m:rPr>
                            <m:lit/>
                            <m:nor/>
                          </m:rPr>
                          <m:t xml:space="preserve">1 mol</m:t>
                        </m:r>
                      </m:den>
                    </m:f>
                  </m:oMath>
                </a14:m>
              </a:p>
            </p:txBody>
          </p:sp>
        </mc:Choice>
        <mc:Fallback/>
      </mc:AlternateContent>
      <p:sp>
        <p:nvSpPr>
          <p:cNvPr id="337" name="Line 27"/>
          <p:cNvSpPr/>
          <p:nvPr/>
        </p:nvSpPr>
        <p:spPr>
          <a:xfrm flipH="1">
            <a:off x="2278080" y="3809880"/>
            <a:ext cx="7920" cy="2395800"/>
          </a:xfrm>
          <a:prstGeom prst="line">
            <a:avLst/>
          </a:prstGeom>
          <a:ln w="1260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338" name="Freeform 28"/>
          <p:cNvSpPr/>
          <p:nvPr/>
        </p:nvSpPr>
        <p:spPr>
          <a:xfrm>
            <a:off x="3439800" y="4230720"/>
            <a:ext cx="381240" cy="305280"/>
          </a:xfrm>
          <a:custGeom>
            <a:avLst/>
            <a:gdLst/>
            <a:ahLst/>
            <a:rect l="0" t="0" r="r" b="b"/>
            <a:pathLst>
              <a:path w="1059" h="848">
                <a:moveTo>
                  <a:pt x="0" y="847"/>
                </a:moveTo>
                <a:lnTo>
                  <a:pt x="1058" y="0"/>
                </a:lnTo>
              </a:path>
            </a:pathLst>
          </a:custGeom>
          <a:ln w="38160">
            <a:solidFill>
              <a:srgbClr val="ff0000"/>
            </a:solidFill>
            <a:miter/>
          </a:ln>
        </p:spPr>
      </p:sp>
      <p:sp>
        <p:nvSpPr>
          <p:cNvPr id="339" name="Freeform 29"/>
          <p:cNvSpPr/>
          <p:nvPr/>
        </p:nvSpPr>
        <p:spPr>
          <a:xfrm>
            <a:off x="5304600" y="4459320"/>
            <a:ext cx="381240" cy="305280"/>
          </a:xfrm>
          <a:custGeom>
            <a:avLst/>
            <a:gdLst/>
            <a:ahLst/>
            <a:rect l="0" t="0" r="r" b="b"/>
            <a:pathLst>
              <a:path w="1059" h="848">
                <a:moveTo>
                  <a:pt x="0" y="847"/>
                </a:moveTo>
                <a:lnTo>
                  <a:pt x="1058" y="0"/>
                </a:lnTo>
              </a:path>
            </a:pathLst>
          </a:custGeom>
          <a:ln w="38160">
            <a:solidFill>
              <a:srgbClr val="ff0000"/>
            </a:solidFill>
            <a:miter/>
          </a:ln>
        </p:spPr>
      </p:sp>
      <p:sp>
        <p:nvSpPr>
          <p:cNvPr id="340" name="Freeform 30"/>
          <p:cNvSpPr/>
          <p:nvPr/>
        </p:nvSpPr>
        <p:spPr>
          <a:xfrm>
            <a:off x="4999680" y="4002120"/>
            <a:ext cx="381600" cy="305280"/>
          </a:xfrm>
          <a:custGeom>
            <a:avLst/>
            <a:gdLst/>
            <a:ahLst/>
            <a:rect l="0" t="0" r="r" b="b"/>
            <a:pathLst>
              <a:path w="1060" h="848">
                <a:moveTo>
                  <a:pt x="0" y="847"/>
                </a:moveTo>
                <a:lnTo>
                  <a:pt x="1059" y="0"/>
                </a:lnTo>
              </a:path>
            </a:pathLst>
          </a:custGeom>
          <a:ln w="38160">
            <a:solidFill>
              <a:srgbClr val="0066ff"/>
            </a:solidFill>
            <a:miter/>
          </a:ln>
        </p:spPr>
      </p:sp>
      <p:sp>
        <p:nvSpPr>
          <p:cNvPr id="341" name="Freeform 31"/>
          <p:cNvSpPr/>
          <p:nvPr/>
        </p:nvSpPr>
        <p:spPr>
          <a:xfrm>
            <a:off x="7454880" y="4419720"/>
            <a:ext cx="381600" cy="304920"/>
          </a:xfrm>
          <a:custGeom>
            <a:avLst/>
            <a:gdLst/>
            <a:ahLst/>
            <a:rect l="0" t="0" r="r" b="b"/>
            <a:pathLst>
              <a:path w="1060" h="847">
                <a:moveTo>
                  <a:pt x="0" y="846"/>
                </a:moveTo>
                <a:lnTo>
                  <a:pt x="1059" y="0"/>
                </a:lnTo>
              </a:path>
            </a:pathLst>
          </a:custGeom>
          <a:ln w="38160">
            <a:solidFill>
              <a:srgbClr val="0066ff"/>
            </a:solidFill>
            <a:miter/>
          </a:ln>
        </p:spPr>
      </p:sp>
    </p:spTree>
  </p:cSld>
  <p:transition>
    <p:fade thruBlk="true"/>
  </p:transition>
  <p:timing>
    <p:tnLst>
      <p:par>
        <p:cTn id="649" dur="indefinite" restart="never" nodeType="tmRoot">
          <p:childTnLst>
            <p:seq>
              <p:cTn id="650" dur="indefinite" nodeType="mainSeq">
                <p:childTnLst>
                  <p:par>
                    <p:cTn id="651" fill="hold">
                      <p:stCondLst>
                        <p:cond delay="indefinite"/>
                      </p:stCondLst>
                      <p:childTnLst>
                        <p:par>
                          <p:cTn id="652" fill="hold">
                            <p:stCondLst>
                              <p:cond delay="0"/>
                            </p:stCondLst>
                            <p:childTnLst>
                              <p:par>
                                <p:cTn id="653" nodeType="clickEffect" fill="hold" presetClass="entr" presetID="22" presetSubtype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up)" transition="in">
                                      <p:cBhvr additive="repl">
                                        <p:cTn id="655" dur="500"/>
                                        <p:tgtEl>
                                          <p:spTgt spid="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6" fill="hold">
                      <p:stCondLst>
                        <p:cond delay="indefinite"/>
                      </p:stCondLst>
                      <p:childTnLst>
                        <p:par>
                          <p:cTn id="657" fill="hold">
                            <p:stCondLst>
                              <p:cond delay="0"/>
                            </p:stCondLst>
                            <p:childTnLst>
                              <p:par>
                                <p:cTn id="658" nodeType="clickEffect" fill="hold" presetClass="entr" presetID="22" presetSubtype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up)" transition="in">
                                      <p:cBhvr additive="repl">
                                        <p:cTn id="660" dur="500"/>
                                        <p:tgtEl>
                                          <p:spTgt spid="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1" fill="hold">
                      <p:stCondLst>
                        <p:cond delay="indefinite"/>
                      </p:stCondLst>
                      <p:childTnLst>
                        <p:par>
                          <p:cTn id="662" fill="hold">
                            <p:stCondLst>
                              <p:cond delay="0"/>
                            </p:stCondLst>
                            <p:childTnLst>
                              <p:par>
                                <p:cTn id="663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665" dur="500"/>
                                        <p:tgtEl>
                                          <p:spTgt spid="3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6" fill="hold">
                      <p:stCondLst>
                        <p:cond delay="indefinite"/>
                      </p:stCondLst>
                      <p:childTnLst>
                        <p:par>
                          <p:cTn id="667" fill="hold">
                            <p:stCondLst>
                              <p:cond delay="0"/>
                            </p:stCondLst>
                            <p:childTnLst>
                              <p:par>
                                <p:cTn id="668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670" dur="500"/>
                                        <p:tgtEl>
                                          <p:spTgt spid="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1" fill="hold">
                      <p:stCondLst>
                        <p:cond delay="indefinite"/>
                      </p:stCondLst>
                      <p:childTnLst>
                        <p:par>
                          <p:cTn id="672" fill="hold">
                            <p:stCondLst>
                              <p:cond delay="0"/>
                            </p:stCondLst>
                            <p:childTnLst>
                              <p:par>
                                <p:cTn id="673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5" fill="hold">
                      <p:stCondLst>
                        <p:cond delay="indefinite"/>
                      </p:stCondLst>
                      <p:childTnLst>
                        <p:par>
                          <p:cTn id="676" fill="hold">
                            <p:stCondLst>
                              <p:cond delay="0"/>
                            </p:stCondLst>
                            <p:childTnLst>
                              <p:par>
                                <p:cTn id="677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9" fill="hold">
                      <p:stCondLst>
                        <p:cond delay="indefinite"/>
                      </p:stCondLst>
                      <p:childTnLst>
                        <p:par>
                          <p:cTn id="680" fill="hold">
                            <p:stCondLst>
                              <p:cond delay="0"/>
                            </p:stCondLst>
                            <p:childTnLst>
                              <p:par>
                                <p:cTn id="681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683" dur="500"/>
                                        <p:tgtEl>
                                          <p:spTgt spid="3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4" fill="hold">
                      <p:stCondLst>
                        <p:cond delay="indefinite"/>
                      </p:stCondLst>
                      <p:childTnLst>
                        <p:par>
                          <p:cTn id="685" fill="hold">
                            <p:stCondLst>
                              <p:cond delay="0"/>
                            </p:stCondLst>
                            <p:childTnLst>
                              <p:par>
                                <p:cTn id="686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688" dur="500"/>
                                        <p:tgtEl>
                                          <p:spTgt spid="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9" fill="hold">
                            <p:stCondLst>
                              <p:cond delay="500"/>
                            </p:stCondLst>
                            <p:childTnLst>
                              <p:par>
                                <p:cTn id="690" nodeType="after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692" dur="500"/>
                                        <p:tgtEl>
                                          <p:spTgt spid="3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3" fill="hold">
                      <p:stCondLst>
                        <p:cond delay="indefinite"/>
                      </p:stCondLst>
                      <p:childTnLst>
                        <p:par>
                          <p:cTn id="694" fill="hold">
                            <p:stCondLst>
                              <p:cond delay="0"/>
                            </p:stCondLst>
                            <p:childTnLst>
                              <p:par>
                                <p:cTn id="695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697" dur="500"/>
                                        <p:tgtEl>
                                          <p:spTgt spid="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8" fill="hold">
                            <p:stCondLst>
                              <p:cond delay="500"/>
                            </p:stCondLst>
                            <p:childTnLst>
                              <p:par>
                                <p:cTn id="699" nodeType="after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701" dur="500"/>
                                        <p:tgtEl>
                                          <p:spTgt spid="3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2" fill="hold">
                      <p:stCondLst>
                        <p:cond delay="indefinite"/>
                      </p:stCondLst>
                      <p:childTnLst>
                        <p:par>
                          <p:cTn id="703" fill="hold">
                            <p:stCondLst>
                              <p:cond delay="0"/>
                            </p:stCondLst>
                            <p:childTnLst>
                              <p:par>
                                <p:cTn id="704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706" dur="500"/>
                                        <p:tgtEl>
                                          <p:spTgt spid="3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2" name="TextShape 1"/>
          <p:cNvSpPr txBox="1"/>
          <p:nvPr/>
        </p:nvSpPr>
        <p:spPr>
          <a:xfrm>
            <a:off x="380880" y="151920"/>
            <a:ext cx="8382240" cy="6858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9900ff"/>
                </a:solidFill>
                <a:latin typeface="Times New Roman"/>
              </a:rPr>
              <a:t>Example 6.5—What Is the Mass of 4.78 x 10</a:t>
            </a:r>
            <a:r>
              <a:rPr b="0" lang="en-US" sz="3200" spc="-1" strike="noStrike" baseline="30000">
                <a:solidFill>
                  <a:srgbClr val="9900ff"/>
                </a:solidFill>
                <a:latin typeface="Times New Roman"/>
              </a:rPr>
              <a:t>24</a:t>
            </a:r>
            <a:r>
              <a:rPr b="0" lang="en-US" sz="3200" spc="-1" strike="noStrike">
                <a:solidFill>
                  <a:srgbClr val="9900ff"/>
                </a:solidFill>
                <a:latin typeface="Times New Roman"/>
              </a:rPr>
              <a:t> NO</a:t>
            </a:r>
            <a:r>
              <a:rPr b="0" lang="en-US" sz="3200" spc="-1" strike="noStrike" baseline="-25000">
                <a:solidFill>
                  <a:srgbClr val="9900ff"/>
                </a:solidFill>
                <a:latin typeface="Times New Roman"/>
              </a:rPr>
              <a:t>2</a:t>
            </a:r>
            <a:r>
              <a:rPr b="0" lang="en-US" sz="3200" spc="-1" strike="noStrike">
                <a:solidFill>
                  <a:srgbClr val="9900ff"/>
                </a:solidFill>
                <a:latin typeface="Times New Roman"/>
              </a:rPr>
              <a:t> Molecules?</a:t>
            </a:r>
            <a:endParaRPr b="0" lang="en-US" sz="3200" spc="-1" strike="noStrike">
              <a:solidFill>
                <a:srgbClr val="9900ff"/>
              </a:solidFill>
              <a:latin typeface="Times New Roman"/>
            </a:endParaRPr>
          </a:p>
        </p:txBody>
      </p:sp>
      <p:sp>
        <p:nvSpPr>
          <p:cNvPr id="343" name="CustomShape 2"/>
          <p:cNvSpPr/>
          <p:nvPr/>
        </p:nvSpPr>
        <p:spPr>
          <a:xfrm>
            <a:off x="2286000" y="5398920"/>
            <a:ext cx="6705720" cy="8208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>
            <a:normAutofit fontScale="97000"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Since the given amount is more than Avogadro’s number, the mass &gt; 46 g makes sense.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344" name="CustomShape 3"/>
          <p:cNvSpPr/>
          <p:nvPr/>
        </p:nvSpPr>
        <p:spPr>
          <a:xfrm>
            <a:off x="4724280" y="3809880"/>
            <a:ext cx="4267440" cy="15890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345" name="CustomShape 4"/>
          <p:cNvSpPr/>
          <p:nvPr/>
        </p:nvSpPr>
        <p:spPr>
          <a:xfrm>
            <a:off x="2438280" y="2209680"/>
            <a:ext cx="6705720" cy="15242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>
            <a:normAutofit fontScale="97000"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algn="ctr">
              <a:spcBef>
                <a:spcPts val="2999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000" spc="-1" strike="noStrike">
                <a:solidFill>
                  <a:srgbClr val="000000"/>
                </a:solidFill>
                <a:latin typeface="Times New Roman"/>
              </a:rPr>
              <a:t>1 mol NO</a:t>
            </a:r>
            <a:r>
              <a:rPr b="0" lang="en-US" sz="2000" spc="-1" strike="noStrike" baseline="-25000">
                <a:solidFill>
                  <a:srgbClr val="000000"/>
                </a:solidFill>
                <a:latin typeface="Times New Roman"/>
              </a:rPr>
              <a:t>2</a:t>
            </a:r>
            <a:r>
              <a:rPr b="0" lang="en-US" sz="2000" spc="-1" strike="noStrike">
                <a:solidFill>
                  <a:srgbClr val="000000"/>
                </a:solidFill>
                <a:latin typeface="Times New Roman"/>
              </a:rPr>
              <a:t> = 46.01 g, 1 mol = 6.022 x 10</a:t>
            </a:r>
            <a:r>
              <a:rPr b="0" lang="en-US" sz="2000" spc="-1" strike="noStrike" baseline="30000">
                <a:solidFill>
                  <a:srgbClr val="000000"/>
                </a:solidFill>
                <a:latin typeface="Times New Roman"/>
              </a:rPr>
              <a:t>23</a:t>
            </a:r>
            <a:endParaRPr b="0" lang="en-US" sz="20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346" name="CustomShape 5"/>
          <p:cNvSpPr/>
          <p:nvPr/>
        </p:nvSpPr>
        <p:spPr>
          <a:xfrm>
            <a:off x="2286000" y="1219320"/>
            <a:ext cx="3581280" cy="9144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>
            <a:normAutofit fontScale="97000"/>
          </a:bodyPr>
          <a:p>
            <a:pPr>
              <a:spcBef>
                <a:spcPts val="1500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4.78 x 10</a:t>
            </a:r>
            <a:r>
              <a:rPr b="0" lang="en-US" sz="2400" spc="-1" strike="noStrike" baseline="30000">
                <a:solidFill>
                  <a:srgbClr val="000000"/>
                </a:solidFill>
                <a:latin typeface="Times New Roman"/>
              </a:rPr>
              <a:t>24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 NO</a:t>
            </a:r>
            <a:r>
              <a:rPr b="0" lang="en-US" sz="2400" spc="-1" strike="noStrike" baseline="-25000">
                <a:solidFill>
                  <a:srgbClr val="000000"/>
                </a:solidFill>
                <a:latin typeface="Times New Roman"/>
              </a:rPr>
              <a:t>2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 molecules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g NO</a:t>
            </a:r>
            <a:r>
              <a:rPr b="0" lang="en-US" sz="2400" spc="-1" strike="noStrike" baseline="-25000">
                <a:solidFill>
                  <a:srgbClr val="000000"/>
                </a:solidFill>
                <a:latin typeface="Times New Roman"/>
              </a:rPr>
              <a:t>2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347" name="Line 6"/>
          <p:cNvSpPr/>
          <p:nvPr/>
        </p:nvSpPr>
        <p:spPr>
          <a:xfrm>
            <a:off x="228600" y="1219320"/>
            <a:ext cx="8763120" cy="0"/>
          </a:xfrm>
          <a:prstGeom prst="line">
            <a:avLst/>
          </a:prstGeom>
          <a:ln cap="sq" w="2844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348" name="Line 7"/>
          <p:cNvSpPr/>
          <p:nvPr/>
        </p:nvSpPr>
        <p:spPr>
          <a:xfrm>
            <a:off x="228600" y="2133720"/>
            <a:ext cx="8763120" cy="0"/>
          </a:xfrm>
          <a:prstGeom prst="line">
            <a:avLst/>
          </a:prstGeom>
          <a:ln w="1260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349" name="Line 8"/>
          <p:cNvSpPr/>
          <p:nvPr/>
        </p:nvSpPr>
        <p:spPr>
          <a:xfrm>
            <a:off x="228600" y="6219720"/>
            <a:ext cx="8763120" cy="0"/>
          </a:xfrm>
          <a:prstGeom prst="line">
            <a:avLst/>
          </a:prstGeom>
          <a:ln cap="sq" w="2844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350" name="CustomShape 9"/>
          <p:cNvSpPr/>
          <p:nvPr/>
        </p:nvSpPr>
        <p:spPr>
          <a:xfrm>
            <a:off x="228600" y="5398920"/>
            <a:ext cx="2057400" cy="8208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>
            <a:normAutofit/>
          </a:bodyPr>
          <a:p>
            <a:pPr algn="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1" lang="en-US" sz="2400" spc="-1" strike="noStrike">
                <a:solidFill>
                  <a:srgbClr val="000000"/>
                </a:solidFill>
                <a:latin typeface="Times New Roman"/>
              </a:rPr>
              <a:t>Check: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351" name="CustomShape 10"/>
          <p:cNvSpPr/>
          <p:nvPr/>
        </p:nvSpPr>
        <p:spPr>
          <a:xfrm>
            <a:off x="228600" y="3809880"/>
            <a:ext cx="2057400" cy="15890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>
            <a:normAutofit/>
          </a:bodyPr>
          <a:p>
            <a:pPr algn="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1" lang="en-US" sz="2400" spc="-1" strike="noStrike">
                <a:solidFill>
                  <a:srgbClr val="000000"/>
                </a:solidFill>
                <a:latin typeface="Times New Roman"/>
              </a:rPr>
              <a:t>Solution: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352" name="CustomShape 11"/>
          <p:cNvSpPr/>
          <p:nvPr/>
        </p:nvSpPr>
        <p:spPr>
          <a:xfrm>
            <a:off x="228600" y="2133720"/>
            <a:ext cx="2057400" cy="16761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>
            <a:normAutofit/>
          </a:bodyPr>
          <a:p>
            <a:pPr algn="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1" lang="en-US" sz="2400" spc="-1" strike="noStrike">
                <a:solidFill>
                  <a:srgbClr val="000000"/>
                </a:solidFill>
                <a:latin typeface="Times New Roman"/>
              </a:rPr>
              <a:t>Solution Map: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algn="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algn="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algn="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1" lang="en-US" sz="2400" spc="-1" strike="noStrike">
                <a:solidFill>
                  <a:srgbClr val="000000"/>
                </a:solidFill>
                <a:latin typeface="Times New Roman"/>
              </a:rPr>
              <a:t>Relationships: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353" name="CustomShape 12"/>
          <p:cNvSpPr/>
          <p:nvPr/>
        </p:nvSpPr>
        <p:spPr>
          <a:xfrm>
            <a:off x="228600" y="1219320"/>
            <a:ext cx="2057400" cy="9144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>
            <a:normAutofit/>
          </a:bodyPr>
          <a:p>
            <a:pPr algn="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1" lang="en-US" sz="2400" spc="-1" strike="noStrike">
                <a:solidFill>
                  <a:srgbClr val="000000"/>
                </a:solidFill>
                <a:latin typeface="Times New Roman"/>
              </a:rPr>
              <a:t>Given: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algn="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1" lang="en-US" sz="2400" spc="-1" strike="noStrike">
                <a:solidFill>
                  <a:srgbClr val="000000"/>
                </a:solidFill>
                <a:latin typeface="Times New Roman"/>
              </a:rPr>
              <a:t>Find: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354" name="Line 13"/>
          <p:cNvSpPr/>
          <p:nvPr/>
        </p:nvSpPr>
        <p:spPr>
          <a:xfrm>
            <a:off x="228600" y="1219320"/>
            <a:ext cx="0" cy="5000400"/>
          </a:xfrm>
          <a:prstGeom prst="line">
            <a:avLst/>
          </a:prstGeom>
          <a:ln cap="sq" w="2844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355" name="Line 14"/>
          <p:cNvSpPr/>
          <p:nvPr/>
        </p:nvSpPr>
        <p:spPr>
          <a:xfrm>
            <a:off x="2286000" y="1219320"/>
            <a:ext cx="0" cy="5000400"/>
          </a:xfrm>
          <a:prstGeom prst="line">
            <a:avLst/>
          </a:prstGeom>
          <a:ln w="1260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356" name="Line 15"/>
          <p:cNvSpPr/>
          <p:nvPr/>
        </p:nvSpPr>
        <p:spPr>
          <a:xfrm>
            <a:off x="8991720" y="1219320"/>
            <a:ext cx="0" cy="5000400"/>
          </a:xfrm>
          <a:prstGeom prst="line">
            <a:avLst/>
          </a:prstGeom>
          <a:ln cap="sq" w="2844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357" name="Line 16"/>
          <p:cNvSpPr/>
          <p:nvPr/>
        </p:nvSpPr>
        <p:spPr>
          <a:xfrm>
            <a:off x="228600" y="3809880"/>
            <a:ext cx="8763120" cy="0"/>
          </a:xfrm>
          <a:prstGeom prst="line">
            <a:avLst/>
          </a:prstGeom>
          <a:ln w="1260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358" name="Line 17"/>
          <p:cNvSpPr/>
          <p:nvPr/>
        </p:nvSpPr>
        <p:spPr>
          <a:xfrm>
            <a:off x="228600" y="5398920"/>
            <a:ext cx="8763120" cy="0"/>
          </a:xfrm>
          <a:prstGeom prst="line">
            <a:avLst/>
          </a:prstGeom>
          <a:ln w="1260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mc:AlternateContent>
        <mc:Choice xmlns:a14="http://schemas.microsoft.com/office/drawing/2010/main" Requires="a14">
          <p:sp>
            <p:nvSpPr>
              <p:cNvPr id="359" name="Formula 18"/>
              <p:cNvSpPr txBox="1"/>
              <p:nvPr/>
            </p:nvSpPr>
            <p:spPr>
              <a:xfrm>
                <a:off x="5756400" y="2573280"/>
                <a:ext cx="879480" cy="68904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f>
                      <m:num>
                        <m:r>
                          <m:rPr>
                            <m:lit/>
                            <m:nor/>
                          </m:rPr>
                          <m:t xml:space="preserve">46</m:t>
                        </m:r>
                        <m:r>
                          <m:rPr>
                            <m:lit/>
                            <m:nor/>
                          </m:rPr>
                          <m:t xml:space="preserve">.</m:t>
                        </m:r>
                        <m:r>
                          <m:rPr>
                            <m:lit/>
                            <m:nor/>
                          </m:rPr>
                          <m:t xml:space="preserve">01 g</m:t>
                        </m:r>
                      </m:num>
                      <m:den>
                        <m:r>
                          <m:rPr>
                            <m:lit/>
                            <m:nor/>
                          </m:rPr>
                          <m:t xml:space="preserve">1 mol</m:t>
                        </m:r>
                      </m:den>
                    </m:f>
                  </m:oMath>
                </a14:m>
              </a:p>
            </p:txBody>
          </p:sp>
        </mc:Choice>
        <mc:Fallback/>
      </mc:AlternateContent>
      <mc:AlternateContent>
        <mc:Choice xmlns:a14="http://schemas.microsoft.com/office/drawing/2010/main" Requires="a14">
          <p:sp>
            <p:nvSpPr>
              <p:cNvPr id="360" name="Formula 19"/>
              <p:cNvSpPr txBox="1"/>
              <p:nvPr/>
            </p:nvSpPr>
            <p:spPr>
              <a:xfrm>
                <a:off x="2438280" y="4002120"/>
                <a:ext cx="6477120" cy="122076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eqArr>
                      <m:e>
                        <m:r>
                          <m:t xml:space="preserve">4</m:t>
                        </m:r>
                        <m:r>
                          <m:rPr>
                            <m:lit/>
                            <m:nor/>
                          </m:rPr>
                          <m:t xml:space="preserve">.</m:t>
                        </m:r>
                        <m:r>
                          <m:rPr>
                            <m:lit/>
                            <m:nor/>
                          </m:rPr>
                          <m:t xml:space="preserve">78</m:t>
                        </m:r>
                        <m:r>
                          <m:t xml:space="preserve">×</m:t>
                        </m:r>
                        <m:sSup>
                          <m:e>
                            <m:r>
                              <m:rPr>
                                <m:lit/>
                                <m:nor/>
                              </m:rPr>
                              <m:t xml:space="preserve">10</m:t>
                            </m:r>
                          </m:e>
                          <m:sup>
                            <m:r>
                              <m:rPr>
                                <m:lit/>
                                <m:nor/>
                              </m:rPr>
                              <m:t xml:space="preserve">24</m:t>
                            </m:r>
                          </m:sup>
                        </m:sSup>
                        <m:sSub>
                          <m:e>
                            <m:r>
                              <m:rPr>
                                <m:lit/>
                                <m:nor/>
                              </m:rPr>
                              <m:t xml:space="preserve"> molec NO</m:t>
                            </m:r>
                          </m:e>
                          <m:sub>
                            <m:r>
                              <m:t xml:space="preserve">2</m:t>
                            </m:r>
                          </m:sub>
                        </m:sSub>
                        <m:r>
                          <m:t xml:space="preserve">×</m:t>
                        </m:r>
                        <m:f>
                          <m:num>
                            <m:r>
                              <m:rPr>
                                <m:lit/>
                                <m:nor/>
                              </m:rPr>
                              <m:t xml:space="preserve">1 mol</m:t>
                            </m:r>
                          </m:num>
                          <m:den>
                            <m:r>
                              <m:t xml:space="preserve">6</m:t>
                            </m:r>
                            <m:r>
                              <m:rPr>
                                <m:lit/>
                                <m:nor/>
                              </m:rPr>
                              <m:t xml:space="preserve">.</m:t>
                            </m:r>
                            <m:r>
                              <m:rPr>
                                <m:lit/>
                                <m:nor/>
                              </m:rPr>
                              <m:t xml:space="preserve">022</m:t>
                            </m:r>
                            <m:r>
                              <m:t xml:space="preserve">×</m:t>
                            </m:r>
                            <m:sSup>
                              <m:e>
                                <m:r>
                                  <m:rPr>
                                    <m:lit/>
                                    <m:nor/>
                                  </m:rPr>
                                  <m:t xml:space="preserve">10</m:t>
                                </m:r>
                              </m:e>
                              <m:sup>
                                <m:r>
                                  <m:rPr>
                                    <m:lit/>
                                    <m:nor/>
                                  </m:rPr>
                                  <m:t xml:space="preserve">23</m:t>
                                </m:r>
                              </m:sup>
                            </m:sSup>
                            <m:r>
                              <m:rPr>
                                <m:lit/>
                                <m:nor/>
                              </m:rPr>
                              <m:t xml:space="preserve"> molec</m:t>
                            </m:r>
                          </m:den>
                        </m:f>
                        <m:r>
                          <m:t xml:space="preserve">×</m:t>
                        </m:r>
                        <m:f>
                          <m:num>
                            <m:r>
                              <m:rPr>
                                <m:lit/>
                                <m:nor/>
                              </m:rPr>
                              <m:t xml:space="preserve">46</m:t>
                            </m:r>
                            <m:r>
                              <m:rPr>
                                <m:lit/>
                                <m:nor/>
                              </m:rPr>
                              <m:t xml:space="preserve">.</m:t>
                            </m:r>
                            <m:r>
                              <m:rPr>
                                <m:lit/>
                                <m:nor/>
                              </m:rPr>
                              <m:t xml:space="preserve">01 g</m:t>
                            </m:r>
                          </m:num>
                          <m:den>
                            <m:sSub>
                              <m:e>
                                <m:r>
                                  <m:rPr>
                                    <m:lit/>
                                    <m:nor/>
                                  </m:rPr>
                                  <m:t xml:space="preserve">1 mol NO</m:t>
                                </m:r>
                              </m:e>
                              <m:sub>
                                <m:r>
                                  <m:t xml:space="preserve">2</m:t>
                                </m:r>
                              </m:sub>
                            </m:sSub>
                          </m:den>
                        </m:f>
                      </m:e>
                      <m:e>
                        <m:sSub>
                          <m:e>
                            <m:r>
                              <m:rPr>
                                <m:lit/>
                                <m:nor/>
                              </m:rPr>
                              <m:t xml:space="preserve"> 365 g NO</m:t>
                            </m:r>
                          </m:e>
                          <m:sub>
                            <m:r>
                              <m:t xml:space="preserve">2</m:t>
                            </m:r>
                          </m:sub>
                        </m:sSub>
                      </m:e>
                    </m:eqArr>
                  </m:oMath>
                </a14:m>
              </a:p>
            </p:txBody>
          </p:sp>
        </mc:Choice>
        <mc:Fallback/>
      </mc:AlternateContent>
      <p:grpSp>
        <p:nvGrpSpPr>
          <p:cNvPr id="361" name="Group 20"/>
          <p:cNvGrpSpPr/>
          <p:nvPr/>
        </p:nvGrpSpPr>
        <p:grpSpPr>
          <a:xfrm>
            <a:off x="2362320" y="2209680"/>
            <a:ext cx="5714640" cy="533160"/>
            <a:chOff x="2362320" y="2209680"/>
            <a:chExt cx="5714640" cy="533160"/>
          </a:xfrm>
        </p:grpSpPr>
        <p:sp>
          <p:nvSpPr>
            <p:cNvPr id="362" name="CustomShape 21"/>
            <p:cNvSpPr/>
            <p:nvPr/>
          </p:nvSpPr>
          <p:spPr>
            <a:xfrm>
              <a:off x="2362320" y="2209680"/>
              <a:ext cx="1208880" cy="533160"/>
            </a:xfrm>
            <a:custGeom>
              <a:avLst/>
              <a:gdLst/>
              <a:ahLst/>
              <a:rect l="0" t="0" r="r" b="b"/>
              <a:pathLst>
                <a:path w="3360" h="1483">
                  <a:moveTo>
                    <a:pt x="370" y="0"/>
                  </a:moveTo>
                  <a:lnTo>
                    <a:pt x="371" y="0"/>
                  </a:lnTo>
                  <a:cubicBezTo>
                    <a:pt x="305" y="0"/>
                    <a:pt x="242" y="17"/>
                    <a:pt x="185" y="50"/>
                  </a:cubicBezTo>
                  <a:cubicBezTo>
                    <a:pt x="129" y="82"/>
                    <a:pt x="82" y="129"/>
                    <a:pt x="50" y="185"/>
                  </a:cubicBezTo>
                  <a:cubicBezTo>
                    <a:pt x="17" y="242"/>
                    <a:pt x="0" y="305"/>
                    <a:pt x="0" y="371"/>
                  </a:cubicBezTo>
                  <a:lnTo>
                    <a:pt x="0" y="1111"/>
                  </a:lnTo>
                  <a:lnTo>
                    <a:pt x="0" y="1112"/>
                  </a:lnTo>
                  <a:cubicBezTo>
                    <a:pt x="0" y="1177"/>
                    <a:pt x="17" y="1240"/>
                    <a:pt x="50" y="1297"/>
                  </a:cubicBezTo>
                  <a:cubicBezTo>
                    <a:pt x="82" y="1353"/>
                    <a:pt x="129" y="1400"/>
                    <a:pt x="185" y="1432"/>
                  </a:cubicBezTo>
                  <a:cubicBezTo>
                    <a:pt x="242" y="1465"/>
                    <a:pt x="305" y="1482"/>
                    <a:pt x="371" y="1482"/>
                  </a:cubicBezTo>
                  <a:lnTo>
                    <a:pt x="2988" y="1482"/>
                  </a:lnTo>
                  <a:lnTo>
                    <a:pt x="2989" y="1482"/>
                  </a:lnTo>
                  <a:cubicBezTo>
                    <a:pt x="3054" y="1482"/>
                    <a:pt x="3117" y="1465"/>
                    <a:pt x="3174" y="1432"/>
                  </a:cubicBezTo>
                  <a:cubicBezTo>
                    <a:pt x="3230" y="1400"/>
                    <a:pt x="3277" y="1353"/>
                    <a:pt x="3309" y="1297"/>
                  </a:cubicBezTo>
                  <a:cubicBezTo>
                    <a:pt x="3342" y="1240"/>
                    <a:pt x="3359" y="1177"/>
                    <a:pt x="3359" y="1112"/>
                  </a:cubicBezTo>
                  <a:lnTo>
                    <a:pt x="3359" y="370"/>
                  </a:lnTo>
                  <a:lnTo>
                    <a:pt x="3359" y="371"/>
                  </a:lnTo>
                  <a:lnTo>
                    <a:pt x="3359" y="371"/>
                  </a:lnTo>
                  <a:cubicBezTo>
                    <a:pt x="3359" y="305"/>
                    <a:pt x="3342" y="242"/>
                    <a:pt x="3309" y="185"/>
                  </a:cubicBezTo>
                  <a:cubicBezTo>
                    <a:pt x="3277" y="129"/>
                    <a:pt x="3230" y="82"/>
                    <a:pt x="3174" y="50"/>
                  </a:cubicBezTo>
                  <a:cubicBezTo>
                    <a:pt x="3117" y="17"/>
                    <a:pt x="3054" y="0"/>
                    <a:pt x="2989" y="0"/>
                  </a:cubicBezTo>
                  <a:lnTo>
                    <a:pt x="370" y="0"/>
                  </a:lnTo>
                </a:path>
              </a:pathLst>
            </a:custGeom>
            <a:solidFill>
              <a:srgbClr val="ffcc66"/>
            </a:solidFill>
            <a:ln w="936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90000" rIns="90000" tIns="46800" bIns="46800" anchor="ctr">
              <a:noAutofit/>
            </a:bodyPr>
            <a:p>
              <a:pPr algn="ctr">
                <a:tabLst>
                  <a:tab algn="l" pos="0"/>
                  <a:tab algn="l" pos="914400"/>
                  <a:tab algn="l" pos="1828800"/>
                  <a:tab algn="l" pos="2743200"/>
                  <a:tab algn="l" pos="3657600"/>
                  <a:tab algn="l" pos="4572000"/>
                  <a:tab algn="l" pos="5486400"/>
                  <a:tab algn="l" pos="6400800"/>
                  <a:tab algn="l" pos="7315200"/>
                  <a:tab algn="l" pos="8229600"/>
                  <a:tab algn="l" pos="9144000"/>
                  <a:tab algn="l" pos="10058400"/>
                </a:tabLst>
              </a:pPr>
              <a:r>
                <a:rPr b="0" lang="en-US" sz="2400" spc="-1" strike="noStrike">
                  <a:solidFill>
                    <a:srgbClr val="6600cc"/>
                  </a:solidFill>
                  <a:latin typeface="Times New Roman"/>
                </a:rPr>
                <a:t>molecules</a:t>
              </a:r>
              <a:endParaRPr b="0" lang="en-US" sz="2400" spc="-1" strike="noStrike">
                <a:solidFill>
                  <a:srgbClr val="000000"/>
                </a:solidFill>
                <a:latin typeface="Times New Roman"/>
              </a:endParaRPr>
            </a:p>
          </p:txBody>
        </p:sp>
        <p:sp>
          <p:nvSpPr>
            <p:cNvPr id="363" name="CustomShape 22"/>
            <p:cNvSpPr/>
            <p:nvPr/>
          </p:nvSpPr>
          <p:spPr>
            <a:xfrm>
              <a:off x="3681000" y="2420640"/>
              <a:ext cx="567720" cy="160200"/>
            </a:xfrm>
            <a:custGeom>
              <a:avLst/>
              <a:gdLst/>
              <a:ahLst/>
              <a:rect l="0" t="0" r="r" b="b"/>
              <a:pathLst>
                <a:path w="1579" h="447">
                  <a:moveTo>
                    <a:pt x="0" y="335"/>
                  </a:moveTo>
                  <a:lnTo>
                    <a:pt x="1183" y="335"/>
                  </a:lnTo>
                  <a:lnTo>
                    <a:pt x="1183" y="446"/>
                  </a:lnTo>
                  <a:lnTo>
                    <a:pt x="1578" y="223"/>
                  </a:lnTo>
                  <a:lnTo>
                    <a:pt x="1183" y="0"/>
                  </a:lnTo>
                  <a:lnTo>
                    <a:pt x="1183" y="112"/>
                  </a:lnTo>
                  <a:lnTo>
                    <a:pt x="0" y="112"/>
                  </a:lnTo>
                  <a:lnTo>
                    <a:pt x="0" y="335"/>
                  </a:lnTo>
                </a:path>
              </a:pathLst>
            </a:custGeom>
            <a:solidFill>
              <a:srgbClr val="ffcc66"/>
            </a:solidFill>
            <a:ln w="936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364" name="CustomShape 23"/>
            <p:cNvSpPr/>
            <p:nvPr/>
          </p:nvSpPr>
          <p:spPr>
            <a:xfrm>
              <a:off x="4340160" y="2209680"/>
              <a:ext cx="1428840" cy="533160"/>
            </a:xfrm>
            <a:custGeom>
              <a:avLst/>
              <a:gdLst/>
              <a:ahLst/>
              <a:rect l="0" t="0" r="r" b="b"/>
              <a:pathLst>
                <a:path w="3971" h="1483">
                  <a:moveTo>
                    <a:pt x="370" y="0"/>
                  </a:moveTo>
                  <a:lnTo>
                    <a:pt x="371" y="0"/>
                  </a:lnTo>
                  <a:cubicBezTo>
                    <a:pt x="305" y="0"/>
                    <a:pt x="242" y="17"/>
                    <a:pt x="185" y="50"/>
                  </a:cubicBezTo>
                  <a:cubicBezTo>
                    <a:pt x="129" y="82"/>
                    <a:pt x="82" y="129"/>
                    <a:pt x="50" y="185"/>
                  </a:cubicBezTo>
                  <a:cubicBezTo>
                    <a:pt x="17" y="242"/>
                    <a:pt x="0" y="305"/>
                    <a:pt x="0" y="371"/>
                  </a:cubicBezTo>
                  <a:lnTo>
                    <a:pt x="0" y="1111"/>
                  </a:lnTo>
                  <a:lnTo>
                    <a:pt x="0" y="1112"/>
                  </a:lnTo>
                  <a:cubicBezTo>
                    <a:pt x="0" y="1177"/>
                    <a:pt x="17" y="1240"/>
                    <a:pt x="50" y="1297"/>
                  </a:cubicBezTo>
                  <a:cubicBezTo>
                    <a:pt x="82" y="1353"/>
                    <a:pt x="129" y="1400"/>
                    <a:pt x="185" y="1432"/>
                  </a:cubicBezTo>
                  <a:cubicBezTo>
                    <a:pt x="242" y="1465"/>
                    <a:pt x="305" y="1482"/>
                    <a:pt x="371" y="1482"/>
                  </a:cubicBezTo>
                  <a:lnTo>
                    <a:pt x="3599" y="1482"/>
                  </a:lnTo>
                  <a:lnTo>
                    <a:pt x="3600" y="1482"/>
                  </a:lnTo>
                  <a:cubicBezTo>
                    <a:pt x="3665" y="1482"/>
                    <a:pt x="3728" y="1465"/>
                    <a:pt x="3785" y="1432"/>
                  </a:cubicBezTo>
                  <a:cubicBezTo>
                    <a:pt x="3841" y="1400"/>
                    <a:pt x="3888" y="1353"/>
                    <a:pt x="3920" y="1297"/>
                  </a:cubicBezTo>
                  <a:cubicBezTo>
                    <a:pt x="3953" y="1240"/>
                    <a:pt x="3970" y="1177"/>
                    <a:pt x="3970" y="1112"/>
                  </a:cubicBezTo>
                  <a:lnTo>
                    <a:pt x="3969" y="370"/>
                  </a:lnTo>
                  <a:lnTo>
                    <a:pt x="3970" y="371"/>
                  </a:lnTo>
                  <a:lnTo>
                    <a:pt x="3970" y="371"/>
                  </a:lnTo>
                  <a:cubicBezTo>
                    <a:pt x="3970" y="305"/>
                    <a:pt x="3953" y="242"/>
                    <a:pt x="3920" y="185"/>
                  </a:cubicBezTo>
                  <a:cubicBezTo>
                    <a:pt x="3888" y="129"/>
                    <a:pt x="3841" y="82"/>
                    <a:pt x="3785" y="50"/>
                  </a:cubicBezTo>
                  <a:cubicBezTo>
                    <a:pt x="3728" y="17"/>
                    <a:pt x="3665" y="0"/>
                    <a:pt x="3600" y="0"/>
                  </a:cubicBezTo>
                  <a:lnTo>
                    <a:pt x="370" y="0"/>
                  </a:lnTo>
                </a:path>
              </a:pathLst>
            </a:custGeom>
            <a:solidFill>
              <a:srgbClr val="ffcc66"/>
            </a:solidFill>
            <a:ln w="936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90000" rIns="90000" tIns="46800" bIns="46800" anchor="ctr">
              <a:noAutofit/>
            </a:bodyPr>
            <a:p>
              <a:pPr algn="ctr">
                <a:tabLst>
                  <a:tab algn="l" pos="0"/>
                  <a:tab algn="l" pos="914400"/>
                  <a:tab algn="l" pos="1828800"/>
                  <a:tab algn="l" pos="2743200"/>
                  <a:tab algn="l" pos="3657600"/>
                  <a:tab algn="l" pos="4572000"/>
                  <a:tab algn="l" pos="5486400"/>
                  <a:tab algn="l" pos="6400800"/>
                  <a:tab algn="l" pos="7315200"/>
                  <a:tab algn="l" pos="8229600"/>
                  <a:tab algn="l" pos="9144000"/>
                  <a:tab algn="l" pos="10058400"/>
                </a:tabLst>
              </a:pPr>
              <a:r>
                <a:rPr b="0" lang="en-US" sz="2800" spc="-1" strike="noStrike">
                  <a:solidFill>
                    <a:srgbClr val="6600cc"/>
                  </a:solidFill>
                  <a:latin typeface="Times New Roman"/>
                </a:rPr>
                <a:t>mol NO</a:t>
              </a:r>
              <a:r>
                <a:rPr b="0" lang="en-US" sz="2800" spc="-1" strike="noStrike" baseline="-25000">
                  <a:solidFill>
                    <a:srgbClr val="6600cc"/>
                  </a:solidFill>
                  <a:latin typeface="Times New Roman"/>
                </a:rPr>
                <a:t>2</a:t>
              </a:r>
              <a:endParaRPr b="0" lang="en-US" sz="2800" spc="-1" strike="noStrike">
                <a:solidFill>
                  <a:srgbClr val="000000"/>
                </a:solidFill>
                <a:latin typeface="Times New Roman"/>
              </a:endParaRPr>
            </a:p>
          </p:txBody>
        </p:sp>
        <p:sp>
          <p:nvSpPr>
            <p:cNvPr id="365" name="CustomShape 24"/>
            <p:cNvSpPr/>
            <p:nvPr/>
          </p:nvSpPr>
          <p:spPr>
            <a:xfrm>
              <a:off x="5879160" y="2420640"/>
              <a:ext cx="567360" cy="160200"/>
            </a:xfrm>
            <a:custGeom>
              <a:avLst/>
              <a:gdLst/>
              <a:ahLst/>
              <a:rect l="0" t="0" r="r" b="b"/>
              <a:pathLst>
                <a:path w="1578" h="447">
                  <a:moveTo>
                    <a:pt x="0" y="335"/>
                  </a:moveTo>
                  <a:lnTo>
                    <a:pt x="1182" y="335"/>
                  </a:lnTo>
                  <a:lnTo>
                    <a:pt x="1182" y="446"/>
                  </a:lnTo>
                  <a:lnTo>
                    <a:pt x="1577" y="223"/>
                  </a:lnTo>
                  <a:lnTo>
                    <a:pt x="1182" y="0"/>
                  </a:lnTo>
                  <a:lnTo>
                    <a:pt x="1182" y="112"/>
                  </a:lnTo>
                  <a:lnTo>
                    <a:pt x="0" y="112"/>
                  </a:lnTo>
                  <a:lnTo>
                    <a:pt x="0" y="335"/>
                  </a:lnTo>
                </a:path>
              </a:pathLst>
            </a:custGeom>
            <a:solidFill>
              <a:srgbClr val="ffcc66"/>
            </a:solidFill>
            <a:ln w="936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366" name="CustomShape 25"/>
            <p:cNvSpPr/>
            <p:nvPr/>
          </p:nvSpPr>
          <p:spPr>
            <a:xfrm>
              <a:off x="6538680" y="2209680"/>
              <a:ext cx="1538280" cy="533160"/>
            </a:xfrm>
            <a:custGeom>
              <a:avLst/>
              <a:gdLst/>
              <a:ahLst/>
              <a:rect l="0" t="0" r="r" b="b"/>
              <a:pathLst>
                <a:path w="4275" h="1483">
                  <a:moveTo>
                    <a:pt x="370" y="0"/>
                  </a:moveTo>
                  <a:lnTo>
                    <a:pt x="371" y="0"/>
                  </a:lnTo>
                  <a:cubicBezTo>
                    <a:pt x="305" y="0"/>
                    <a:pt x="242" y="17"/>
                    <a:pt x="185" y="50"/>
                  </a:cubicBezTo>
                  <a:cubicBezTo>
                    <a:pt x="129" y="82"/>
                    <a:pt x="82" y="129"/>
                    <a:pt x="50" y="185"/>
                  </a:cubicBezTo>
                  <a:cubicBezTo>
                    <a:pt x="17" y="242"/>
                    <a:pt x="0" y="305"/>
                    <a:pt x="0" y="371"/>
                  </a:cubicBezTo>
                  <a:lnTo>
                    <a:pt x="0" y="1111"/>
                  </a:lnTo>
                  <a:lnTo>
                    <a:pt x="0" y="1112"/>
                  </a:lnTo>
                  <a:cubicBezTo>
                    <a:pt x="0" y="1177"/>
                    <a:pt x="17" y="1240"/>
                    <a:pt x="50" y="1297"/>
                  </a:cubicBezTo>
                  <a:cubicBezTo>
                    <a:pt x="82" y="1353"/>
                    <a:pt x="129" y="1400"/>
                    <a:pt x="185" y="1432"/>
                  </a:cubicBezTo>
                  <a:cubicBezTo>
                    <a:pt x="242" y="1465"/>
                    <a:pt x="305" y="1482"/>
                    <a:pt x="371" y="1482"/>
                  </a:cubicBezTo>
                  <a:lnTo>
                    <a:pt x="3903" y="1482"/>
                  </a:lnTo>
                  <a:lnTo>
                    <a:pt x="3904" y="1482"/>
                  </a:lnTo>
                  <a:cubicBezTo>
                    <a:pt x="3969" y="1482"/>
                    <a:pt x="4032" y="1465"/>
                    <a:pt x="4089" y="1432"/>
                  </a:cubicBezTo>
                  <a:cubicBezTo>
                    <a:pt x="4145" y="1400"/>
                    <a:pt x="4192" y="1353"/>
                    <a:pt x="4224" y="1297"/>
                  </a:cubicBezTo>
                  <a:cubicBezTo>
                    <a:pt x="4257" y="1240"/>
                    <a:pt x="4274" y="1177"/>
                    <a:pt x="4274" y="1112"/>
                  </a:cubicBezTo>
                  <a:lnTo>
                    <a:pt x="4274" y="370"/>
                  </a:lnTo>
                  <a:lnTo>
                    <a:pt x="4274" y="371"/>
                  </a:lnTo>
                  <a:lnTo>
                    <a:pt x="4274" y="371"/>
                  </a:lnTo>
                  <a:cubicBezTo>
                    <a:pt x="4274" y="305"/>
                    <a:pt x="4257" y="242"/>
                    <a:pt x="4224" y="185"/>
                  </a:cubicBezTo>
                  <a:cubicBezTo>
                    <a:pt x="4192" y="129"/>
                    <a:pt x="4145" y="82"/>
                    <a:pt x="4089" y="50"/>
                  </a:cubicBezTo>
                  <a:cubicBezTo>
                    <a:pt x="4032" y="17"/>
                    <a:pt x="3969" y="0"/>
                    <a:pt x="3904" y="0"/>
                  </a:cubicBezTo>
                  <a:lnTo>
                    <a:pt x="370" y="0"/>
                  </a:lnTo>
                </a:path>
              </a:pathLst>
            </a:custGeom>
            <a:solidFill>
              <a:srgbClr val="ffcc66"/>
            </a:solidFill>
            <a:ln w="936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90000" rIns="90000" tIns="46800" bIns="46800" anchor="ctr">
              <a:noAutofit/>
            </a:bodyPr>
            <a:p>
              <a:pPr algn="ctr">
                <a:tabLst>
                  <a:tab algn="l" pos="0"/>
                  <a:tab algn="l" pos="914400"/>
                  <a:tab algn="l" pos="1828800"/>
                  <a:tab algn="l" pos="2743200"/>
                  <a:tab algn="l" pos="3657600"/>
                  <a:tab algn="l" pos="4572000"/>
                  <a:tab algn="l" pos="5486400"/>
                  <a:tab algn="l" pos="6400800"/>
                  <a:tab algn="l" pos="7315200"/>
                  <a:tab algn="l" pos="8229600"/>
                  <a:tab algn="l" pos="9144000"/>
                  <a:tab algn="l" pos="10058400"/>
                </a:tabLst>
              </a:pPr>
              <a:r>
                <a:rPr b="0" lang="en-US" sz="2800" spc="-1" strike="noStrike">
                  <a:solidFill>
                    <a:srgbClr val="6600cc"/>
                  </a:solidFill>
                  <a:latin typeface="Times New Roman"/>
                </a:rPr>
                <a:t>g NO</a:t>
              </a:r>
              <a:r>
                <a:rPr b="0" lang="en-US" sz="2800" spc="-1" strike="noStrike" baseline="-25000">
                  <a:solidFill>
                    <a:srgbClr val="6600cc"/>
                  </a:solidFill>
                  <a:latin typeface="Times New Roman"/>
                </a:rPr>
                <a:t>2</a:t>
              </a:r>
              <a:endParaRPr b="0" lang="en-US" sz="2800" spc="-1" strike="noStrike">
                <a:solidFill>
                  <a:srgbClr val="000000"/>
                </a:solidFill>
                <a:latin typeface="Times New Roman"/>
              </a:endParaRPr>
            </a:p>
          </p:txBody>
        </p:sp>
      </p:grpSp>
      <mc:AlternateContent>
        <mc:Choice xmlns:a14="http://schemas.microsoft.com/office/drawing/2010/main" Requires="a14">
          <p:sp>
            <p:nvSpPr>
              <p:cNvPr id="367" name="Formula 26"/>
              <p:cNvSpPr txBox="1"/>
              <p:nvPr/>
            </p:nvSpPr>
            <p:spPr>
              <a:xfrm>
                <a:off x="3164400" y="2702880"/>
                <a:ext cx="1752480" cy="57168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f>
                      <m:num>
                        <m:sSub>
                          <m:e>
                            <m:r>
                              <m:rPr>
                                <m:lit/>
                                <m:nor/>
                              </m:rPr>
                              <m:t xml:space="preserve">1 mol NO</m:t>
                            </m:r>
                          </m:e>
                          <m:sub>
                            <m:r>
                              <m:t xml:space="preserve">2</m:t>
                            </m:r>
                          </m:sub>
                        </m:sSub>
                      </m:num>
                      <m:den>
                        <m:r>
                          <m:t xml:space="preserve">6</m:t>
                        </m:r>
                        <m:r>
                          <m:rPr>
                            <m:lit/>
                            <m:nor/>
                          </m:rPr>
                          <m:t xml:space="preserve">.</m:t>
                        </m:r>
                        <m:r>
                          <m:rPr>
                            <m:lit/>
                            <m:nor/>
                          </m:rPr>
                          <m:t xml:space="preserve">022</m:t>
                        </m:r>
                        <m:r>
                          <m:t xml:space="preserve">×</m:t>
                        </m:r>
                        <m:sSup>
                          <m:e>
                            <m:r>
                              <m:rPr>
                                <m:lit/>
                                <m:nor/>
                              </m:rPr>
                              <m:t xml:space="preserve">10</m:t>
                            </m:r>
                          </m:e>
                          <m:sup>
                            <m:r>
                              <m:rPr>
                                <m:lit/>
                                <m:nor/>
                              </m:rPr>
                              <m:t xml:space="preserve">23</m:t>
                            </m:r>
                          </m:sup>
                        </m:sSup>
                        <m:r>
                          <m:rPr>
                            <m:lit/>
                            <m:nor/>
                          </m:rPr>
                          <m:t xml:space="preserve"> molec</m:t>
                        </m:r>
                      </m:den>
                    </m:f>
                  </m:oMath>
                </a14:m>
              </a:p>
            </p:txBody>
          </p:sp>
        </mc:Choice>
        <mc:Fallback/>
      </mc:AlternateContent>
      <p:sp>
        <p:nvSpPr>
          <p:cNvPr id="368" name="Freeform 27"/>
          <p:cNvSpPr/>
          <p:nvPr/>
        </p:nvSpPr>
        <p:spPr>
          <a:xfrm>
            <a:off x="3809880" y="4114800"/>
            <a:ext cx="533880" cy="457560"/>
          </a:xfrm>
          <a:custGeom>
            <a:avLst/>
            <a:gdLst/>
            <a:ahLst/>
            <a:rect l="0" t="0" r="r" b="b"/>
            <a:pathLst>
              <a:path w="1483" h="1271">
                <a:moveTo>
                  <a:pt x="0" y="1270"/>
                </a:moveTo>
                <a:lnTo>
                  <a:pt x="1482" y="0"/>
                </a:lnTo>
              </a:path>
            </a:pathLst>
          </a:custGeom>
          <a:ln w="28440">
            <a:solidFill>
              <a:srgbClr val="ff0000"/>
            </a:solidFill>
            <a:miter/>
          </a:ln>
        </p:spPr>
      </p:sp>
      <p:sp>
        <p:nvSpPr>
          <p:cNvPr id="369" name="Freeform 28"/>
          <p:cNvSpPr/>
          <p:nvPr/>
        </p:nvSpPr>
        <p:spPr>
          <a:xfrm>
            <a:off x="6705720" y="4343400"/>
            <a:ext cx="533520" cy="457560"/>
          </a:xfrm>
          <a:custGeom>
            <a:avLst/>
            <a:gdLst/>
            <a:ahLst/>
            <a:rect l="0" t="0" r="r" b="b"/>
            <a:pathLst>
              <a:path w="1482" h="1271">
                <a:moveTo>
                  <a:pt x="0" y="1270"/>
                </a:moveTo>
                <a:lnTo>
                  <a:pt x="1481" y="0"/>
                </a:lnTo>
              </a:path>
            </a:pathLst>
          </a:custGeom>
          <a:ln w="28440">
            <a:solidFill>
              <a:srgbClr val="ff0000"/>
            </a:solidFill>
            <a:miter/>
          </a:ln>
        </p:spPr>
      </p:sp>
      <p:sp>
        <p:nvSpPr>
          <p:cNvPr id="370" name="Freeform 29"/>
          <p:cNvSpPr/>
          <p:nvPr/>
        </p:nvSpPr>
        <p:spPr>
          <a:xfrm>
            <a:off x="6095880" y="3886200"/>
            <a:ext cx="533880" cy="457560"/>
          </a:xfrm>
          <a:custGeom>
            <a:avLst/>
            <a:gdLst/>
            <a:ahLst/>
            <a:rect l="0" t="0" r="r" b="b"/>
            <a:pathLst>
              <a:path w="1483" h="1271">
                <a:moveTo>
                  <a:pt x="1482" y="1270"/>
                </a:moveTo>
                <a:lnTo>
                  <a:pt x="0" y="0"/>
                </a:lnTo>
              </a:path>
            </a:pathLst>
          </a:custGeom>
          <a:ln w="28440">
            <a:solidFill>
              <a:srgbClr val="0066ff"/>
            </a:solidFill>
            <a:miter/>
          </a:ln>
        </p:spPr>
      </p:sp>
      <p:sp>
        <p:nvSpPr>
          <p:cNvPr id="371" name="Freeform 30"/>
          <p:cNvSpPr/>
          <p:nvPr/>
        </p:nvSpPr>
        <p:spPr>
          <a:xfrm>
            <a:off x="7848360" y="4343400"/>
            <a:ext cx="533520" cy="457560"/>
          </a:xfrm>
          <a:custGeom>
            <a:avLst/>
            <a:gdLst/>
            <a:ahLst/>
            <a:rect l="0" t="0" r="r" b="b"/>
            <a:pathLst>
              <a:path w="1482" h="1271">
                <a:moveTo>
                  <a:pt x="1481" y="1270"/>
                </a:moveTo>
                <a:lnTo>
                  <a:pt x="0" y="0"/>
                </a:lnTo>
              </a:path>
            </a:pathLst>
          </a:custGeom>
          <a:ln w="28440">
            <a:solidFill>
              <a:srgbClr val="0066ff"/>
            </a:solidFill>
            <a:miter/>
          </a:ln>
        </p:spPr>
      </p:sp>
      <mc:AlternateContent>
        <mc:Choice xmlns:a14="http://schemas.microsoft.com/office/drawing/2010/main" Requires="a14">
          <p:sp>
            <p:nvSpPr>
              <p:cNvPr id="372" name="Formula 31"/>
              <p:cNvSpPr txBox="1"/>
              <p:nvPr/>
            </p:nvSpPr>
            <p:spPr>
              <a:xfrm>
                <a:off x="6172200" y="2819520"/>
                <a:ext cx="2705040" cy="87156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m>
                      <m:mr>
                        <m:e>
                          <m:r>
                            <m:t xml:space="preserve">N</m:t>
                          </m:r>
                        </m:e>
                        <m:e/>
                        <m:e>
                          <m:r>
                            <m:t xml:space="preserve">1</m:t>
                          </m:r>
                          <m:r>
                            <m:t xml:space="preserve">×</m:t>
                          </m:r>
                        </m:e>
                        <m:e>
                          <m:r>
                            <m:rPr>
                              <m:lit/>
                              <m:nor/>
                            </m:rPr>
                            <m:t xml:space="preserve">14</m:t>
                          </m:r>
                          <m:r>
                            <m:rPr>
                              <m:lit/>
                              <m:nor/>
                            </m:rPr>
                            <m:t xml:space="preserve">.</m:t>
                          </m:r>
                          <m:r>
                            <m:rPr>
                              <m:lit/>
                              <m:nor/>
                            </m:rPr>
                            <m:t xml:space="preserve">01 amu</m:t>
                          </m:r>
                        </m:e>
                      </m:mr>
                      <m:mr>
                        <m:e>
                          <m:bar>
                            <m:barPr>
                              <m:pos m:val="bot"/>
                            </m:barPr>
                            <m:e>
                              <m:r>
                                <m:t xml:space="preserve">O</m:t>
                              </m:r>
                            </m:e>
                          </m:bar>
                        </m:e>
                        <m:e/>
                        <m:e/>
                        <m:e/>
                      </m:mr>
                    </m:m>
                    <m:r>
                      <m:t xml:space="preserve">=</m:t>
                    </m:r>
                    <m:r>
                      <m:rPr>
                        <m:lit/>
                        <m:nor/>
                      </m:rPr>
                      <m:t xml:space="preserve"> 46</m:t>
                    </m:r>
                    <m:r>
                      <m:rPr>
                        <m:lit/>
                        <m:nor/>
                      </m:rPr>
                      <m:t xml:space="preserve">.</m:t>
                    </m:r>
                    <m:r>
                      <m:rPr>
                        <m:lit/>
                        <m:nor/>
                      </m:rPr>
                      <m:t xml:space="preserve">01  amu</m:t>
                    </m:r>
                  </m:oMath>
                </a14:m>
              </a:p>
            </p:txBody>
          </p:sp>
        </mc:Choice>
        <mc:Fallback/>
      </mc:AlternateContent>
    </p:spTree>
  </p:cSld>
  <p:transition>
    <p:fade thruBlk="true"/>
  </p:transition>
  <p:timing>
    <p:tnLst>
      <p:par>
        <p:cTn id="707" dur="indefinite" restart="never" nodeType="tmRoot">
          <p:childTnLst>
            <p:seq>
              <p:cTn id="708" dur="indefinite" nodeType="mainSeq">
                <p:childTnLst>
                  <p:par>
                    <p:cTn id="709" fill="hold">
                      <p:stCondLst>
                        <p:cond delay="indefinite"/>
                      </p:stCondLst>
                      <p:childTnLst>
                        <p:par>
                          <p:cTn id="710" fill="hold">
                            <p:stCondLst>
                              <p:cond delay="0"/>
                            </p:stCondLst>
                            <p:childTnLst>
                              <p:par>
                                <p:cTn id="711" nodeType="clickEffect" fill="hold" presetClass="entr" presetID="22" presetSubtype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up)" transition="in">
                                      <p:cBhvr additive="repl">
                                        <p:cTn id="713" dur="500"/>
                                        <p:tgtEl>
                                          <p:spTgt spid="3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4" fill="hold">
                      <p:stCondLst>
                        <p:cond delay="indefinite"/>
                      </p:stCondLst>
                      <p:childTnLst>
                        <p:par>
                          <p:cTn id="715" fill="hold">
                            <p:stCondLst>
                              <p:cond delay="0"/>
                            </p:stCondLst>
                            <p:childTnLst>
                              <p:par>
                                <p:cTn id="716" nodeType="clickEffect" fill="hold" presetClass="entr" presetID="22" presetSubtype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up)" transition="in">
                                      <p:cBhvr additive="repl">
                                        <p:cTn id="718" dur="500"/>
                                        <p:tgtEl>
                                          <p:spTgt spid="34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9" fill="hold">
                      <p:stCondLst>
                        <p:cond delay="indefinite"/>
                      </p:stCondLst>
                      <p:childTnLst>
                        <p:par>
                          <p:cTn id="720" fill="hold">
                            <p:stCondLst>
                              <p:cond delay="0"/>
                            </p:stCondLst>
                            <p:childTnLst>
                              <p:par>
                                <p:cTn id="721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723" dur="500"/>
                                        <p:tgtEl>
                                          <p:spTgt spid="3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4" fill="hold">
                      <p:stCondLst>
                        <p:cond delay="indefinite"/>
                      </p:stCondLst>
                      <p:childTnLst>
                        <p:par>
                          <p:cTn id="725" fill="hold">
                            <p:stCondLst>
                              <p:cond delay="0"/>
                            </p:stCondLst>
                            <p:childTnLst>
                              <p:par>
                                <p:cTn id="726" nodeType="clickEffect" fill="hold" presetClass="entr" presetID="9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 additive="repl">
                                        <p:cTn id="728" dur="500"/>
                                        <p:tgtEl>
                                          <p:spTgt spid="3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9" fill="hold">
                      <p:stCondLst>
                        <p:cond delay="indefinite"/>
                      </p:stCondLst>
                      <p:childTnLst>
                        <p:par>
                          <p:cTn id="730" fill="hold">
                            <p:stCondLst>
                              <p:cond delay="0"/>
                            </p:stCondLst>
                            <p:childTnLst>
                              <p:par>
                                <p:cTn id="731" nodeType="clickEffect" fill="hold" presetClass="exit" presetID="9">
                                  <p:stCondLst>
                                    <p:cond delay="0"/>
                                  </p:stCondLst>
                                  <p:childTnLst>
                                    <p:animEffect filter="dissolve" transition="out">
                                      <p:cBhvr additive="repl">
                                        <p:cTn id="732" dur="500"/>
                                        <p:tgtEl>
                                          <p:spTgt spid="3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4" fill="hold">
                      <p:stCondLst>
                        <p:cond delay="indefinite"/>
                      </p:stCondLst>
                      <p:childTnLst>
                        <p:par>
                          <p:cTn id="735" fill="hold">
                            <p:stCondLst>
                              <p:cond delay="0"/>
                            </p:stCondLst>
                            <p:childTnLst>
                              <p:par>
                                <p:cTn id="736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738" dur="500"/>
                                        <p:tgtEl>
                                          <p:spTgt spid="3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9" fill="hold">
                      <p:stCondLst>
                        <p:cond delay="indefinite"/>
                      </p:stCondLst>
                      <p:childTnLst>
                        <p:par>
                          <p:cTn id="740" fill="hold">
                            <p:stCondLst>
                              <p:cond delay="0"/>
                            </p:stCondLst>
                            <p:childTnLst>
                              <p:par>
                                <p:cTn id="741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3" fill="hold">
                      <p:stCondLst>
                        <p:cond delay="indefinite"/>
                      </p:stCondLst>
                      <p:childTnLst>
                        <p:par>
                          <p:cTn id="744" fill="hold">
                            <p:stCondLst>
                              <p:cond delay="0"/>
                            </p:stCondLst>
                            <p:childTnLst>
                              <p:par>
                                <p:cTn id="745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7" fill="hold">
                      <p:stCondLst>
                        <p:cond delay="indefinite"/>
                      </p:stCondLst>
                      <p:childTnLst>
                        <p:par>
                          <p:cTn id="748" fill="hold">
                            <p:stCondLst>
                              <p:cond delay="0"/>
                            </p:stCondLst>
                            <p:childTnLst>
                              <p:par>
                                <p:cTn id="749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751" dur="500"/>
                                        <p:tgtEl>
                                          <p:spTgt spid="3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2" fill="hold">
                      <p:stCondLst>
                        <p:cond delay="indefinite"/>
                      </p:stCondLst>
                      <p:childTnLst>
                        <p:par>
                          <p:cTn id="753" fill="hold">
                            <p:stCondLst>
                              <p:cond delay="0"/>
                            </p:stCondLst>
                            <p:childTnLst>
                              <p:par>
                                <p:cTn id="754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756" dur="500"/>
                                        <p:tgtEl>
                                          <p:spTgt spid="3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7" fill="hold">
                            <p:stCondLst>
                              <p:cond delay="500"/>
                            </p:stCondLst>
                            <p:childTnLst>
                              <p:par>
                                <p:cTn id="758" nodeType="after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760" dur="500"/>
                                        <p:tgtEl>
                                          <p:spTgt spid="3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1" fill="hold">
                            <p:stCondLst>
                              <p:cond delay="1000"/>
                            </p:stCondLst>
                            <p:childTnLst>
                              <p:par>
                                <p:cTn id="762" nodeType="after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764" dur="500"/>
                                        <p:tgtEl>
                                          <p:spTgt spid="3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5" fill="hold">
                            <p:stCondLst>
                              <p:cond delay="1500"/>
                            </p:stCondLst>
                            <p:childTnLst>
                              <p:par>
                                <p:cTn id="766" nodeType="after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768" dur="500"/>
                                        <p:tgtEl>
                                          <p:spTgt spid="3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9" fill="hold">
                      <p:stCondLst>
                        <p:cond delay="indefinite"/>
                      </p:stCondLst>
                      <p:childTnLst>
                        <p:par>
                          <p:cTn id="770" fill="hold">
                            <p:stCondLst>
                              <p:cond delay="0"/>
                            </p:stCondLst>
                            <p:childTnLst>
                              <p:par>
                                <p:cTn id="771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773" dur="500"/>
                                        <p:tgtEl>
                                          <p:spTgt spid="3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3" name="TextShape 1"/>
          <p:cNvSpPr txBox="1"/>
          <p:nvPr/>
        </p:nvSpPr>
        <p:spPr>
          <a:xfrm>
            <a:off x="685800" y="60912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4400" spc="-1" strike="noStrike">
                <a:solidFill>
                  <a:srgbClr val="9900ff"/>
                </a:solidFill>
                <a:latin typeface="Times New Roman"/>
              </a:rPr>
              <a:t>Chemical Formulas as Conversion Factors</a:t>
            </a:r>
            <a:endParaRPr b="0" lang="en-US" sz="4400" spc="-1" strike="noStrike">
              <a:solidFill>
                <a:srgbClr val="9900ff"/>
              </a:solidFill>
              <a:latin typeface="Times New Roman"/>
            </a:endParaRPr>
          </a:p>
        </p:txBody>
      </p:sp>
      <p:sp>
        <p:nvSpPr>
          <p:cNvPr id="374" name="TextShape 2"/>
          <p:cNvSpPr txBox="1"/>
          <p:nvPr/>
        </p:nvSpPr>
        <p:spPr>
          <a:xfrm>
            <a:off x="762120" y="4571640"/>
            <a:ext cx="7772400" cy="167652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>
            <a:normAutofit/>
          </a:bodyPr>
          <a:p>
            <a:pPr marL="342720" indent="-342720">
              <a:lnSpc>
                <a:spcPct val="90000"/>
              </a:lnSpc>
              <a:spcBef>
                <a:spcPts val="799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1 spider </a:t>
            </a:r>
            <a:r>
              <a:rPr b="0" lang="en-US" sz="3200" spc="-1" strike="noStrike">
                <a:solidFill>
                  <a:srgbClr val="000000"/>
                </a:solidFill>
                <a:latin typeface="Symbol"/>
                <a:ea typeface="Symbol"/>
              </a:rPr>
              <a:t></a:t>
            </a: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 8 legs.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lnSpc>
                <a:spcPct val="90000"/>
              </a:lnSpc>
              <a:spcBef>
                <a:spcPts val="799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1 chair </a:t>
            </a:r>
            <a:r>
              <a:rPr b="0" lang="en-US" sz="3200" spc="-1" strike="noStrike">
                <a:solidFill>
                  <a:srgbClr val="000000"/>
                </a:solidFill>
                <a:latin typeface="Symbol"/>
                <a:ea typeface="Symbol"/>
              </a:rPr>
              <a:t></a:t>
            </a: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 4 legs.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lnSpc>
                <a:spcPct val="90000"/>
              </a:lnSpc>
              <a:spcBef>
                <a:spcPts val="799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1 H</a:t>
            </a:r>
            <a:r>
              <a:rPr b="0" lang="en-US" sz="3200" spc="-1" strike="noStrike" baseline="-25000">
                <a:solidFill>
                  <a:srgbClr val="000000"/>
                </a:solidFill>
                <a:latin typeface="Times New Roman"/>
              </a:rPr>
              <a:t>2</a:t>
            </a: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O molecule </a:t>
            </a:r>
            <a:r>
              <a:rPr b="0" lang="en-US" sz="3200" spc="-1" strike="noStrike">
                <a:solidFill>
                  <a:srgbClr val="000000"/>
                </a:solidFill>
                <a:latin typeface="Symbol"/>
                <a:ea typeface="Symbol"/>
              </a:rPr>
              <a:t></a:t>
            </a: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 2 H atoms  </a:t>
            </a:r>
            <a:r>
              <a:rPr b="0" lang="en-US" sz="3200" spc="-1" strike="noStrike">
                <a:solidFill>
                  <a:srgbClr val="000000"/>
                </a:solidFill>
                <a:latin typeface="Symbol"/>
                <a:ea typeface="Symbol"/>
              </a:rPr>
              <a:t></a:t>
            </a: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 1 O atom.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</p:txBody>
      </p:sp>
      <p:pic>
        <p:nvPicPr>
          <p:cNvPr id="375" name="" descr=""/>
          <p:cNvPicPr/>
          <p:nvPr/>
        </p:nvPicPr>
        <p:blipFill>
          <a:blip r:embed="rId1"/>
          <a:stretch/>
        </p:blipFill>
        <p:spPr>
          <a:xfrm>
            <a:off x="1752480" y="1828800"/>
            <a:ext cx="5510160" cy="2452680"/>
          </a:xfrm>
          <a:prstGeom prst="rect">
            <a:avLst/>
          </a:prstGeom>
          <a:ln>
            <a:noFill/>
          </a:ln>
        </p:spPr>
      </p:pic>
    </p:spTree>
  </p:cSld>
  <p:transition>
    <p:fade thruBlk="true"/>
  </p:transition>
</p:sld>
</file>

<file path=ppt/slides/slide2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6" name="TextShape 1"/>
          <p:cNvSpPr txBox="1"/>
          <p:nvPr/>
        </p:nvSpPr>
        <p:spPr>
          <a:xfrm>
            <a:off x="685800" y="38052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4400" spc="-1" strike="noStrike">
                <a:solidFill>
                  <a:srgbClr val="9900ff"/>
                </a:solidFill>
                <a:latin typeface="Times New Roman"/>
              </a:rPr>
              <a:t>Counting Parts</a:t>
            </a:r>
            <a:endParaRPr b="0" lang="en-US" sz="4400" spc="-1" strike="noStrike">
              <a:solidFill>
                <a:srgbClr val="9900ff"/>
              </a:solidFill>
              <a:latin typeface="Times New Roman"/>
            </a:endParaRPr>
          </a:p>
        </p:txBody>
      </p:sp>
      <p:sp>
        <p:nvSpPr>
          <p:cNvPr id="377" name="TextShape 2"/>
          <p:cNvSpPr txBox="1"/>
          <p:nvPr/>
        </p:nvSpPr>
        <p:spPr>
          <a:xfrm>
            <a:off x="456840" y="1600200"/>
            <a:ext cx="8458200" cy="45720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>
            <a:normAutofit/>
          </a:bodyPr>
          <a:p>
            <a:pPr marL="342720" indent="-342720">
              <a:lnSpc>
                <a:spcPct val="80000"/>
              </a:lnSpc>
              <a:spcBef>
                <a:spcPts val="799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If we know how many parts are in the whole unit, by counting the number of whole units, we can effectively count the parts.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lnSpc>
                <a:spcPct val="80000"/>
              </a:lnSpc>
              <a:spcBef>
                <a:spcPts val="799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For example, when all the desks in the room have 4 legs, if there are 30 desks in the room, there will be 120 legs (4 x 30).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lnSpc>
                <a:spcPct val="80000"/>
              </a:lnSpc>
              <a:spcBef>
                <a:spcPts val="799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Since every H</a:t>
            </a:r>
            <a:r>
              <a:rPr b="0" lang="en-US" sz="3200" spc="-1" strike="noStrike" baseline="-25000">
                <a:solidFill>
                  <a:srgbClr val="000000"/>
                </a:solidFill>
                <a:latin typeface="Times New Roman"/>
              </a:rPr>
              <a:t>2</a:t>
            </a: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O molecule has 2 H atoms, in 100 H</a:t>
            </a:r>
            <a:r>
              <a:rPr b="0" lang="en-US" sz="3200" spc="-1" strike="noStrike" baseline="-25000">
                <a:solidFill>
                  <a:srgbClr val="000000"/>
                </a:solidFill>
                <a:latin typeface="Times New Roman"/>
              </a:rPr>
              <a:t>2</a:t>
            </a: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O molecules, there are 200 H atoms.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lnSpc>
                <a:spcPct val="80000"/>
              </a:lnSpc>
              <a:spcBef>
                <a:spcPts val="799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In 1 mole of H</a:t>
            </a:r>
            <a:r>
              <a:rPr b="0" lang="en-US" sz="3200" spc="-1" strike="noStrike" baseline="-25000">
                <a:solidFill>
                  <a:srgbClr val="000000"/>
                </a:solidFill>
                <a:latin typeface="Times New Roman"/>
              </a:rPr>
              <a:t>2</a:t>
            </a: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O molecules, there are 2 moles of H atoms.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TextShape 1"/>
          <p:cNvSpPr txBox="1"/>
          <p:nvPr/>
        </p:nvSpPr>
        <p:spPr>
          <a:xfrm>
            <a:off x="685800" y="269712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4400" spc="-1" strike="noStrike">
                <a:solidFill>
                  <a:srgbClr val="9900ff"/>
                </a:solidFill>
                <a:latin typeface="Times New Roman"/>
              </a:rPr>
              <a:t>The Mole</a:t>
            </a:r>
            <a:endParaRPr b="0" lang="en-US" sz="4400" spc="-1" strike="noStrike">
              <a:solidFill>
                <a:srgbClr val="9900ff"/>
              </a:solidFill>
              <a:latin typeface="Times New Roman"/>
            </a:endParaRPr>
          </a:p>
        </p:txBody>
      </p:sp>
    </p:spTree>
  </p:cSld>
  <p:transition>
    <p:fade thruBlk="true"/>
  </p:transition>
</p:sld>
</file>

<file path=ppt/slides/slide3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" name="TextShape 1"/>
          <p:cNvSpPr txBox="1"/>
          <p:nvPr/>
        </p:nvSpPr>
        <p:spPr>
          <a:xfrm>
            <a:off x="685800" y="380880"/>
            <a:ext cx="7772400" cy="99072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4400" spc="-1" strike="noStrike">
                <a:solidFill>
                  <a:srgbClr val="9900ff"/>
                </a:solidFill>
                <a:latin typeface="Times New Roman"/>
              </a:rPr>
              <a:t>Mole Relationships in</a:t>
            </a:r>
            <a:br/>
            <a:r>
              <a:rPr b="0" lang="en-US" sz="4400" spc="-1" strike="noStrike">
                <a:solidFill>
                  <a:srgbClr val="9900ff"/>
                </a:solidFill>
                <a:latin typeface="Times New Roman"/>
              </a:rPr>
              <a:t>Chemical Formulas</a:t>
            </a:r>
            <a:endParaRPr b="0" lang="en-US" sz="4400" spc="-1" strike="noStrike">
              <a:solidFill>
                <a:srgbClr val="9900ff"/>
              </a:solidFill>
              <a:latin typeface="Times New Roman"/>
            </a:endParaRPr>
          </a:p>
        </p:txBody>
      </p:sp>
      <p:sp>
        <p:nvSpPr>
          <p:cNvPr id="379" name="TextShape 2"/>
          <p:cNvSpPr txBox="1"/>
          <p:nvPr/>
        </p:nvSpPr>
        <p:spPr>
          <a:xfrm>
            <a:off x="533520" y="1523520"/>
            <a:ext cx="8076960" cy="20574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>
            <a:normAutofit/>
          </a:bodyPr>
          <a:p>
            <a:pPr marL="342720" indent="-342720">
              <a:spcBef>
                <a:spcPts val="799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Since we count atoms and molecules in mole units, we can find the number of moles of a constituent element if we know the number of moles of the compound.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</p:txBody>
      </p:sp>
      <p:graphicFrame>
        <p:nvGraphicFramePr>
          <p:cNvPr id="380" name="Table 3"/>
          <p:cNvGraphicFramePr/>
          <p:nvPr/>
        </p:nvGraphicFramePr>
        <p:xfrm>
          <a:off x="762120" y="3657600"/>
          <a:ext cx="7695720" cy="2449440"/>
        </p:xfrm>
        <a:graphic>
          <a:graphicData uri="http://schemas.openxmlformats.org/drawingml/2006/table">
            <a:tbl>
              <a:tblPr/>
              <a:tblGrid>
                <a:gridCol w="3886200"/>
                <a:gridCol w="3809880"/>
              </a:tblGrid>
              <a:tr h="459720">
                <a:tc>
                  <a:txBody>
                    <a:bodyPr lIns="90000" rIns="90000" tIns="46800" bIns="46800">
                      <a:noAutofit/>
                    </a:bodyPr>
                    <a:p>
                      <a:pPr algn="ctr">
                        <a:spcBef>
                          <a:spcPts val="598"/>
                        </a:spcBef>
                        <a:tabLst>
                          <a:tab algn="l" pos="0"/>
                          <a:tab algn="l" pos="914400"/>
                          <a:tab algn="l" pos="1828800"/>
                          <a:tab algn="l" pos="2743200"/>
                          <a:tab algn="l" pos="3657600"/>
                          <a:tab algn="l" pos="4572000"/>
                          <a:tab algn="l" pos="5486400"/>
                          <a:tab algn="l" pos="6400800"/>
                          <a:tab algn="l" pos="7315200"/>
                          <a:tab algn="l" pos="8229600"/>
                          <a:tab algn="l" pos="9144000"/>
                          <a:tab algn="l" pos="10058400"/>
                        </a:tabLst>
                      </a:pPr>
                      <a:r>
                        <a:rPr b="1" lang="en-US" sz="2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Moles of compound</a:t>
                      </a:r>
                      <a:endParaRPr b="0" lang="en-US" sz="24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0000" marR="90000">
                    <a:lnL w="1368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90000" rIns="90000" tIns="46800" bIns="46800">
                      <a:noAutofit/>
                    </a:bodyPr>
                    <a:p>
                      <a:pPr algn="ctr">
                        <a:spcBef>
                          <a:spcPts val="598"/>
                        </a:spcBef>
                        <a:tabLst>
                          <a:tab algn="l" pos="0"/>
                          <a:tab algn="l" pos="914400"/>
                          <a:tab algn="l" pos="1828800"/>
                          <a:tab algn="l" pos="2743200"/>
                          <a:tab algn="l" pos="3657600"/>
                          <a:tab algn="l" pos="4572000"/>
                          <a:tab algn="l" pos="5486400"/>
                          <a:tab algn="l" pos="6400800"/>
                          <a:tab algn="l" pos="7315200"/>
                          <a:tab algn="l" pos="8229600"/>
                          <a:tab algn="l" pos="9144000"/>
                          <a:tab algn="l" pos="10058400"/>
                        </a:tabLst>
                      </a:pPr>
                      <a:r>
                        <a:rPr b="1" lang="en-US" sz="2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Moles of constituents</a:t>
                      </a:r>
                      <a:endParaRPr b="0" lang="en-US" sz="24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0000" marR="90000">
                    <a:lnL w="5760">
                      <a:solidFill>
                        <a:srgbClr val="000000"/>
                      </a:solidFill>
                    </a:lnL>
                    <a:lnR w="13680">
                      <a:solidFill>
                        <a:srgbClr val="000000"/>
                      </a:solidFill>
                    </a:lnR>
                    <a:lnT w="1368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459720">
                <a:tc>
                  <a:txBody>
                    <a:bodyPr lIns="90000" rIns="90000" tIns="46800" bIns="46800">
                      <a:noAutofit/>
                    </a:bodyPr>
                    <a:p>
                      <a:pPr algn="ctr">
                        <a:spcBef>
                          <a:spcPts val="598"/>
                        </a:spcBef>
                        <a:tabLst>
                          <a:tab algn="l" pos="0"/>
                          <a:tab algn="l" pos="914400"/>
                          <a:tab algn="l" pos="1828800"/>
                          <a:tab algn="l" pos="2743200"/>
                          <a:tab algn="l" pos="3657600"/>
                          <a:tab algn="l" pos="4572000"/>
                          <a:tab algn="l" pos="5486400"/>
                          <a:tab algn="l" pos="6400800"/>
                          <a:tab algn="l" pos="7315200"/>
                          <a:tab algn="l" pos="8229600"/>
                          <a:tab algn="l" pos="9144000"/>
                          <a:tab algn="l" pos="10058400"/>
                        </a:tabLst>
                      </a:pPr>
                      <a:r>
                        <a:rPr b="0" lang="en-US" sz="2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 mol NaCl</a:t>
                      </a:r>
                      <a:endParaRPr b="0" lang="en-US" sz="24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0000" marR="90000">
                    <a:lnL w="1368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90000" rIns="90000" tIns="46800" bIns="46800">
                      <a:noAutofit/>
                    </a:bodyPr>
                    <a:p>
                      <a:pPr algn="ctr">
                        <a:spcBef>
                          <a:spcPts val="598"/>
                        </a:spcBef>
                        <a:tabLst>
                          <a:tab algn="l" pos="0"/>
                          <a:tab algn="l" pos="914400"/>
                          <a:tab algn="l" pos="1828800"/>
                          <a:tab algn="l" pos="2743200"/>
                          <a:tab algn="l" pos="3657600"/>
                          <a:tab algn="l" pos="4572000"/>
                          <a:tab algn="l" pos="5486400"/>
                          <a:tab algn="l" pos="6400800"/>
                          <a:tab algn="l" pos="7315200"/>
                          <a:tab algn="l" pos="8229600"/>
                          <a:tab algn="l" pos="9144000"/>
                          <a:tab algn="l" pos="10058400"/>
                        </a:tabLst>
                      </a:pPr>
                      <a:r>
                        <a:rPr b="0" lang="en-US" sz="2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 mol Na, 1 mol Cl</a:t>
                      </a:r>
                      <a:endParaRPr b="0" lang="en-US" sz="24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0000" marR="90000">
                    <a:lnL w="5760">
                      <a:solidFill>
                        <a:srgbClr val="000000"/>
                      </a:solidFill>
                    </a:lnL>
                    <a:lnR w="1368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510120">
                <a:tc>
                  <a:txBody>
                    <a:bodyPr lIns="90000" rIns="90000" tIns="46800" bIns="46800">
                      <a:noAutofit/>
                    </a:bodyPr>
                    <a:p>
                      <a:pPr algn="ctr">
                        <a:spcBef>
                          <a:spcPts val="598"/>
                        </a:spcBef>
                        <a:tabLst>
                          <a:tab algn="l" pos="0"/>
                          <a:tab algn="l" pos="914400"/>
                          <a:tab algn="l" pos="1828800"/>
                          <a:tab algn="l" pos="2743200"/>
                          <a:tab algn="l" pos="3657600"/>
                          <a:tab algn="l" pos="4572000"/>
                          <a:tab algn="l" pos="5486400"/>
                          <a:tab algn="l" pos="6400800"/>
                          <a:tab algn="l" pos="7315200"/>
                          <a:tab algn="l" pos="8229600"/>
                          <a:tab algn="l" pos="9144000"/>
                          <a:tab algn="l" pos="10058400"/>
                        </a:tabLst>
                      </a:pPr>
                      <a:r>
                        <a:rPr b="0" lang="en-US" sz="2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 mol H</a:t>
                      </a:r>
                      <a:r>
                        <a:rPr b="0" lang="en-US" sz="2400" spc="-1" strike="noStrike" baseline="-25000">
                          <a:solidFill>
                            <a:srgbClr val="000000"/>
                          </a:solidFill>
                          <a:latin typeface="Times New Roman"/>
                        </a:rPr>
                        <a:t>2</a:t>
                      </a:r>
                      <a:r>
                        <a:rPr b="0" lang="en-US" sz="2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O</a:t>
                      </a:r>
                      <a:endParaRPr b="0" lang="en-US" sz="24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0000" marR="90000">
                    <a:lnL w="1368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90000" rIns="90000" tIns="46800" bIns="46800">
                      <a:noAutofit/>
                    </a:bodyPr>
                    <a:p>
                      <a:pPr algn="ctr">
                        <a:spcBef>
                          <a:spcPts val="598"/>
                        </a:spcBef>
                        <a:tabLst>
                          <a:tab algn="l" pos="0"/>
                          <a:tab algn="l" pos="914400"/>
                          <a:tab algn="l" pos="1828800"/>
                          <a:tab algn="l" pos="2743200"/>
                          <a:tab algn="l" pos="3657600"/>
                          <a:tab algn="l" pos="4572000"/>
                          <a:tab algn="l" pos="5486400"/>
                          <a:tab algn="l" pos="6400800"/>
                          <a:tab algn="l" pos="7315200"/>
                          <a:tab algn="l" pos="8229600"/>
                          <a:tab algn="l" pos="9144000"/>
                          <a:tab algn="l" pos="10058400"/>
                        </a:tabLst>
                      </a:pPr>
                      <a:r>
                        <a:rPr b="0" lang="en-US" sz="2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 mol H, 1 mol O</a:t>
                      </a:r>
                      <a:endParaRPr b="0" lang="en-US" sz="24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0000" marR="90000">
                    <a:lnL w="5760">
                      <a:solidFill>
                        <a:srgbClr val="000000"/>
                      </a:solidFill>
                    </a:lnL>
                    <a:lnR w="1368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510120">
                <a:tc>
                  <a:txBody>
                    <a:bodyPr lIns="90000" rIns="90000" tIns="46800" bIns="46800">
                      <a:noAutofit/>
                    </a:bodyPr>
                    <a:p>
                      <a:pPr algn="ctr">
                        <a:spcBef>
                          <a:spcPts val="598"/>
                        </a:spcBef>
                        <a:tabLst>
                          <a:tab algn="l" pos="0"/>
                          <a:tab algn="l" pos="914400"/>
                          <a:tab algn="l" pos="1828800"/>
                          <a:tab algn="l" pos="2743200"/>
                          <a:tab algn="l" pos="3657600"/>
                          <a:tab algn="l" pos="4572000"/>
                          <a:tab algn="l" pos="5486400"/>
                          <a:tab algn="l" pos="6400800"/>
                          <a:tab algn="l" pos="7315200"/>
                          <a:tab algn="l" pos="8229600"/>
                          <a:tab algn="l" pos="9144000"/>
                          <a:tab algn="l" pos="10058400"/>
                        </a:tabLst>
                      </a:pPr>
                      <a:r>
                        <a:rPr b="0" lang="en-US" sz="2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 mol CaCO</a:t>
                      </a:r>
                      <a:r>
                        <a:rPr b="0" lang="en-US" sz="2400" spc="-1" strike="noStrike" baseline="-25000">
                          <a:solidFill>
                            <a:srgbClr val="000000"/>
                          </a:solidFill>
                          <a:latin typeface="Times New Roman"/>
                        </a:rPr>
                        <a:t>3</a:t>
                      </a:r>
                      <a:endParaRPr b="0" lang="en-US" sz="24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0000" marR="90000">
                    <a:lnL w="1368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90000" rIns="90000" tIns="46800" bIns="46800">
                      <a:noAutofit/>
                    </a:bodyPr>
                    <a:p>
                      <a:pPr algn="ctr">
                        <a:spcBef>
                          <a:spcPts val="598"/>
                        </a:spcBef>
                        <a:tabLst>
                          <a:tab algn="l" pos="0"/>
                          <a:tab algn="l" pos="914400"/>
                          <a:tab algn="l" pos="1828800"/>
                          <a:tab algn="l" pos="2743200"/>
                          <a:tab algn="l" pos="3657600"/>
                          <a:tab algn="l" pos="4572000"/>
                          <a:tab algn="l" pos="5486400"/>
                          <a:tab algn="l" pos="6400800"/>
                          <a:tab algn="l" pos="7315200"/>
                          <a:tab algn="l" pos="8229600"/>
                          <a:tab algn="l" pos="9144000"/>
                          <a:tab algn="l" pos="10058400"/>
                        </a:tabLst>
                      </a:pPr>
                      <a:r>
                        <a:rPr b="0" lang="en-US" sz="2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 mol Ca, 1 mol C, 3 mol O</a:t>
                      </a:r>
                      <a:endParaRPr b="0" lang="en-US" sz="24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0000" marR="90000">
                    <a:lnL w="5760">
                      <a:solidFill>
                        <a:srgbClr val="000000"/>
                      </a:solidFill>
                    </a:lnL>
                    <a:lnR w="1368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510120">
                <a:tc>
                  <a:txBody>
                    <a:bodyPr lIns="90000" rIns="90000" tIns="46800" bIns="46800">
                      <a:noAutofit/>
                    </a:bodyPr>
                    <a:p>
                      <a:pPr algn="ctr">
                        <a:spcBef>
                          <a:spcPts val="598"/>
                        </a:spcBef>
                        <a:tabLst>
                          <a:tab algn="l" pos="0"/>
                          <a:tab algn="l" pos="914400"/>
                          <a:tab algn="l" pos="1828800"/>
                          <a:tab algn="l" pos="2743200"/>
                          <a:tab algn="l" pos="3657600"/>
                          <a:tab algn="l" pos="4572000"/>
                          <a:tab algn="l" pos="5486400"/>
                          <a:tab algn="l" pos="6400800"/>
                          <a:tab algn="l" pos="7315200"/>
                          <a:tab algn="l" pos="8229600"/>
                          <a:tab algn="l" pos="9144000"/>
                          <a:tab algn="l" pos="10058400"/>
                        </a:tabLst>
                      </a:pPr>
                      <a:r>
                        <a:rPr b="0" lang="en-US" sz="2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 mol C</a:t>
                      </a:r>
                      <a:r>
                        <a:rPr b="0" lang="en-US" sz="2400" spc="-1" strike="noStrike" baseline="-25000">
                          <a:solidFill>
                            <a:srgbClr val="000000"/>
                          </a:solidFill>
                          <a:latin typeface="Times New Roman"/>
                        </a:rPr>
                        <a:t>6</a:t>
                      </a:r>
                      <a:r>
                        <a:rPr b="0" lang="en-US" sz="2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H</a:t>
                      </a:r>
                      <a:r>
                        <a:rPr b="0" lang="en-US" sz="2400" spc="-1" strike="noStrike" baseline="-25000">
                          <a:solidFill>
                            <a:srgbClr val="000000"/>
                          </a:solidFill>
                          <a:latin typeface="Times New Roman"/>
                        </a:rPr>
                        <a:t>12</a:t>
                      </a:r>
                      <a:r>
                        <a:rPr b="0" lang="en-US" sz="2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O</a:t>
                      </a:r>
                      <a:r>
                        <a:rPr b="0" lang="en-US" sz="2400" spc="-1" strike="noStrike" baseline="-25000">
                          <a:solidFill>
                            <a:srgbClr val="000000"/>
                          </a:solidFill>
                          <a:latin typeface="Times New Roman"/>
                        </a:rPr>
                        <a:t>6</a:t>
                      </a:r>
                      <a:endParaRPr b="0" lang="en-US" sz="24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0000" marR="90000">
                    <a:lnL w="1368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1368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90000" rIns="90000" tIns="46800" bIns="46800">
                      <a:noAutofit/>
                    </a:bodyPr>
                    <a:p>
                      <a:pPr algn="ctr">
                        <a:spcBef>
                          <a:spcPts val="598"/>
                        </a:spcBef>
                        <a:tabLst>
                          <a:tab algn="l" pos="0"/>
                          <a:tab algn="l" pos="914400"/>
                          <a:tab algn="l" pos="1828800"/>
                          <a:tab algn="l" pos="2743200"/>
                          <a:tab algn="l" pos="3657600"/>
                          <a:tab algn="l" pos="4572000"/>
                          <a:tab algn="l" pos="5486400"/>
                          <a:tab algn="l" pos="6400800"/>
                          <a:tab algn="l" pos="7315200"/>
                          <a:tab algn="l" pos="8229600"/>
                          <a:tab algn="l" pos="9144000"/>
                          <a:tab algn="l" pos="10058400"/>
                        </a:tabLst>
                      </a:pPr>
                      <a:r>
                        <a:rPr b="0" lang="en-US" sz="2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6 mol C, 12 mol H, 6 mol O</a:t>
                      </a:r>
                      <a:endParaRPr b="0" lang="en-US" sz="24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0000" marR="90000">
                    <a:lnL w="5760">
                      <a:solidFill>
                        <a:srgbClr val="000000"/>
                      </a:solidFill>
                    </a:lnL>
                    <a:lnR w="1368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13680">
                      <a:solidFill>
                        <a:srgbClr val="000000"/>
                      </a:solidFill>
                    </a:lnB>
                    <a:noFill/>
                  </a:tcPr>
                </a:tc>
              </a:tr>
            </a:tbl>
          </a:graphicData>
        </a:graphic>
      </p:graphicFrame>
    </p:spTree>
  </p:cSld>
  <p:transition>
    <p:fade thruBlk="true"/>
  </p:transition>
  <p:timing>
    <p:tnLst>
      <p:par>
        <p:cTn id="774" dur="indefinite" restart="never" nodeType="tmRoot">
          <p:childTnLst>
            <p:seq>
              <p:cTn id="775" dur="indefinite" nodeType="mainSeq">
                <p:childTnLst>
                  <p:par>
                    <p:cTn id="776" fill="hold">
                      <p:stCondLst>
                        <p:cond delay="indefinite"/>
                      </p:stCondLst>
                      <p:childTnLst>
                        <p:par>
                          <p:cTn id="777" fill="hold">
                            <p:stCondLst>
                              <p:cond delay="0"/>
                            </p:stCondLst>
                            <p:childTnLst>
                              <p:par>
                                <p:cTn id="778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780" dur="500"/>
                                        <p:tgtEl>
                                          <p:spTgt spid="3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1" name="TextShape 1"/>
          <p:cNvSpPr txBox="1"/>
          <p:nvPr/>
        </p:nvSpPr>
        <p:spPr>
          <a:xfrm>
            <a:off x="685800" y="151920"/>
            <a:ext cx="7772400" cy="6858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9900ff"/>
                </a:solidFill>
                <a:latin typeface="Times New Roman"/>
              </a:rPr>
              <a:t>Example 6.6—Calculate the Moles of Oxygen  in 1.7 Moles of CaCO</a:t>
            </a:r>
            <a:r>
              <a:rPr b="0" lang="en-US" sz="3200" spc="-1" strike="noStrike" baseline="-25000">
                <a:solidFill>
                  <a:srgbClr val="9900ff"/>
                </a:solidFill>
                <a:latin typeface="Times New Roman"/>
              </a:rPr>
              <a:t>3</a:t>
            </a:r>
            <a:r>
              <a:rPr b="0" lang="en-US" sz="3200" spc="-1" strike="noStrike">
                <a:solidFill>
                  <a:srgbClr val="9900ff"/>
                </a:solidFill>
                <a:latin typeface="Times New Roman"/>
              </a:rPr>
              <a:t>.</a:t>
            </a:r>
            <a:endParaRPr b="0" lang="en-US" sz="3200" spc="-1" strike="noStrike">
              <a:solidFill>
                <a:srgbClr val="9900ff"/>
              </a:solidFill>
              <a:latin typeface="Times New Roman"/>
            </a:endParaRPr>
          </a:p>
        </p:txBody>
      </p:sp>
      <p:sp>
        <p:nvSpPr>
          <p:cNvPr id="382" name="CustomShape 2"/>
          <p:cNvSpPr/>
          <p:nvPr/>
        </p:nvSpPr>
        <p:spPr>
          <a:xfrm>
            <a:off x="2362320" y="5398920"/>
            <a:ext cx="6629400" cy="8208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>
            <a:normAutofit fontScale="84000"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Since there are multiple moles of O in every mole of CaCO</a:t>
            </a:r>
            <a:r>
              <a:rPr b="0" lang="en-US" sz="2400" spc="-1" strike="noStrike" baseline="-33000">
                <a:solidFill>
                  <a:srgbClr val="000000"/>
                </a:solidFill>
                <a:latin typeface="Times New Roman"/>
              </a:rPr>
              <a:t>3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, the number makes sense.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383" name="CustomShape 3"/>
          <p:cNvSpPr/>
          <p:nvPr/>
        </p:nvSpPr>
        <p:spPr>
          <a:xfrm>
            <a:off x="4724280" y="3809880"/>
            <a:ext cx="4267440" cy="15890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384" name="CustomShape 4"/>
          <p:cNvSpPr/>
          <p:nvPr/>
        </p:nvSpPr>
        <p:spPr>
          <a:xfrm>
            <a:off x="2362320" y="2133720"/>
            <a:ext cx="6629400" cy="16761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>
            <a:norm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1 mol CaCO</a:t>
            </a:r>
            <a:r>
              <a:rPr b="0" lang="en-US" sz="2400" spc="-1" strike="noStrike" baseline="-25000">
                <a:solidFill>
                  <a:srgbClr val="000000"/>
                </a:solidFill>
                <a:latin typeface="Times New Roman"/>
              </a:rPr>
              <a:t>3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 = 3 mol O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385" name="CustomShape 5"/>
          <p:cNvSpPr/>
          <p:nvPr/>
        </p:nvSpPr>
        <p:spPr>
          <a:xfrm>
            <a:off x="2590920" y="1219320"/>
            <a:ext cx="6400800" cy="9144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>
            <a:normAutofit/>
          </a:bodyPr>
          <a:p>
            <a:pPr>
              <a:spcBef>
                <a:spcPts val="1500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1.7 mol CaCO</a:t>
            </a:r>
            <a:r>
              <a:rPr b="0" lang="en-US" sz="2400" spc="-1" strike="noStrike" baseline="-25000">
                <a:solidFill>
                  <a:srgbClr val="000000"/>
                </a:solidFill>
                <a:latin typeface="Times New Roman"/>
              </a:rPr>
              <a:t>3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mol O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386" name="Line 6"/>
          <p:cNvSpPr/>
          <p:nvPr/>
        </p:nvSpPr>
        <p:spPr>
          <a:xfrm>
            <a:off x="228600" y="1219320"/>
            <a:ext cx="8763120" cy="0"/>
          </a:xfrm>
          <a:prstGeom prst="line">
            <a:avLst/>
          </a:prstGeom>
          <a:ln cap="sq" w="2844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387" name="Line 7"/>
          <p:cNvSpPr/>
          <p:nvPr/>
        </p:nvSpPr>
        <p:spPr>
          <a:xfrm>
            <a:off x="228600" y="2133720"/>
            <a:ext cx="8763120" cy="0"/>
          </a:xfrm>
          <a:prstGeom prst="line">
            <a:avLst/>
          </a:prstGeom>
          <a:ln w="1260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388" name="Line 8"/>
          <p:cNvSpPr/>
          <p:nvPr/>
        </p:nvSpPr>
        <p:spPr>
          <a:xfrm>
            <a:off x="228600" y="6219720"/>
            <a:ext cx="8763120" cy="0"/>
          </a:xfrm>
          <a:prstGeom prst="line">
            <a:avLst/>
          </a:prstGeom>
          <a:ln cap="sq" w="2844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389" name="CustomShape 9"/>
          <p:cNvSpPr/>
          <p:nvPr/>
        </p:nvSpPr>
        <p:spPr>
          <a:xfrm>
            <a:off x="228600" y="5398920"/>
            <a:ext cx="2057400" cy="8208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>
            <a:normAutofit/>
          </a:bodyPr>
          <a:p>
            <a:pPr algn="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1" lang="en-US" sz="2400" spc="-1" strike="noStrike">
                <a:solidFill>
                  <a:srgbClr val="000000"/>
                </a:solidFill>
                <a:latin typeface="Times New Roman"/>
              </a:rPr>
              <a:t>Check: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390" name="CustomShape 10"/>
          <p:cNvSpPr/>
          <p:nvPr/>
        </p:nvSpPr>
        <p:spPr>
          <a:xfrm>
            <a:off x="228600" y="3809880"/>
            <a:ext cx="2057400" cy="15890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>
            <a:normAutofit/>
          </a:bodyPr>
          <a:p>
            <a:pPr algn="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1" lang="en-US" sz="2400" spc="-1" strike="noStrike">
                <a:solidFill>
                  <a:srgbClr val="000000"/>
                </a:solidFill>
                <a:latin typeface="Times New Roman"/>
              </a:rPr>
              <a:t>Solution: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391" name="CustomShape 11"/>
          <p:cNvSpPr/>
          <p:nvPr/>
        </p:nvSpPr>
        <p:spPr>
          <a:xfrm>
            <a:off x="228600" y="2133720"/>
            <a:ext cx="2057400" cy="16761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>
            <a:normAutofit/>
          </a:bodyPr>
          <a:p>
            <a:pPr algn="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1" lang="en-US" sz="2400" spc="-1" strike="noStrike">
                <a:solidFill>
                  <a:srgbClr val="000000"/>
                </a:solidFill>
                <a:latin typeface="Times New Roman"/>
              </a:rPr>
              <a:t>Solution Map: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algn="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algn="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algn="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1" lang="en-US" sz="2400" spc="-1" strike="noStrike">
                <a:solidFill>
                  <a:srgbClr val="000000"/>
                </a:solidFill>
                <a:latin typeface="Times New Roman"/>
              </a:rPr>
              <a:t>Relationships: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392" name="CustomShape 12"/>
          <p:cNvSpPr/>
          <p:nvPr/>
        </p:nvSpPr>
        <p:spPr>
          <a:xfrm>
            <a:off x="228600" y="1219320"/>
            <a:ext cx="2057400" cy="9144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>
            <a:normAutofit/>
          </a:bodyPr>
          <a:p>
            <a:pPr algn="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1" lang="en-US" sz="2400" spc="-1" strike="noStrike">
                <a:solidFill>
                  <a:srgbClr val="000000"/>
                </a:solidFill>
                <a:latin typeface="Times New Roman"/>
              </a:rPr>
              <a:t>Given: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algn="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1" lang="en-US" sz="2400" spc="-1" strike="noStrike">
                <a:solidFill>
                  <a:srgbClr val="000000"/>
                </a:solidFill>
                <a:latin typeface="Times New Roman"/>
              </a:rPr>
              <a:t>Find: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393" name="Line 13"/>
          <p:cNvSpPr/>
          <p:nvPr/>
        </p:nvSpPr>
        <p:spPr>
          <a:xfrm>
            <a:off x="228600" y="1219320"/>
            <a:ext cx="0" cy="5000400"/>
          </a:xfrm>
          <a:prstGeom prst="line">
            <a:avLst/>
          </a:prstGeom>
          <a:ln cap="sq" w="2844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394" name="Line 14"/>
          <p:cNvSpPr/>
          <p:nvPr/>
        </p:nvSpPr>
        <p:spPr>
          <a:xfrm>
            <a:off x="2362320" y="1219320"/>
            <a:ext cx="0" cy="5000400"/>
          </a:xfrm>
          <a:prstGeom prst="line">
            <a:avLst/>
          </a:prstGeom>
          <a:ln w="1260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395" name="Line 15"/>
          <p:cNvSpPr/>
          <p:nvPr/>
        </p:nvSpPr>
        <p:spPr>
          <a:xfrm>
            <a:off x="8991720" y="1219320"/>
            <a:ext cx="0" cy="5000400"/>
          </a:xfrm>
          <a:prstGeom prst="line">
            <a:avLst/>
          </a:prstGeom>
          <a:ln cap="sq" w="2844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396" name="Line 16"/>
          <p:cNvSpPr/>
          <p:nvPr/>
        </p:nvSpPr>
        <p:spPr>
          <a:xfrm>
            <a:off x="228600" y="3809880"/>
            <a:ext cx="8763120" cy="0"/>
          </a:xfrm>
          <a:prstGeom prst="line">
            <a:avLst/>
          </a:prstGeom>
          <a:ln w="1260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397" name="Line 17"/>
          <p:cNvSpPr/>
          <p:nvPr/>
        </p:nvSpPr>
        <p:spPr>
          <a:xfrm>
            <a:off x="228600" y="5398920"/>
            <a:ext cx="8763120" cy="0"/>
          </a:xfrm>
          <a:prstGeom prst="line">
            <a:avLst/>
          </a:prstGeom>
          <a:ln w="1260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grpSp>
        <p:nvGrpSpPr>
          <p:cNvPr id="398" name="Group 18"/>
          <p:cNvGrpSpPr/>
          <p:nvPr/>
        </p:nvGrpSpPr>
        <p:grpSpPr>
          <a:xfrm>
            <a:off x="3276720" y="2209680"/>
            <a:ext cx="4419360" cy="533520"/>
            <a:chOff x="3276720" y="2209680"/>
            <a:chExt cx="4419360" cy="533520"/>
          </a:xfrm>
        </p:grpSpPr>
        <p:sp>
          <p:nvSpPr>
            <p:cNvPr id="399" name="CustomShape 19"/>
            <p:cNvSpPr/>
            <p:nvPr/>
          </p:nvSpPr>
          <p:spPr>
            <a:xfrm>
              <a:off x="3276720" y="2209680"/>
              <a:ext cx="1773000" cy="533520"/>
            </a:xfrm>
            <a:custGeom>
              <a:avLst/>
              <a:gdLst/>
              <a:ahLst/>
              <a:rect l="0" t="0" r="r" b="b"/>
              <a:pathLst>
                <a:path w="4927" h="1484">
                  <a:moveTo>
                    <a:pt x="370" y="0"/>
                  </a:moveTo>
                  <a:lnTo>
                    <a:pt x="371" y="0"/>
                  </a:lnTo>
                  <a:cubicBezTo>
                    <a:pt x="306" y="0"/>
                    <a:pt x="242" y="17"/>
                    <a:pt x="185" y="50"/>
                  </a:cubicBezTo>
                  <a:cubicBezTo>
                    <a:pt x="129" y="82"/>
                    <a:pt x="82" y="129"/>
                    <a:pt x="50" y="185"/>
                  </a:cubicBezTo>
                  <a:cubicBezTo>
                    <a:pt x="17" y="242"/>
                    <a:pt x="0" y="306"/>
                    <a:pt x="0" y="371"/>
                  </a:cubicBezTo>
                  <a:lnTo>
                    <a:pt x="0" y="1112"/>
                  </a:lnTo>
                  <a:lnTo>
                    <a:pt x="0" y="1112"/>
                  </a:lnTo>
                  <a:cubicBezTo>
                    <a:pt x="0" y="1177"/>
                    <a:pt x="17" y="1241"/>
                    <a:pt x="50" y="1298"/>
                  </a:cubicBezTo>
                  <a:cubicBezTo>
                    <a:pt x="82" y="1354"/>
                    <a:pt x="129" y="1401"/>
                    <a:pt x="185" y="1433"/>
                  </a:cubicBezTo>
                  <a:cubicBezTo>
                    <a:pt x="242" y="1466"/>
                    <a:pt x="306" y="1483"/>
                    <a:pt x="371" y="1483"/>
                  </a:cubicBezTo>
                  <a:lnTo>
                    <a:pt x="4555" y="1483"/>
                  </a:lnTo>
                  <a:lnTo>
                    <a:pt x="4555" y="1483"/>
                  </a:lnTo>
                  <a:cubicBezTo>
                    <a:pt x="4620" y="1483"/>
                    <a:pt x="4684" y="1466"/>
                    <a:pt x="4741" y="1433"/>
                  </a:cubicBezTo>
                  <a:cubicBezTo>
                    <a:pt x="4797" y="1401"/>
                    <a:pt x="4844" y="1354"/>
                    <a:pt x="4876" y="1298"/>
                  </a:cubicBezTo>
                  <a:cubicBezTo>
                    <a:pt x="4909" y="1241"/>
                    <a:pt x="4926" y="1177"/>
                    <a:pt x="4926" y="1112"/>
                  </a:cubicBezTo>
                  <a:lnTo>
                    <a:pt x="4926" y="370"/>
                  </a:lnTo>
                  <a:lnTo>
                    <a:pt x="4926" y="371"/>
                  </a:lnTo>
                  <a:lnTo>
                    <a:pt x="4926" y="371"/>
                  </a:lnTo>
                  <a:cubicBezTo>
                    <a:pt x="4926" y="306"/>
                    <a:pt x="4909" y="242"/>
                    <a:pt x="4876" y="185"/>
                  </a:cubicBezTo>
                  <a:cubicBezTo>
                    <a:pt x="4844" y="129"/>
                    <a:pt x="4797" y="82"/>
                    <a:pt x="4741" y="50"/>
                  </a:cubicBezTo>
                  <a:cubicBezTo>
                    <a:pt x="4684" y="17"/>
                    <a:pt x="4620" y="0"/>
                    <a:pt x="4555" y="0"/>
                  </a:cubicBezTo>
                  <a:lnTo>
                    <a:pt x="370" y="0"/>
                  </a:lnTo>
                </a:path>
              </a:pathLst>
            </a:custGeom>
            <a:solidFill>
              <a:srgbClr val="ffcc66"/>
            </a:solidFill>
            <a:ln w="936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90000" rIns="90000" tIns="46800" bIns="46800" anchor="ctr">
              <a:noAutofit/>
            </a:bodyPr>
            <a:p>
              <a:pPr algn="ctr">
                <a:tabLst>
                  <a:tab algn="l" pos="0"/>
                  <a:tab algn="l" pos="914400"/>
                  <a:tab algn="l" pos="1828800"/>
                  <a:tab algn="l" pos="2743200"/>
                  <a:tab algn="l" pos="3657600"/>
                  <a:tab algn="l" pos="4572000"/>
                  <a:tab algn="l" pos="5486400"/>
                  <a:tab algn="l" pos="6400800"/>
                  <a:tab algn="l" pos="7315200"/>
                  <a:tab algn="l" pos="8229600"/>
                  <a:tab algn="l" pos="9144000"/>
                  <a:tab algn="l" pos="10058400"/>
                </a:tabLst>
              </a:pPr>
              <a:r>
                <a:rPr b="0" lang="en-US" sz="2800" spc="-1" strike="noStrike">
                  <a:solidFill>
                    <a:srgbClr val="6600cc"/>
                  </a:solidFill>
                  <a:latin typeface="Times New Roman"/>
                </a:rPr>
                <a:t>mol CaCO</a:t>
              </a:r>
              <a:r>
                <a:rPr b="0" lang="en-US" sz="2800" spc="-1" strike="noStrike" baseline="-25000">
                  <a:solidFill>
                    <a:srgbClr val="6600cc"/>
                  </a:solidFill>
                  <a:latin typeface="Times New Roman"/>
                </a:rPr>
                <a:t>3</a:t>
              </a:r>
              <a:endParaRPr b="0" lang="en-US" sz="2800" spc="-1" strike="noStrike">
                <a:solidFill>
                  <a:srgbClr val="000000"/>
                </a:solidFill>
                <a:latin typeface="Times New Roman"/>
              </a:endParaRPr>
            </a:p>
          </p:txBody>
        </p:sp>
        <p:sp>
          <p:nvSpPr>
            <p:cNvPr id="400" name="CustomShape 20"/>
            <p:cNvSpPr/>
            <p:nvPr/>
          </p:nvSpPr>
          <p:spPr>
            <a:xfrm>
              <a:off x="5473800" y="2422440"/>
              <a:ext cx="546120" cy="160560"/>
            </a:xfrm>
            <a:custGeom>
              <a:avLst/>
              <a:gdLst/>
              <a:ahLst/>
              <a:rect l="0" t="0" r="r" b="b"/>
              <a:pathLst>
                <a:path w="1518" h="448">
                  <a:moveTo>
                    <a:pt x="0" y="336"/>
                  </a:moveTo>
                  <a:lnTo>
                    <a:pt x="1138" y="336"/>
                  </a:lnTo>
                  <a:lnTo>
                    <a:pt x="1138" y="447"/>
                  </a:lnTo>
                  <a:lnTo>
                    <a:pt x="1517" y="224"/>
                  </a:lnTo>
                  <a:lnTo>
                    <a:pt x="1138" y="0"/>
                  </a:lnTo>
                  <a:lnTo>
                    <a:pt x="1138" y="112"/>
                  </a:lnTo>
                  <a:lnTo>
                    <a:pt x="0" y="112"/>
                  </a:lnTo>
                  <a:lnTo>
                    <a:pt x="0" y="336"/>
                  </a:lnTo>
                </a:path>
              </a:pathLst>
            </a:custGeom>
            <a:solidFill>
              <a:srgbClr val="ffcc66"/>
            </a:solidFill>
            <a:ln w="936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401" name="CustomShape 21"/>
            <p:cNvSpPr/>
            <p:nvPr/>
          </p:nvSpPr>
          <p:spPr>
            <a:xfrm>
              <a:off x="6319800" y="2209680"/>
              <a:ext cx="1376280" cy="533520"/>
            </a:xfrm>
            <a:custGeom>
              <a:avLst/>
              <a:gdLst/>
              <a:ahLst/>
              <a:rect l="0" t="0" r="r" b="b"/>
              <a:pathLst>
                <a:path w="3825" h="1484">
                  <a:moveTo>
                    <a:pt x="370" y="0"/>
                  </a:moveTo>
                  <a:lnTo>
                    <a:pt x="371" y="0"/>
                  </a:lnTo>
                  <a:cubicBezTo>
                    <a:pt x="306" y="0"/>
                    <a:pt x="242" y="17"/>
                    <a:pt x="185" y="50"/>
                  </a:cubicBezTo>
                  <a:cubicBezTo>
                    <a:pt x="129" y="82"/>
                    <a:pt x="82" y="129"/>
                    <a:pt x="50" y="185"/>
                  </a:cubicBezTo>
                  <a:cubicBezTo>
                    <a:pt x="17" y="242"/>
                    <a:pt x="0" y="306"/>
                    <a:pt x="0" y="371"/>
                  </a:cubicBezTo>
                  <a:lnTo>
                    <a:pt x="0" y="1112"/>
                  </a:lnTo>
                  <a:lnTo>
                    <a:pt x="0" y="1112"/>
                  </a:lnTo>
                  <a:cubicBezTo>
                    <a:pt x="0" y="1177"/>
                    <a:pt x="17" y="1241"/>
                    <a:pt x="50" y="1298"/>
                  </a:cubicBezTo>
                  <a:cubicBezTo>
                    <a:pt x="82" y="1354"/>
                    <a:pt x="129" y="1401"/>
                    <a:pt x="185" y="1433"/>
                  </a:cubicBezTo>
                  <a:cubicBezTo>
                    <a:pt x="242" y="1466"/>
                    <a:pt x="306" y="1483"/>
                    <a:pt x="371" y="1483"/>
                  </a:cubicBezTo>
                  <a:lnTo>
                    <a:pt x="3453" y="1483"/>
                  </a:lnTo>
                  <a:lnTo>
                    <a:pt x="3453" y="1483"/>
                  </a:lnTo>
                  <a:cubicBezTo>
                    <a:pt x="3518" y="1483"/>
                    <a:pt x="3582" y="1466"/>
                    <a:pt x="3639" y="1433"/>
                  </a:cubicBezTo>
                  <a:cubicBezTo>
                    <a:pt x="3695" y="1401"/>
                    <a:pt x="3742" y="1354"/>
                    <a:pt x="3774" y="1298"/>
                  </a:cubicBezTo>
                  <a:cubicBezTo>
                    <a:pt x="3807" y="1241"/>
                    <a:pt x="3824" y="1177"/>
                    <a:pt x="3824" y="1112"/>
                  </a:cubicBezTo>
                  <a:lnTo>
                    <a:pt x="3824" y="370"/>
                  </a:lnTo>
                  <a:lnTo>
                    <a:pt x="3824" y="371"/>
                  </a:lnTo>
                  <a:lnTo>
                    <a:pt x="3824" y="371"/>
                  </a:lnTo>
                  <a:cubicBezTo>
                    <a:pt x="3824" y="306"/>
                    <a:pt x="3807" y="242"/>
                    <a:pt x="3774" y="185"/>
                  </a:cubicBezTo>
                  <a:cubicBezTo>
                    <a:pt x="3742" y="129"/>
                    <a:pt x="3695" y="82"/>
                    <a:pt x="3639" y="50"/>
                  </a:cubicBezTo>
                  <a:cubicBezTo>
                    <a:pt x="3582" y="17"/>
                    <a:pt x="3518" y="0"/>
                    <a:pt x="3453" y="0"/>
                  </a:cubicBezTo>
                  <a:lnTo>
                    <a:pt x="370" y="0"/>
                  </a:lnTo>
                </a:path>
              </a:pathLst>
            </a:custGeom>
            <a:solidFill>
              <a:srgbClr val="ffcc66"/>
            </a:solidFill>
            <a:ln w="936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90000" rIns="90000" tIns="46800" bIns="46800" anchor="ctr">
              <a:noAutofit/>
            </a:bodyPr>
            <a:p>
              <a:pPr algn="ctr">
                <a:tabLst>
                  <a:tab algn="l" pos="0"/>
                  <a:tab algn="l" pos="914400"/>
                  <a:tab algn="l" pos="1828800"/>
                  <a:tab algn="l" pos="2743200"/>
                  <a:tab algn="l" pos="3657600"/>
                  <a:tab algn="l" pos="4572000"/>
                  <a:tab algn="l" pos="5486400"/>
                  <a:tab algn="l" pos="6400800"/>
                  <a:tab algn="l" pos="7315200"/>
                  <a:tab algn="l" pos="8229600"/>
                  <a:tab algn="l" pos="9144000"/>
                  <a:tab algn="l" pos="10058400"/>
                </a:tabLst>
              </a:pPr>
              <a:r>
                <a:rPr b="0" lang="en-US" sz="2800" spc="-1" strike="noStrike">
                  <a:solidFill>
                    <a:srgbClr val="6600cc"/>
                  </a:solidFill>
                  <a:latin typeface="Times New Roman"/>
                </a:rPr>
                <a:t>mol O</a:t>
              </a:r>
              <a:endParaRPr b="0" lang="en-US" sz="2800" spc="-1" strike="noStrike">
                <a:solidFill>
                  <a:srgbClr val="000000"/>
                </a:solidFill>
                <a:latin typeface="Times New Roman"/>
              </a:endParaRPr>
            </a:p>
          </p:txBody>
        </p:sp>
      </p:grpSp>
      <mc:AlternateContent>
        <mc:Choice xmlns:a14="http://schemas.microsoft.com/office/drawing/2010/main" Requires="a14">
          <p:sp>
            <p:nvSpPr>
              <p:cNvPr id="402" name="Formula 22"/>
              <p:cNvSpPr txBox="1"/>
              <p:nvPr/>
            </p:nvSpPr>
            <p:spPr>
              <a:xfrm>
                <a:off x="5033880" y="2579760"/>
                <a:ext cx="1441440" cy="73008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f>
                      <m:num>
                        <m:r>
                          <m:rPr>
                            <m:lit/>
                            <m:nor/>
                          </m:rPr>
                          <m:t xml:space="preserve">3 mol O</m:t>
                        </m:r>
                      </m:num>
                      <m:den>
                        <m:sSub>
                          <m:e>
                            <m:r>
                              <m:rPr>
                                <m:lit/>
                                <m:nor/>
                              </m:rPr>
                              <m:t xml:space="preserve">1 mol CaCO</m:t>
                            </m:r>
                          </m:e>
                          <m:sub>
                            <m:r>
                              <m:t xml:space="preserve">3</m:t>
                            </m:r>
                          </m:sub>
                        </m:sSub>
                      </m:den>
                    </m:f>
                  </m:oMath>
                </a14:m>
              </a:p>
            </p:txBody>
          </p:sp>
        </mc:Choice>
        <mc:Fallback/>
      </mc:AlternateContent>
      <mc:AlternateContent>
        <mc:Choice xmlns:a14="http://schemas.microsoft.com/office/drawing/2010/main" Requires="a14">
          <p:sp>
            <p:nvSpPr>
              <p:cNvPr id="403" name="Formula 23"/>
              <p:cNvSpPr txBox="1"/>
              <p:nvPr/>
            </p:nvSpPr>
            <p:spPr>
              <a:xfrm>
                <a:off x="3618000" y="3838680"/>
                <a:ext cx="4267080" cy="141912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eqArr>
                      <m:e>
                        <m:r>
                          <m:t xml:space="preserve">1</m:t>
                        </m:r>
                        <m:r>
                          <m:rPr>
                            <m:lit/>
                            <m:nor/>
                          </m:rPr>
                          <m:t xml:space="preserve">.</m:t>
                        </m:r>
                        <m:r>
                          <m:t xml:space="preserve">7</m:t>
                        </m:r>
                        <m:sSub>
                          <m:e>
                            <m:r>
                              <m:rPr>
                                <m:lit/>
                                <m:nor/>
                              </m:rPr>
                              <m:t xml:space="preserve"> mol CaCO</m:t>
                            </m:r>
                          </m:e>
                          <m:sub>
                            <m:r>
                              <m:t xml:space="preserve">3</m:t>
                            </m:r>
                          </m:sub>
                        </m:sSub>
                        <m:r>
                          <m:t xml:space="preserve">×</m:t>
                        </m:r>
                        <m:f>
                          <m:num>
                            <m:r>
                              <m:rPr>
                                <m:lit/>
                                <m:nor/>
                              </m:rPr>
                              <m:t xml:space="preserve">3 mol O</m:t>
                            </m:r>
                          </m:num>
                          <m:den>
                            <m:r>
                              <m:t xml:space="preserve">1</m:t>
                            </m:r>
                            <m:sSub>
                              <m:e>
                                <m:r>
                                  <m:rPr>
                                    <m:lit/>
                                    <m:nor/>
                                  </m:rPr>
                                  <m:t xml:space="preserve"> mol CaCO</m:t>
                                </m:r>
                              </m:e>
                              <m:sub>
                                <m:r>
                                  <m:t xml:space="preserve">3</m:t>
                                </m:r>
                              </m:sub>
                            </m:sSub>
                          </m:den>
                        </m:f>
                      </m:e>
                      <m:e>
                        <m:r>
                          <m:t xml:space="preserve">5</m:t>
                        </m:r>
                        <m:r>
                          <m:rPr>
                            <m:lit/>
                            <m:nor/>
                          </m:rPr>
                          <m:t xml:space="preserve">.</m:t>
                        </m:r>
                        <m:r>
                          <m:rPr>
                            <m:lit/>
                            <m:nor/>
                          </m:rPr>
                          <m:t xml:space="preserve">1 mol O</m:t>
                        </m:r>
                      </m:e>
                    </m:eqArr>
                  </m:oMath>
                </a14:m>
              </a:p>
            </p:txBody>
          </p:sp>
        </mc:Choice>
        <mc:Fallback/>
      </mc:AlternateContent>
      <p:sp>
        <p:nvSpPr>
          <p:cNvPr id="404" name="Freeform 24"/>
          <p:cNvSpPr/>
          <p:nvPr/>
        </p:nvSpPr>
        <p:spPr>
          <a:xfrm>
            <a:off x="4343400" y="4114440"/>
            <a:ext cx="762480" cy="305280"/>
          </a:xfrm>
          <a:custGeom>
            <a:avLst/>
            <a:gdLst/>
            <a:ahLst/>
            <a:rect l="0" t="0" r="r" b="b"/>
            <a:pathLst>
              <a:path w="2118" h="848">
                <a:moveTo>
                  <a:pt x="0" y="847"/>
                </a:moveTo>
                <a:lnTo>
                  <a:pt x="2117" y="0"/>
                </a:lnTo>
              </a:path>
            </a:pathLst>
          </a:custGeom>
          <a:ln w="28440">
            <a:solidFill>
              <a:srgbClr val="ff0000"/>
            </a:solidFill>
            <a:miter/>
          </a:ln>
        </p:spPr>
      </p:sp>
      <p:sp>
        <p:nvSpPr>
          <p:cNvPr id="405" name="Freeform 25"/>
          <p:cNvSpPr/>
          <p:nvPr/>
        </p:nvSpPr>
        <p:spPr>
          <a:xfrm>
            <a:off x="6400800" y="4343400"/>
            <a:ext cx="838440" cy="381240"/>
          </a:xfrm>
          <a:custGeom>
            <a:avLst/>
            <a:gdLst/>
            <a:ahLst/>
            <a:rect l="0" t="0" r="r" b="b"/>
            <a:pathLst>
              <a:path w="2329" h="1059">
                <a:moveTo>
                  <a:pt x="0" y="1058"/>
                </a:moveTo>
                <a:lnTo>
                  <a:pt x="2328" y="0"/>
                </a:lnTo>
              </a:path>
            </a:pathLst>
          </a:custGeom>
          <a:ln w="28440">
            <a:solidFill>
              <a:srgbClr val="ff0000"/>
            </a:solidFill>
            <a:miter/>
          </a:ln>
        </p:spPr>
      </p:sp>
    </p:spTree>
  </p:cSld>
  <p:transition>
    <p:fade thruBlk="true"/>
  </p:transition>
  <p:timing>
    <p:tnLst>
      <p:par>
        <p:cTn id="781" dur="indefinite" restart="never" nodeType="tmRoot">
          <p:childTnLst>
            <p:seq>
              <p:cTn id="782" dur="indefinite" nodeType="mainSeq">
                <p:childTnLst>
                  <p:par>
                    <p:cTn id="783" fill="hold">
                      <p:stCondLst>
                        <p:cond delay="indefinite"/>
                      </p:stCondLst>
                      <p:childTnLst>
                        <p:par>
                          <p:cTn id="784" fill="hold">
                            <p:stCondLst>
                              <p:cond delay="0"/>
                            </p:stCondLst>
                            <p:childTnLst>
                              <p:par>
                                <p:cTn id="785" nodeType="clickEffect" fill="hold" presetClass="entr" presetID="22" presetSubtype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up)" transition="in">
                                      <p:cBhvr additive="repl">
                                        <p:cTn id="787" dur="500"/>
                                        <p:tgtEl>
                                          <p:spTgt spid="3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8" fill="hold">
                      <p:stCondLst>
                        <p:cond delay="indefinite"/>
                      </p:stCondLst>
                      <p:childTnLst>
                        <p:par>
                          <p:cTn id="789" fill="hold">
                            <p:stCondLst>
                              <p:cond delay="0"/>
                            </p:stCondLst>
                            <p:childTnLst>
                              <p:par>
                                <p:cTn id="790" nodeType="clickEffect" fill="hold" presetClass="entr" presetID="22" presetSubtype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up)" transition="in">
                                      <p:cBhvr additive="repl">
                                        <p:cTn id="792" dur="500"/>
                                        <p:tgtEl>
                                          <p:spTgt spid="38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3" fill="hold">
                      <p:stCondLst>
                        <p:cond delay="indefinite"/>
                      </p:stCondLst>
                      <p:childTnLst>
                        <p:par>
                          <p:cTn id="794" fill="hold">
                            <p:stCondLst>
                              <p:cond delay="0"/>
                            </p:stCondLst>
                            <p:childTnLst>
                              <p:par>
                                <p:cTn id="795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797" dur="500"/>
                                        <p:tgtEl>
                                          <p:spTgt spid="3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8" fill="hold">
                      <p:stCondLst>
                        <p:cond delay="indefinite"/>
                      </p:stCondLst>
                      <p:childTnLst>
                        <p:par>
                          <p:cTn id="799" fill="hold">
                            <p:stCondLst>
                              <p:cond delay="0"/>
                            </p:stCondLst>
                            <p:childTnLst>
                              <p:par>
                                <p:cTn id="800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802" dur="500"/>
                                        <p:tgtEl>
                                          <p:spTgt spid="3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3" fill="hold">
                      <p:stCondLst>
                        <p:cond delay="indefinite"/>
                      </p:stCondLst>
                      <p:childTnLst>
                        <p:par>
                          <p:cTn id="804" fill="hold">
                            <p:stCondLst>
                              <p:cond delay="0"/>
                            </p:stCondLst>
                            <p:childTnLst>
                              <p:par>
                                <p:cTn id="805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7" fill="hold">
                      <p:stCondLst>
                        <p:cond delay="indefinite"/>
                      </p:stCondLst>
                      <p:childTnLst>
                        <p:par>
                          <p:cTn id="808" fill="hold">
                            <p:stCondLst>
                              <p:cond delay="0"/>
                            </p:stCondLst>
                            <p:childTnLst>
                              <p:par>
                                <p:cTn id="809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1" fill="hold">
                      <p:stCondLst>
                        <p:cond delay="indefinite"/>
                      </p:stCondLst>
                      <p:childTnLst>
                        <p:par>
                          <p:cTn id="812" fill="hold">
                            <p:stCondLst>
                              <p:cond delay="0"/>
                            </p:stCondLst>
                            <p:childTnLst>
                              <p:par>
                                <p:cTn id="813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815" dur="500"/>
                                        <p:tgtEl>
                                          <p:spTgt spid="4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6" fill="hold">
                            <p:stCondLst>
                              <p:cond delay="500"/>
                            </p:stCondLst>
                            <p:childTnLst>
                              <p:par>
                                <p:cTn id="817" nodeType="after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819" dur="500"/>
                                        <p:tgtEl>
                                          <p:spTgt spid="4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0" fill="hold">
                      <p:stCondLst>
                        <p:cond delay="indefinite"/>
                      </p:stCondLst>
                      <p:childTnLst>
                        <p:par>
                          <p:cTn id="821" fill="hold">
                            <p:stCondLst>
                              <p:cond delay="0"/>
                            </p:stCondLst>
                            <p:childTnLst>
                              <p:par>
                                <p:cTn id="822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824" dur="500"/>
                                        <p:tgtEl>
                                          <p:spTgt spid="3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6" name="CustomShape 1"/>
          <p:cNvSpPr/>
          <p:nvPr/>
        </p:nvSpPr>
        <p:spPr>
          <a:xfrm>
            <a:off x="2438280" y="2133720"/>
            <a:ext cx="6705720" cy="18288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>
            <a:normAutofit fontScale="94000"/>
          </a:bodyPr>
          <a:p>
            <a:pPr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>
              <a:lnSpc>
                <a:spcPct val="80000"/>
              </a:lnSpc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>
              <a:lnSpc>
                <a:spcPct val="80000"/>
              </a:lnSpc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000" spc="-1" strike="noStrike">
                <a:solidFill>
                  <a:srgbClr val="000000"/>
                </a:solidFill>
                <a:latin typeface="Times New Roman"/>
              </a:rPr>
              <a:t>1 mol C</a:t>
            </a:r>
            <a:r>
              <a:rPr b="0" lang="en-US" sz="2000" spc="-1" strike="noStrike" baseline="-25000">
                <a:solidFill>
                  <a:srgbClr val="000000"/>
                </a:solidFill>
                <a:latin typeface="Times New Roman"/>
              </a:rPr>
              <a:t>10</a:t>
            </a:r>
            <a:r>
              <a:rPr b="0" lang="en-US" sz="2000" spc="-1" strike="noStrike">
                <a:solidFill>
                  <a:srgbClr val="000000"/>
                </a:solidFill>
                <a:latin typeface="Times New Roman"/>
              </a:rPr>
              <a:t>H</a:t>
            </a:r>
            <a:r>
              <a:rPr b="0" lang="en-US" sz="2000" spc="-1" strike="noStrike" baseline="-25000">
                <a:solidFill>
                  <a:srgbClr val="000000"/>
                </a:solidFill>
                <a:latin typeface="Times New Roman"/>
              </a:rPr>
              <a:t>14</a:t>
            </a:r>
            <a:r>
              <a:rPr b="0" lang="en-US" sz="2000" spc="-1" strike="noStrike">
                <a:solidFill>
                  <a:srgbClr val="000000"/>
                </a:solidFill>
                <a:latin typeface="Times New Roman"/>
              </a:rPr>
              <a:t>O = 150.2 g, 1 mol C = 12.01 g, </a:t>
            </a:r>
            <a:endParaRPr b="0" lang="en-US" sz="2000" spc="-1" strike="noStrike">
              <a:solidFill>
                <a:srgbClr val="000000"/>
              </a:solidFill>
              <a:latin typeface="Times New Roman"/>
            </a:endParaRPr>
          </a:p>
          <a:p>
            <a:pPr>
              <a:lnSpc>
                <a:spcPct val="80000"/>
              </a:lnSpc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000" spc="-1" strike="noStrike">
                <a:solidFill>
                  <a:srgbClr val="000000"/>
                </a:solidFill>
                <a:latin typeface="Times New Roman"/>
              </a:rPr>
              <a:t>10 mol C : 1 mol C</a:t>
            </a:r>
            <a:r>
              <a:rPr b="0" lang="en-US" sz="2000" spc="-1" strike="noStrike" baseline="-25000">
                <a:solidFill>
                  <a:srgbClr val="000000"/>
                </a:solidFill>
                <a:latin typeface="Times New Roman"/>
              </a:rPr>
              <a:t>10</a:t>
            </a:r>
            <a:r>
              <a:rPr b="0" lang="en-US" sz="2000" spc="-1" strike="noStrike">
                <a:solidFill>
                  <a:srgbClr val="000000"/>
                </a:solidFill>
                <a:latin typeface="Times New Roman"/>
              </a:rPr>
              <a:t>H</a:t>
            </a:r>
            <a:r>
              <a:rPr b="0" lang="en-US" sz="2000" spc="-1" strike="noStrike" baseline="-25000">
                <a:solidFill>
                  <a:srgbClr val="000000"/>
                </a:solidFill>
                <a:latin typeface="Times New Roman"/>
              </a:rPr>
              <a:t>14</a:t>
            </a:r>
            <a:r>
              <a:rPr b="0" lang="en-US" sz="2000" spc="-1" strike="noStrike">
                <a:solidFill>
                  <a:srgbClr val="000000"/>
                </a:solidFill>
                <a:latin typeface="Times New Roman"/>
              </a:rPr>
              <a:t>O</a:t>
            </a:r>
            <a:endParaRPr b="0" lang="en-US" sz="2000" spc="-1" strike="noStrike">
              <a:solidFill>
                <a:srgbClr val="000000"/>
              </a:solidFill>
              <a:latin typeface="Times New Roman"/>
            </a:endParaRPr>
          </a:p>
        </p:txBody>
      </p:sp>
      <mc:AlternateContent>
        <mc:Choice xmlns:a14="http://schemas.microsoft.com/office/drawing/2010/main" Requires="a14">
          <p:sp>
            <p:nvSpPr>
              <p:cNvPr id="407" name="Formula 2"/>
              <p:cNvSpPr txBox="1"/>
              <p:nvPr/>
            </p:nvSpPr>
            <p:spPr>
              <a:xfrm>
                <a:off x="457200" y="4343400"/>
                <a:ext cx="8242200" cy="79848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r>
                      <m:t xml:space="preserve">55</m:t>
                    </m:r>
                    <m:r>
                      <m:rPr>
                        <m:lit/>
                        <m:nor/>
                      </m:rPr>
                      <m:t xml:space="preserve">.</m:t>
                    </m:r>
                    <m:sSub>
                      <m:e>
                        <m:r>
                          <m:rPr>
                            <m:lit/>
                            <m:nor/>
                          </m:rPr>
                          <m:t xml:space="preserve">4 g C</m:t>
                        </m:r>
                      </m:e>
                      <m:sub>
                        <m:r>
                          <m:rPr>
                            <m:lit/>
                            <m:nor/>
                          </m:rPr>
                          <m:t xml:space="preserve">10</m:t>
                        </m:r>
                      </m:sub>
                    </m:sSub>
                    <m:sSub>
                      <m:e>
                        <m:r>
                          <m:t xml:space="preserve">H</m:t>
                        </m:r>
                      </m:e>
                      <m:sub>
                        <m:r>
                          <m:rPr>
                            <m:lit/>
                            <m:nor/>
                          </m:rPr>
                          <m:t xml:space="preserve">14</m:t>
                        </m:r>
                      </m:sub>
                    </m:sSub>
                    <m:r>
                      <m:t xml:space="preserve">O</m:t>
                    </m:r>
                    <m:r>
                      <m:t xml:space="preserve">×</m:t>
                    </m:r>
                    <m:f>
                      <m:num>
                        <m:sSub>
                          <m:e>
                            <m:r>
                              <m:rPr>
                                <m:lit/>
                                <m:nor/>
                              </m:rPr>
                              <m:t xml:space="preserve">1 mol C</m:t>
                            </m:r>
                          </m:e>
                          <m:sub>
                            <m:r>
                              <m:rPr>
                                <m:lit/>
                                <m:nor/>
                              </m:rPr>
                              <m:t xml:space="preserve">10</m:t>
                            </m:r>
                          </m:sub>
                        </m:sSub>
                        <m:sSub>
                          <m:e>
                            <m:r>
                              <m:t xml:space="preserve">H</m:t>
                            </m:r>
                          </m:e>
                          <m:sub>
                            <m:r>
                              <m:rPr>
                                <m:lit/>
                                <m:nor/>
                              </m:rPr>
                              <m:t xml:space="preserve">14</m:t>
                            </m:r>
                          </m:sub>
                        </m:sSub>
                        <m:r>
                          <m:t xml:space="preserve">O</m:t>
                        </m:r>
                      </m:num>
                      <m:den>
                        <m:r>
                          <m:rPr>
                            <m:lit/>
                            <m:nor/>
                          </m:rPr>
                          <m:t xml:space="preserve">150</m:t>
                        </m:r>
                        <m:r>
                          <m:rPr>
                            <m:lit/>
                            <m:nor/>
                          </m:rPr>
                          <m:t xml:space="preserve">.</m:t>
                        </m:r>
                        <m:r>
                          <m:rPr>
                            <m:lit/>
                            <m:nor/>
                          </m:rPr>
                          <m:t xml:space="preserve">2 g</m:t>
                        </m:r>
                      </m:den>
                    </m:f>
                    <m:r>
                      <m:t xml:space="preserve">×</m:t>
                    </m:r>
                    <m:f>
                      <m:num>
                        <m:r>
                          <m:t xml:space="preserve">1</m:t>
                        </m:r>
                        <m:r>
                          <m:rPr>
                            <m:lit/>
                            <m:nor/>
                          </m:rPr>
                          <m:t xml:space="preserve">0 mol C</m:t>
                        </m:r>
                      </m:num>
                      <m:den>
                        <m:sSub>
                          <m:e>
                            <m:r>
                              <m:rPr>
                                <m:lit/>
                                <m:nor/>
                              </m:rPr>
                              <m:t xml:space="preserve">1 mol C</m:t>
                            </m:r>
                          </m:e>
                          <m:sub>
                            <m:r>
                              <m:rPr>
                                <m:lit/>
                                <m:nor/>
                              </m:rPr>
                              <m:t xml:space="preserve">10</m:t>
                            </m:r>
                          </m:sub>
                        </m:sSub>
                        <m:sSub>
                          <m:e>
                            <m:r>
                              <m:t xml:space="preserve">H</m:t>
                            </m:r>
                          </m:e>
                          <m:sub>
                            <m:r>
                              <m:rPr>
                                <m:lit/>
                                <m:nor/>
                              </m:rPr>
                              <m:t xml:space="preserve">14</m:t>
                            </m:r>
                          </m:sub>
                        </m:sSub>
                        <m:r>
                          <m:t xml:space="preserve">O</m:t>
                        </m:r>
                      </m:den>
                    </m:f>
                    <m:r>
                      <m:t xml:space="preserve">×</m:t>
                    </m:r>
                    <m:f>
                      <m:num>
                        <m:r>
                          <m:t xml:space="preserve">12</m:t>
                        </m:r>
                        <m:r>
                          <m:rPr>
                            <m:lit/>
                            <m:nor/>
                          </m:rPr>
                          <m:t xml:space="preserve">.</m:t>
                        </m:r>
                        <m:r>
                          <m:rPr>
                            <m:lit/>
                            <m:nor/>
                          </m:rPr>
                          <m:t xml:space="preserve">01 g C </m:t>
                        </m:r>
                      </m:num>
                      <m:den>
                        <m:r>
                          <m:rPr>
                            <m:lit/>
                            <m:nor/>
                          </m:rPr>
                          <m:t xml:space="preserve">1 mol C</m:t>
                        </m:r>
                      </m:den>
                    </m:f>
                    <m:r>
                      <m:t xml:space="preserve">=</m:t>
                    </m:r>
                    <m:r>
                      <m:rPr>
                        <m:lit/>
                        <m:nor/>
                      </m:rPr>
                      <m:t xml:space="preserve"> 44</m:t>
                    </m:r>
                    <m:r>
                      <m:rPr>
                        <m:lit/>
                        <m:nor/>
                      </m:rPr>
                      <m:t xml:space="preserve">.</m:t>
                    </m:r>
                    <m:r>
                      <m:rPr>
                        <m:lit/>
                        <m:nor/>
                      </m:rPr>
                      <m:t xml:space="preserve">3 g C</m:t>
                    </m:r>
                  </m:oMath>
                </a14:m>
              </a:p>
            </p:txBody>
          </p:sp>
        </mc:Choice>
        <mc:Fallback/>
      </mc:AlternateContent>
      <p:sp>
        <p:nvSpPr>
          <p:cNvPr id="408" name="TextShape 3"/>
          <p:cNvSpPr txBox="1"/>
          <p:nvPr/>
        </p:nvSpPr>
        <p:spPr>
          <a:xfrm>
            <a:off x="685800" y="-36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9900ff"/>
                </a:solidFill>
                <a:latin typeface="Times New Roman"/>
              </a:rPr>
              <a:t>Example 6.7—Find the Mass of Carbon in 55.4 g C</a:t>
            </a:r>
            <a:r>
              <a:rPr b="0" lang="en-US" sz="3200" spc="-1" strike="noStrike" baseline="-25000">
                <a:solidFill>
                  <a:srgbClr val="9900ff"/>
                </a:solidFill>
                <a:latin typeface="Times New Roman"/>
              </a:rPr>
              <a:t>10</a:t>
            </a:r>
            <a:r>
              <a:rPr b="0" lang="en-US" sz="3200" spc="-1" strike="noStrike">
                <a:solidFill>
                  <a:srgbClr val="9900ff"/>
                </a:solidFill>
                <a:latin typeface="Times New Roman"/>
              </a:rPr>
              <a:t>H</a:t>
            </a:r>
            <a:r>
              <a:rPr b="0" lang="en-US" sz="3200" spc="-1" strike="noStrike" baseline="-25000">
                <a:solidFill>
                  <a:srgbClr val="9900ff"/>
                </a:solidFill>
                <a:latin typeface="Times New Roman"/>
              </a:rPr>
              <a:t>14</a:t>
            </a:r>
            <a:r>
              <a:rPr b="0" lang="en-US" sz="3200" spc="-1" strike="noStrike">
                <a:solidFill>
                  <a:srgbClr val="9900ff"/>
                </a:solidFill>
                <a:latin typeface="Times New Roman"/>
              </a:rPr>
              <a:t>O.</a:t>
            </a:r>
            <a:endParaRPr b="0" lang="en-US" sz="3200" spc="-1" strike="noStrike">
              <a:solidFill>
                <a:srgbClr val="9900ff"/>
              </a:solidFill>
              <a:latin typeface="Times New Roman"/>
            </a:endParaRPr>
          </a:p>
        </p:txBody>
      </p:sp>
      <mc:AlternateContent>
        <mc:Choice xmlns:a14="http://schemas.microsoft.com/office/drawing/2010/main" Requires="a14">
          <p:sp>
            <p:nvSpPr>
              <p:cNvPr id="409" name="Formula 4"/>
              <p:cNvSpPr txBox="1"/>
              <p:nvPr/>
            </p:nvSpPr>
            <p:spPr>
              <a:xfrm>
                <a:off x="3733920" y="2666880"/>
                <a:ext cx="761760" cy="62892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f>
                      <m:num>
                        <m:r>
                          <m:rPr>
                            <m:lit/>
                            <m:nor/>
                          </m:rPr>
                          <m:t xml:space="preserve">1 mol</m:t>
                        </m:r>
                      </m:num>
                      <m:den>
                        <m:r>
                          <m:rPr>
                            <m:lit/>
                            <m:nor/>
                          </m:rPr>
                          <m:t xml:space="preserve">150</m:t>
                        </m:r>
                        <m:r>
                          <m:rPr>
                            <m:lit/>
                            <m:nor/>
                          </m:rPr>
                          <m:t xml:space="preserve">.</m:t>
                        </m:r>
                        <m:r>
                          <m:rPr>
                            <m:lit/>
                            <m:nor/>
                          </m:rPr>
                          <m:t xml:space="preserve">2 g</m:t>
                        </m:r>
                      </m:den>
                    </m:f>
                  </m:oMath>
                </a14:m>
              </a:p>
            </p:txBody>
          </p:sp>
        </mc:Choice>
        <mc:Fallback/>
      </mc:AlternateContent>
      <mc:AlternateContent>
        <mc:Choice xmlns:a14="http://schemas.microsoft.com/office/drawing/2010/main" Requires="a14">
          <p:sp>
            <p:nvSpPr>
              <p:cNvPr id="410" name="Formula 5"/>
              <p:cNvSpPr txBox="1"/>
              <p:nvPr/>
            </p:nvSpPr>
            <p:spPr>
              <a:xfrm>
                <a:off x="5746680" y="2666880"/>
                <a:ext cx="1244520" cy="55584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f>
                      <m:num>
                        <m:r>
                          <m:rPr>
                            <m:lit/>
                            <m:nor/>
                          </m:rPr>
                          <m:t xml:space="preserve">10 mol C</m:t>
                        </m:r>
                      </m:num>
                      <m:den>
                        <m:sSub>
                          <m:e>
                            <m:r>
                              <m:rPr>
                                <m:lit/>
                                <m:nor/>
                              </m:rPr>
                              <m:t xml:space="preserve">1 mol C</m:t>
                            </m:r>
                          </m:e>
                          <m:sub>
                            <m:r>
                              <m:rPr>
                                <m:lit/>
                                <m:nor/>
                              </m:rPr>
                              <m:t xml:space="preserve">10</m:t>
                            </m:r>
                          </m:sub>
                        </m:sSub>
                        <m:sSub>
                          <m:e>
                            <m:r>
                              <m:t xml:space="preserve">H</m:t>
                            </m:r>
                          </m:e>
                          <m:sub>
                            <m:r>
                              <m:rPr>
                                <m:lit/>
                                <m:nor/>
                              </m:rPr>
                              <m:t xml:space="preserve">14</m:t>
                            </m:r>
                          </m:sub>
                        </m:sSub>
                        <m:r>
                          <m:t xml:space="preserve">O</m:t>
                        </m:r>
                      </m:den>
                    </m:f>
                  </m:oMath>
                </a14:m>
              </a:p>
            </p:txBody>
          </p:sp>
        </mc:Choice>
        <mc:Fallback/>
      </mc:AlternateContent>
      <p:sp>
        <p:nvSpPr>
          <p:cNvPr id="411" name="CustomShape 6"/>
          <p:cNvSpPr/>
          <p:nvPr/>
        </p:nvSpPr>
        <p:spPr>
          <a:xfrm>
            <a:off x="2286000" y="5398920"/>
            <a:ext cx="6705720" cy="8208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45720" rIns="45720" tIns="46800" bIns="46800">
            <a:normAutofit fontScale="88000"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Since the amount of C is less than the amount of  C</a:t>
            </a:r>
            <a:r>
              <a:rPr b="0" lang="en-US" sz="2400" spc="-1" strike="noStrike" baseline="-25000">
                <a:solidFill>
                  <a:srgbClr val="000000"/>
                </a:solidFill>
                <a:latin typeface="Times New Roman"/>
              </a:rPr>
              <a:t>10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H</a:t>
            </a:r>
            <a:r>
              <a:rPr b="0" lang="en-US" sz="2400" spc="-1" strike="noStrike" baseline="-25000">
                <a:solidFill>
                  <a:srgbClr val="000000"/>
                </a:solidFill>
                <a:latin typeface="Times New Roman"/>
              </a:rPr>
              <a:t>14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O, the answer makes sense. 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12" name="CustomShape 7"/>
          <p:cNvSpPr/>
          <p:nvPr/>
        </p:nvSpPr>
        <p:spPr>
          <a:xfrm>
            <a:off x="2514600" y="1219320"/>
            <a:ext cx="6477120" cy="9144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>
            <a:normAutofit/>
          </a:bodyPr>
          <a:p>
            <a:pPr>
              <a:spcBef>
                <a:spcPts val="1500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55.4 g C</a:t>
            </a:r>
            <a:r>
              <a:rPr b="0" lang="en-US" sz="2400" spc="-1" strike="noStrike" baseline="-25000">
                <a:solidFill>
                  <a:srgbClr val="000000"/>
                </a:solidFill>
                <a:latin typeface="Times New Roman"/>
              </a:rPr>
              <a:t>10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H</a:t>
            </a:r>
            <a:r>
              <a:rPr b="0" lang="en-US" sz="2400" spc="-1" strike="noStrike" baseline="-25000">
                <a:solidFill>
                  <a:srgbClr val="000000"/>
                </a:solidFill>
                <a:latin typeface="Times New Roman"/>
              </a:rPr>
              <a:t>14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O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g C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13" name="Line 8"/>
          <p:cNvSpPr/>
          <p:nvPr/>
        </p:nvSpPr>
        <p:spPr>
          <a:xfrm>
            <a:off x="228600" y="1219320"/>
            <a:ext cx="8763120" cy="0"/>
          </a:xfrm>
          <a:prstGeom prst="line">
            <a:avLst/>
          </a:prstGeom>
          <a:ln cap="sq" w="2844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414" name="Line 9"/>
          <p:cNvSpPr/>
          <p:nvPr/>
        </p:nvSpPr>
        <p:spPr>
          <a:xfrm>
            <a:off x="228600" y="2133720"/>
            <a:ext cx="8763120" cy="0"/>
          </a:xfrm>
          <a:prstGeom prst="line">
            <a:avLst/>
          </a:prstGeom>
          <a:ln w="1260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415" name="Line 10"/>
          <p:cNvSpPr/>
          <p:nvPr/>
        </p:nvSpPr>
        <p:spPr>
          <a:xfrm>
            <a:off x="228600" y="6219720"/>
            <a:ext cx="8763120" cy="0"/>
          </a:xfrm>
          <a:prstGeom prst="line">
            <a:avLst/>
          </a:prstGeom>
          <a:ln cap="sq" w="2844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416" name="CustomShape 11"/>
          <p:cNvSpPr/>
          <p:nvPr/>
        </p:nvSpPr>
        <p:spPr>
          <a:xfrm>
            <a:off x="228600" y="5398920"/>
            <a:ext cx="2057400" cy="8208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>
            <a:normAutofit/>
          </a:bodyPr>
          <a:p>
            <a:pPr algn="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1" lang="en-US" sz="2400" spc="-1" strike="noStrike">
                <a:solidFill>
                  <a:srgbClr val="000000"/>
                </a:solidFill>
                <a:latin typeface="Times New Roman"/>
              </a:rPr>
              <a:t>Check: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17" name="CustomShape 12"/>
          <p:cNvSpPr/>
          <p:nvPr/>
        </p:nvSpPr>
        <p:spPr>
          <a:xfrm>
            <a:off x="228600" y="3962520"/>
            <a:ext cx="2057400" cy="14364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>
            <a:normAutofit/>
          </a:bodyPr>
          <a:p>
            <a:pPr algn="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1" lang="en-US" sz="2400" spc="-1" strike="noStrike">
                <a:solidFill>
                  <a:srgbClr val="000000"/>
                </a:solidFill>
                <a:latin typeface="Times New Roman"/>
              </a:rPr>
              <a:t>Solution: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18" name="CustomShape 13"/>
          <p:cNvSpPr/>
          <p:nvPr/>
        </p:nvSpPr>
        <p:spPr>
          <a:xfrm>
            <a:off x="228600" y="2133720"/>
            <a:ext cx="2057400" cy="16761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>
            <a:normAutofit/>
          </a:bodyPr>
          <a:p>
            <a:pPr algn="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1" lang="en-US" sz="2400" spc="-1" strike="noStrike">
                <a:solidFill>
                  <a:srgbClr val="000000"/>
                </a:solidFill>
                <a:latin typeface="Times New Roman"/>
              </a:rPr>
              <a:t>Solution Map: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algn="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algn="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algn="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1" lang="en-US" sz="2400" spc="-1" strike="noStrike">
                <a:solidFill>
                  <a:srgbClr val="000000"/>
                </a:solidFill>
                <a:latin typeface="Times New Roman"/>
              </a:rPr>
              <a:t>Relationships: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19" name="CustomShape 14"/>
          <p:cNvSpPr/>
          <p:nvPr/>
        </p:nvSpPr>
        <p:spPr>
          <a:xfrm>
            <a:off x="228600" y="1219320"/>
            <a:ext cx="2057400" cy="9144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>
            <a:normAutofit/>
          </a:bodyPr>
          <a:p>
            <a:pPr algn="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1" lang="en-US" sz="2400" spc="-1" strike="noStrike">
                <a:solidFill>
                  <a:srgbClr val="000000"/>
                </a:solidFill>
                <a:latin typeface="Times New Roman"/>
              </a:rPr>
              <a:t>Given: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algn="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1" lang="en-US" sz="2400" spc="-1" strike="noStrike">
                <a:solidFill>
                  <a:srgbClr val="000000"/>
                </a:solidFill>
                <a:latin typeface="Times New Roman"/>
              </a:rPr>
              <a:t>Find: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20" name="Line 15"/>
          <p:cNvSpPr/>
          <p:nvPr/>
        </p:nvSpPr>
        <p:spPr>
          <a:xfrm>
            <a:off x="228600" y="1219320"/>
            <a:ext cx="0" cy="5000400"/>
          </a:xfrm>
          <a:prstGeom prst="line">
            <a:avLst/>
          </a:prstGeom>
          <a:ln cap="sq" w="2844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421" name="Line 16"/>
          <p:cNvSpPr/>
          <p:nvPr/>
        </p:nvSpPr>
        <p:spPr>
          <a:xfrm>
            <a:off x="2362320" y="1219320"/>
            <a:ext cx="0" cy="2743200"/>
          </a:xfrm>
          <a:prstGeom prst="line">
            <a:avLst/>
          </a:prstGeom>
          <a:ln w="1260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422" name="Line 17"/>
          <p:cNvSpPr/>
          <p:nvPr/>
        </p:nvSpPr>
        <p:spPr>
          <a:xfrm>
            <a:off x="8991720" y="1219320"/>
            <a:ext cx="0" cy="5000400"/>
          </a:xfrm>
          <a:prstGeom prst="line">
            <a:avLst/>
          </a:prstGeom>
          <a:ln cap="sq" w="2844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423" name="Line 18"/>
          <p:cNvSpPr/>
          <p:nvPr/>
        </p:nvSpPr>
        <p:spPr>
          <a:xfrm>
            <a:off x="228600" y="3962520"/>
            <a:ext cx="8763120" cy="0"/>
          </a:xfrm>
          <a:prstGeom prst="line">
            <a:avLst/>
          </a:prstGeom>
          <a:ln w="1260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424" name="Line 19"/>
          <p:cNvSpPr/>
          <p:nvPr/>
        </p:nvSpPr>
        <p:spPr>
          <a:xfrm>
            <a:off x="228600" y="5398920"/>
            <a:ext cx="8763120" cy="0"/>
          </a:xfrm>
          <a:prstGeom prst="line">
            <a:avLst/>
          </a:prstGeom>
          <a:ln w="1260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425" name="Line 20"/>
          <p:cNvSpPr/>
          <p:nvPr/>
        </p:nvSpPr>
        <p:spPr>
          <a:xfrm flipH="1">
            <a:off x="2278080" y="5410080"/>
            <a:ext cx="7920" cy="795600"/>
          </a:xfrm>
          <a:prstGeom prst="line">
            <a:avLst/>
          </a:prstGeom>
          <a:ln w="1260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grpSp>
        <p:nvGrpSpPr>
          <p:cNvPr id="426" name="Group 21"/>
          <p:cNvGrpSpPr/>
          <p:nvPr/>
        </p:nvGrpSpPr>
        <p:grpSpPr>
          <a:xfrm>
            <a:off x="2438280" y="2286000"/>
            <a:ext cx="6309000" cy="533520"/>
            <a:chOff x="2438280" y="2286000"/>
            <a:chExt cx="6309000" cy="533520"/>
          </a:xfrm>
        </p:grpSpPr>
        <p:sp>
          <p:nvSpPr>
            <p:cNvPr id="427" name="CustomShape 22"/>
            <p:cNvSpPr/>
            <p:nvPr/>
          </p:nvSpPr>
          <p:spPr>
            <a:xfrm>
              <a:off x="2438280" y="2286000"/>
              <a:ext cx="1393920" cy="533520"/>
            </a:xfrm>
            <a:custGeom>
              <a:avLst/>
              <a:gdLst/>
              <a:ahLst/>
              <a:rect l="0" t="0" r="r" b="b"/>
              <a:pathLst>
                <a:path w="3874" h="1484">
                  <a:moveTo>
                    <a:pt x="370" y="0"/>
                  </a:moveTo>
                  <a:lnTo>
                    <a:pt x="371" y="0"/>
                  </a:lnTo>
                  <a:cubicBezTo>
                    <a:pt x="306" y="0"/>
                    <a:pt x="242" y="17"/>
                    <a:pt x="185" y="50"/>
                  </a:cubicBezTo>
                  <a:cubicBezTo>
                    <a:pt x="129" y="82"/>
                    <a:pt x="82" y="129"/>
                    <a:pt x="50" y="185"/>
                  </a:cubicBezTo>
                  <a:cubicBezTo>
                    <a:pt x="17" y="242"/>
                    <a:pt x="0" y="306"/>
                    <a:pt x="0" y="371"/>
                  </a:cubicBezTo>
                  <a:lnTo>
                    <a:pt x="0" y="1112"/>
                  </a:lnTo>
                  <a:lnTo>
                    <a:pt x="0" y="1112"/>
                  </a:lnTo>
                  <a:cubicBezTo>
                    <a:pt x="0" y="1177"/>
                    <a:pt x="17" y="1241"/>
                    <a:pt x="50" y="1298"/>
                  </a:cubicBezTo>
                  <a:cubicBezTo>
                    <a:pt x="82" y="1354"/>
                    <a:pt x="129" y="1401"/>
                    <a:pt x="185" y="1433"/>
                  </a:cubicBezTo>
                  <a:cubicBezTo>
                    <a:pt x="242" y="1466"/>
                    <a:pt x="306" y="1483"/>
                    <a:pt x="371" y="1483"/>
                  </a:cubicBezTo>
                  <a:lnTo>
                    <a:pt x="3502" y="1483"/>
                  </a:lnTo>
                  <a:lnTo>
                    <a:pt x="3502" y="1483"/>
                  </a:lnTo>
                  <a:cubicBezTo>
                    <a:pt x="3567" y="1483"/>
                    <a:pt x="3631" y="1466"/>
                    <a:pt x="3688" y="1433"/>
                  </a:cubicBezTo>
                  <a:cubicBezTo>
                    <a:pt x="3744" y="1401"/>
                    <a:pt x="3791" y="1354"/>
                    <a:pt x="3823" y="1298"/>
                  </a:cubicBezTo>
                  <a:cubicBezTo>
                    <a:pt x="3856" y="1241"/>
                    <a:pt x="3873" y="1177"/>
                    <a:pt x="3873" y="1112"/>
                  </a:cubicBezTo>
                  <a:lnTo>
                    <a:pt x="3872" y="370"/>
                  </a:lnTo>
                  <a:lnTo>
                    <a:pt x="3873" y="371"/>
                  </a:lnTo>
                  <a:lnTo>
                    <a:pt x="3873" y="371"/>
                  </a:lnTo>
                  <a:cubicBezTo>
                    <a:pt x="3873" y="306"/>
                    <a:pt x="3856" y="242"/>
                    <a:pt x="3823" y="185"/>
                  </a:cubicBezTo>
                  <a:cubicBezTo>
                    <a:pt x="3791" y="129"/>
                    <a:pt x="3744" y="82"/>
                    <a:pt x="3688" y="50"/>
                  </a:cubicBezTo>
                  <a:cubicBezTo>
                    <a:pt x="3631" y="17"/>
                    <a:pt x="3567" y="0"/>
                    <a:pt x="3502" y="0"/>
                  </a:cubicBezTo>
                  <a:lnTo>
                    <a:pt x="370" y="0"/>
                  </a:lnTo>
                </a:path>
              </a:pathLst>
            </a:custGeom>
            <a:solidFill>
              <a:srgbClr val="ffcc66"/>
            </a:solidFill>
            <a:ln w="936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90000" rIns="90000" tIns="46800" bIns="46800" anchor="ctr">
              <a:noAutofit/>
            </a:bodyPr>
            <a:p>
              <a:pPr algn="ctr">
                <a:tabLst>
                  <a:tab algn="l" pos="0"/>
                  <a:tab algn="l" pos="914400"/>
                  <a:tab algn="l" pos="1828800"/>
                  <a:tab algn="l" pos="2743200"/>
                  <a:tab algn="l" pos="3657600"/>
                  <a:tab algn="l" pos="4572000"/>
                  <a:tab algn="l" pos="5486400"/>
                  <a:tab algn="l" pos="6400800"/>
                  <a:tab algn="l" pos="7315200"/>
                  <a:tab algn="l" pos="8229600"/>
                  <a:tab algn="l" pos="9144000"/>
                  <a:tab algn="l" pos="10058400"/>
                </a:tabLst>
              </a:pPr>
              <a:r>
                <a:rPr b="0" lang="en-US" sz="2400" spc="-1" strike="noStrike">
                  <a:solidFill>
                    <a:srgbClr val="6600cc"/>
                  </a:solidFill>
                  <a:latin typeface="Times New Roman"/>
                </a:rPr>
                <a:t>g C</a:t>
              </a:r>
              <a:r>
                <a:rPr b="0" lang="en-US" sz="2400" spc="-1" strike="noStrike" baseline="-25000">
                  <a:solidFill>
                    <a:srgbClr val="6600cc"/>
                  </a:solidFill>
                  <a:latin typeface="Times New Roman"/>
                </a:rPr>
                <a:t>10</a:t>
              </a:r>
              <a:r>
                <a:rPr b="0" lang="en-US" sz="2400" spc="-1" strike="noStrike">
                  <a:solidFill>
                    <a:srgbClr val="6600cc"/>
                  </a:solidFill>
                  <a:latin typeface="Times New Roman"/>
                </a:rPr>
                <a:t>H</a:t>
              </a:r>
              <a:r>
                <a:rPr b="0" lang="en-US" sz="2400" spc="-1" strike="noStrike" baseline="-25000">
                  <a:solidFill>
                    <a:srgbClr val="6600cc"/>
                  </a:solidFill>
                  <a:latin typeface="Times New Roman"/>
                </a:rPr>
                <a:t>14</a:t>
              </a:r>
              <a:r>
                <a:rPr b="0" lang="en-US" sz="2400" spc="-1" strike="noStrike">
                  <a:solidFill>
                    <a:srgbClr val="6600cc"/>
                  </a:solidFill>
                  <a:latin typeface="Times New Roman"/>
                </a:rPr>
                <a:t>O</a:t>
              </a:r>
              <a:endParaRPr b="0" lang="en-US" sz="2400" spc="-1" strike="noStrike">
                <a:solidFill>
                  <a:srgbClr val="000000"/>
                </a:solidFill>
                <a:latin typeface="Times New Roman"/>
              </a:endParaRPr>
            </a:p>
          </p:txBody>
        </p:sp>
        <p:sp>
          <p:nvSpPr>
            <p:cNvPr id="428" name="CustomShape 23"/>
            <p:cNvSpPr/>
            <p:nvPr/>
          </p:nvSpPr>
          <p:spPr>
            <a:xfrm>
              <a:off x="3832200" y="2496600"/>
              <a:ext cx="493560" cy="160200"/>
            </a:xfrm>
            <a:custGeom>
              <a:avLst/>
              <a:gdLst/>
              <a:ahLst/>
              <a:rect l="0" t="0" r="r" b="b"/>
              <a:pathLst>
                <a:path w="1373" h="447">
                  <a:moveTo>
                    <a:pt x="0" y="335"/>
                  </a:moveTo>
                  <a:lnTo>
                    <a:pt x="1029" y="335"/>
                  </a:lnTo>
                  <a:lnTo>
                    <a:pt x="1029" y="446"/>
                  </a:lnTo>
                  <a:lnTo>
                    <a:pt x="1372" y="223"/>
                  </a:lnTo>
                  <a:lnTo>
                    <a:pt x="1029" y="0"/>
                  </a:lnTo>
                  <a:lnTo>
                    <a:pt x="1029" y="112"/>
                  </a:lnTo>
                  <a:lnTo>
                    <a:pt x="0" y="112"/>
                  </a:lnTo>
                  <a:lnTo>
                    <a:pt x="0" y="335"/>
                  </a:lnTo>
                </a:path>
              </a:pathLst>
            </a:custGeom>
            <a:solidFill>
              <a:srgbClr val="ffcc66"/>
            </a:solidFill>
            <a:ln w="936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429" name="CustomShape 24"/>
            <p:cNvSpPr/>
            <p:nvPr/>
          </p:nvSpPr>
          <p:spPr>
            <a:xfrm>
              <a:off x="4343400" y="2286000"/>
              <a:ext cx="1676520" cy="533520"/>
            </a:xfrm>
            <a:custGeom>
              <a:avLst/>
              <a:gdLst/>
              <a:ahLst/>
              <a:rect l="0" t="0" r="r" b="b"/>
              <a:pathLst>
                <a:path w="4659" h="1484">
                  <a:moveTo>
                    <a:pt x="370" y="0"/>
                  </a:moveTo>
                  <a:lnTo>
                    <a:pt x="371" y="0"/>
                  </a:lnTo>
                  <a:cubicBezTo>
                    <a:pt x="306" y="0"/>
                    <a:pt x="242" y="17"/>
                    <a:pt x="185" y="50"/>
                  </a:cubicBezTo>
                  <a:cubicBezTo>
                    <a:pt x="129" y="82"/>
                    <a:pt x="82" y="129"/>
                    <a:pt x="50" y="185"/>
                  </a:cubicBezTo>
                  <a:cubicBezTo>
                    <a:pt x="17" y="242"/>
                    <a:pt x="0" y="306"/>
                    <a:pt x="0" y="371"/>
                  </a:cubicBezTo>
                  <a:lnTo>
                    <a:pt x="0" y="1112"/>
                  </a:lnTo>
                  <a:lnTo>
                    <a:pt x="0" y="1112"/>
                  </a:lnTo>
                  <a:cubicBezTo>
                    <a:pt x="0" y="1177"/>
                    <a:pt x="17" y="1241"/>
                    <a:pt x="50" y="1298"/>
                  </a:cubicBezTo>
                  <a:cubicBezTo>
                    <a:pt x="82" y="1354"/>
                    <a:pt x="129" y="1401"/>
                    <a:pt x="185" y="1433"/>
                  </a:cubicBezTo>
                  <a:cubicBezTo>
                    <a:pt x="242" y="1466"/>
                    <a:pt x="306" y="1483"/>
                    <a:pt x="371" y="1483"/>
                  </a:cubicBezTo>
                  <a:lnTo>
                    <a:pt x="4287" y="1483"/>
                  </a:lnTo>
                  <a:lnTo>
                    <a:pt x="4287" y="1483"/>
                  </a:lnTo>
                  <a:cubicBezTo>
                    <a:pt x="4352" y="1483"/>
                    <a:pt x="4416" y="1466"/>
                    <a:pt x="4473" y="1433"/>
                  </a:cubicBezTo>
                  <a:cubicBezTo>
                    <a:pt x="4529" y="1401"/>
                    <a:pt x="4576" y="1354"/>
                    <a:pt x="4608" y="1298"/>
                  </a:cubicBezTo>
                  <a:cubicBezTo>
                    <a:pt x="4641" y="1241"/>
                    <a:pt x="4658" y="1177"/>
                    <a:pt x="4658" y="1112"/>
                  </a:cubicBezTo>
                  <a:lnTo>
                    <a:pt x="4658" y="370"/>
                  </a:lnTo>
                  <a:lnTo>
                    <a:pt x="4658" y="371"/>
                  </a:lnTo>
                  <a:lnTo>
                    <a:pt x="4658" y="371"/>
                  </a:lnTo>
                  <a:cubicBezTo>
                    <a:pt x="4658" y="306"/>
                    <a:pt x="4641" y="242"/>
                    <a:pt x="4608" y="185"/>
                  </a:cubicBezTo>
                  <a:cubicBezTo>
                    <a:pt x="4576" y="129"/>
                    <a:pt x="4529" y="82"/>
                    <a:pt x="4473" y="50"/>
                  </a:cubicBezTo>
                  <a:cubicBezTo>
                    <a:pt x="4416" y="17"/>
                    <a:pt x="4352" y="0"/>
                    <a:pt x="4287" y="0"/>
                  </a:cubicBezTo>
                  <a:lnTo>
                    <a:pt x="370" y="0"/>
                  </a:lnTo>
                </a:path>
              </a:pathLst>
            </a:custGeom>
            <a:solidFill>
              <a:srgbClr val="ffcc66"/>
            </a:solidFill>
            <a:ln w="936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90000" rIns="90000" tIns="46800" bIns="46800" anchor="ctr">
              <a:noAutofit/>
            </a:bodyPr>
            <a:p>
              <a:pPr algn="ctr">
                <a:tabLst>
                  <a:tab algn="l" pos="0"/>
                  <a:tab algn="l" pos="914400"/>
                  <a:tab algn="l" pos="1828800"/>
                  <a:tab algn="l" pos="2743200"/>
                  <a:tab algn="l" pos="3657600"/>
                  <a:tab algn="l" pos="4572000"/>
                  <a:tab algn="l" pos="5486400"/>
                  <a:tab algn="l" pos="6400800"/>
                  <a:tab algn="l" pos="7315200"/>
                  <a:tab algn="l" pos="8229600"/>
                  <a:tab algn="l" pos="9144000"/>
                  <a:tab algn="l" pos="10058400"/>
                </a:tabLst>
              </a:pPr>
              <a:r>
                <a:rPr b="0" lang="en-US" sz="2400" spc="-1" strike="noStrike">
                  <a:solidFill>
                    <a:srgbClr val="6600cc"/>
                  </a:solidFill>
                  <a:latin typeface="Times New Roman"/>
                </a:rPr>
                <a:t>mol C</a:t>
              </a:r>
              <a:r>
                <a:rPr b="0" lang="en-US" sz="2400" spc="-1" strike="noStrike" baseline="-25000">
                  <a:solidFill>
                    <a:srgbClr val="6600cc"/>
                  </a:solidFill>
                  <a:latin typeface="Times New Roman"/>
                </a:rPr>
                <a:t>10</a:t>
              </a:r>
              <a:r>
                <a:rPr b="0" lang="en-US" sz="2400" spc="-1" strike="noStrike">
                  <a:solidFill>
                    <a:srgbClr val="6600cc"/>
                  </a:solidFill>
                  <a:latin typeface="Times New Roman"/>
                </a:rPr>
                <a:t>H</a:t>
              </a:r>
              <a:r>
                <a:rPr b="0" lang="en-US" sz="2400" spc="-1" strike="noStrike" baseline="-25000">
                  <a:solidFill>
                    <a:srgbClr val="6600cc"/>
                  </a:solidFill>
                  <a:latin typeface="Times New Roman"/>
                </a:rPr>
                <a:t>14</a:t>
              </a:r>
              <a:r>
                <a:rPr b="0" lang="en-US" sz="2400" spc="-1" strike="noStrike">
                  <a:solidFill>
                    <a:srgbClr val="6600cc"/>
                  </a:solidFill>
                  <a:latin typeface="Times New Roman"/>
                </a:rPr>
                <a:t>O</a:t>
              </a:r>
              <a:endParaRPr b="0" lang="en-US" sz="2400" spc="-1" strike="noStrike">
                <a:solidFill>
                  <a:srgbClr val="000000"/>
                </a:solidFill>
                <a:latin typeface="Times New Roman"/>
              </a:endParaRPr>
            </a:p>
          </p:txBody>
        </p:sp>
        <p:sp>
          <p:nvSpPr>
            <p:cNvPr id="430" name="CustomShape 25"/>
            <p:cNvSpPr/>
            <p:nvPr/>
          </p:nvSpPr>
          <p:spPr>
            <a:xfrm>
              <a:off x="6156360" y="2512440"/>
              <a:ext cx="493560" cy="160200"/>
            </a:xfrm>
            <a:custGeom>
              <a:avLst/>
              <a:gdLst/>
              <a:ahLst/>
              <a:rect l="0" t="0" r="r" b="b"/>
              <a:pathLst>
                <a:path w="1373" h="447">
                  <a:moveTo>
                    <a:pt x="0" y="335"/>
                  </a:moveTo>
                  <a:lnTo>
                    <a:pt x="1029" y="335"/>
                  </a:lnTo>
                  <a:lnTo>
                    <a:pt x="1029" y="446"/>
                  </a:lnTo>
                  <a:lnTo>
                    <a:pt x="1372" y="223"/>
                  </a:lnTo>
                  <a:lnTo>
                    <a:pt x="1029" y="0"/>
                  </a:lnTo>
                  <a:lnTo>
                    <a:pt x="1029" y="112"/>
                  </a:lnTo>
                  <a:lnTo>
                    <a:pt x="0" y="112"/>
                  </a:lnTo>
                  <a:lnTo>
                    <a:pt x="0" y="335"/>
                  </a:lnTo>
                </a:path>
              </a:pathLst>
            </a:custGeom>
            <a:solidFill>
              <a:srgbClr val="ffcc66"/>
            </a:solidFill>
            <a:ln w="936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431" name="CustomShape 26"/>
            <p:cNvSpPr/>
            <p:nvPr/>
          </p:nvSpPr>
          <p:spPr>
            <a:xfrm>
              <a:off x="6689880" y="2286000"/>
              <a:ext cx="798480" cy="533520"/>
            </a:xfrm>
            <a:custGeom>
              <a:avLst/>
              <a:gdLst/>
              <a:ahLst/>
              <a:rect l="0" t="0" r="r" b="b"/>
              <a:pathLst>
                <a:path w="2220" h="1484">
                  <a:moveTo>
                    <a:pt x="370" y="0"/>
                  </a:moveTo>
                  <a:lnTo>
                    <a:pt x="371" y="0"/>
                  </a:lnTo>
                  <a:cubicBezTo>
                    <a:pt x="306" y="0"/>
                    <a:pt x="242" y="17"/>
                    <a:pt x="185" y="50"/>
                  </a:cubicBezTo>
                  <a:cubicBezTo>
                    <a:pt x="129" y="82"/>
                    <a:pt x="82" y="129"/>
                    <a:pt x="50" y="185"/>
                  </a:cubicBezTo>
                  <a:cubicBezTo>
                    <a:pt x="17" y="242"/>
                    <a:pt x="0" y="306"/>
                    <a:pt x="0" y="371"/>
                  </a:cubicBezTo>
                  <a:lnTo>
                    <a:pt x="0" y="1112"/>
                  </a:lnTo>
                  <a:lnTo>
                    <a:pt x="0" y="1112"/>
                  </a:lnTo>
                  <a:cubicBezTo>
                    <a:pt x="0" y="1177"/>
                    <a:pt x="17" y="1241"/>
                    <a:pt x="50" y="1298"/>
                  </a:cubicBezTo>
                  <a:cubicBezTo>
                    <a:pt x="82" y="1354"/>
                    <a:pt x="129" y="1401"/>
                    <a:pt x="185" y="1433"/>
                  </a:cubicBezTo>
                  <a:cubicBezTo>
                    <a:pt x="242" y="1466"/>
                    <a:pt x="306" y="1483"/>
                    <a:pt x="371" y="1483"/>
                  </a:cubicBezTo>
                  <a:lnTo>
                    <a:pt x="1848" y="1483"/>
                  </a:lnTo>
                  <a:lnTo>
                    <a:pt x="1848" y="1483"/>
                  </a:lnTo>
                  <a:cubicBezTo>
                    <a:pt x="1913" y="1483"/>
                    <a:pt x="1977" y="1466"/>
                    <a:pt x="2034" y="1433"/>
                  </a:cubicBezTo>
                  <a:cubicBezTo>
                    <a:pt x="2090" y="1401"/>
                    <a:pt x="2137" y="1354"/>
                    <a:pt x="2169" y="1298"/>
                  </a:cubicBezTo>
                  <a:cubicBezTo>
                    <a:pt x="2202" y="1241"/>
                    <a:pt x="2219" y="1177"/>
                    <a:pt x="2219" y="1112"/>
                  </a:cubicBezTo>
                  <a:lnTo>
                    <a:pt x="2219" y="370"/>
                  </a:lnTo>
                  <a:lnTo>
                    <a:pt x="2219" y="371"/>
                  </a:lnTo>
                  <a:lnTo>
                    <a:pt x="2219" y="371"/>
                  </a:lnTo>
                  <a:cubicBezTo>
                    <a:pt x="2219" y="306"/>
                    <a:pt x="2202" y="242"/>
                    <a:pt x="2169" y="185"/>
                  </a:cubicBezTo>
                  <a:cubicBezTo>
                    <a:pt x="2137" y="129"/>
                    <a:pt x="2090" y="82"/>
                    <a:pt x="2034" y="50"/>
                  </a:cubicBezTo>
                  <a:cubicBezTo>
                    <a:pt x="1977" y="17"/>
                    <a:pt x="1913" y="0"/>
                    <a:pt x="1848" y="0"/>
                  </a:cubicBezTo>
                  <a:lnTo>
                    <a:pt x="370" y="0"/>
                  </a:lnTo>
                </a:path>
              </a:pathLst>
            </a:custGeom>
            <a:solidFill>
              <a:srgbClr val="ffcc66"/>
            </a:solidFill>
            <a:ln w="936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90000" rIns="90000" tIns="46800" bIns="46800" anchor="ctr">
              <a:noAutofit/>
            </a:bodyPr>
            <a:p>
              <a:pPr algn="ctr">
                <a:tabLst>
                  <a:tab algn="l" pos="0"/>
                  <a:tab algn="l" pos="914400"/>
                  <a:tab algn="l" pos="1828800"/>
                  <a:tab algn="l" pos="2743200"/>
                  <a:tab algn="l" pos="3657600"/>
                  <a:tab algn="l" pos="4572000"/>
                  <a:tab algn="l" pos="5486400"/>
                  <a:tab algn="l" pos="6400800"/>
                  <a:tab algn="l" pos="7315200"/>
                  <a:tab algn="l" pos="8229600"/>
                  <a:tab algn="l" pos="9144000"/>
                  <a:tab algn="l" pos="10058400"/>
                </a:tabLst>
              </a:pPr>
              <a:r>
                <a:rPr b="0" lang="en-US" sz="2400" spc="-1" strike="noStrike">
                  <a:solidFill>
                    <a:srgbClr val="6600cc"/>
                  </a:solidFill>
                  <a:latin typeface="Times New Roman"/>
                </a:rPr>
                <a:t>mol C</a:t>
              </a:r>
              <a:endParaRPr b="0" lang="en-US" sz="2400" spc="-1" strike="noStrike">
                <a:solidFill>
                  <a:srgbClr val="000000"/>
                </a:solidFill>
                <a:latin typeface="Times New Roman"/>
              </a:endParaRPr>
            </a:p>
          </p:txBody>
        </p:sp>
        <p:sp>
          <p:nvSpPr>
            <p:cNvPr id="432" name="CustomShape 27"/>
            <p:cNvSpPr/>
            <p:nvPr/>
          </p:nvSpPr>
          <p:spPr>
            <a:xfrm>
              <a:off x="7527960" y="2512440"/>
              <a:ext cx="495360" cy="160200"/>
            </a:xfrm>
            <a:custGeom>
              <a:avLst/>
              <a:gdLst/>
              <a:ahLst/>
              <a:rect l="0" t="0" r="r" b="b"/>
              <a:pathLst>
                <a:path w="1378" h="447">
                  <a:moveTo>
                    <a:pt x="0" y="335"/>
                  </a:moveTo>
                  <a:lnTo>
                    <a:pt x="1032" y="335"/>
                  </a:lnTo>
                  <a:lnTo>
                    <a:pt x="1032" y="446"/>
                  </a:lnTo>
                  <a:lnTo>
                    <a:pt x="1377" y="223"/>
                  </a:lnTo>
                  <a:lnTo>
                    <a:pt x="1032" y="0"/>
                  </a:lnTo>
                  <a:lnTo>
                    <a:pt x="1032" y="112"/>
                  </a:lnTo>
                  <a:lnTo>
                    <a:pt x="0" y="112"/>
                  </a:lnTo>
                  <a:lnTo>
                    <a:pt x="0" y="335"/>
                  </a:lnTo>
                </a:path>
              </a:pathLst>
            </a:custGeom>
            <a:solidFill>
              <a:srgbClr val="ffcc66"/>
            </a:solidFill>
            <a:ln w="936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433" name="CustomShape 28"/>
            <p:cNvSpPr/>
            <p:nvPr/>
          </p:nvSpPr>
          <p:spPr>
            <a:xfrm>
              <a:off x="8077320" y="2286000"/>
              <a:ext cx="669960" cy="533520"/>
            </a:xfrm>
            <a:custGeom>
              <a:avLst/>
              <a:gdLst/>
              <a:ahLst/>
              <a:rect l="0" t="0" r="r" b="b"/>
              <a:pathLst>
                <a:path w="1863" h="1484">
                  <a:moveTo>
                    <a:pt x="370" y="0"/>
                  </a:moveTo>
                  <a:lnTo>
                    <a:pt x="371" y="0"/>
                  </a:lnTo>
                  <a:cubicBezTo>
                    <a:pt x="306" y="0"/>
                    <a:pt x="242" y="17"/>
                    <a:pt x="185" y="50"/>
                  </a:cubicBezTo>
                  <a:cubicBezTo>
                    <a:pt x="129" y="82"/>
                    <a:pt x="82" y="129"/>
                    <a:pt x="50" y="185"/>
                  </a:cubicBezTo>
                  <a:cubicBezTo>
                    <a:pt x="17" y="242"/>
                    <a:pt x="0" y="306"/>
                    <a:pt x="0" y="371"/>
                  </a:cubicBezTo>
                  <a:lnTo>
                    <a:pt x="0" y="1112"/>
                  </a:lnTo>
                  <a:lnTo>
                    <a:pt x="0" y="1112"/>
                  </a:lnTo>
                  <a:cubicBezTo>
                    <a:pt x="0" y="1177"/>
                    <a:pt x="17" y="1241"/>
                    <a:pt x="50" y="1298"/>
                  </a:cubicBezTo>
                  <a:cubicBezTo>
                    <a:pt x="82" y="1354"/>
                    <a:pt x="129" y="1401"/>
                    <a:pt x="185" y="1433"/>
                  </a:cubicBezTo>
                  <a:cubicBezTo>
                    <a:pt x="242" y="1466"/>
                    <a:pt x="306" y="1483"/>
                    <a:pt x="371" y="1483"/>
                  </a:cubicBezTo>
                  <a:lnTo>
                    <a:pt x="1491" y="1483"/>
                  </a:lnTo>
                  <a:lnTo>
                    <a:pt x="1491" y="1483"/>
                  </a:lnTo>
                  <a:cubicBezTo>
                    <a:pt x="1556" y="1483"/>
                    <a:pt x="1620" y="1466"/>
                    <a:pt x="1677" y="1433"/>
                  </a:cubicBezTo>
                  <a:cubicBezTo>
                    <a:pt x="1733" y="1401"/>
                    <a:pt x="1780" y="1354"/>
                    <a:pt x="1812" y="1298"/>
                  </a:cubicBezTo>
                  <a:cubicBezTo>
                    <a:pt x="1845" y="1241"/>
                    <a:pt x="1862" y="1177"/>
                    <a:pt x="1862" y="1112"/>
                  </a:cubicBezTo>
                  <a:lnTo>
                    <a:pt x="1861" y="370"/>
                  </a:lnTo>
                  <a:lnTo>
                    <a:pt x="1862" y="371"/>
                  </a:lnTo>
                  <a:lnTo>
                    <a:pt x="1862" y="371"/>
                  </a:lnTo>
                  <a:cubicBezTo>
                    <a:pt x="1862" y="306"/>
                    <a:pt x="1845" y="242"/>
                    <a:pt x="1812" y="185"/>
                  </a:cubicBezTo>
                  <a:cubicBezTo>
                    <a:pt x="1780" y="129"/>
                    <a:pt x="1733" y="82"/>
                    <a:pt x="1677" y="50"/>
                  </a:cubicBezTo>
                  <a:cubicBezTo>
                    <a:pt x="1620" y="17"/>
                    <a:pt x="1556" y="0"/>
                    <a:pt x="1491" y="0"/>
                  </a:cubicBezTo>
                  <a:lnTo>
                    <a:pt x="370" y="0"/>
                  </a:lnTo>
                </a:path>
              </a:pathLst>
            </a:custGeom>
            <a:solidFill>
              <a:srgbClr val="ffcc66"/>
            </a:solidFill>
            <a:ln w="936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90000" rIns="90000" tIns="46800" bIns="46800" anchor="ctr">
              <a:noAutofit/>
            </a:bodyPr>
            <a:p>
              <a:pPr algn="ctr">
                <a:tabLst>
                  <a:tab algn="l" pos="0"/>
                  <a:tab algn="l" pos="914400"/>
                  <a:tab algn="l" pos="1828800"/>
                  <a:tab algn="l" pos="2743200"/>
                  <a:tab algn="l" pos="3657600"/>
                  <a:tab algn="l" pos="4572000"/>
                  <a:tab algn="l" pos="5486400"/>
                  <a:tab algn="l" pos="6400800"/>
                  <a:tab algn="l" pos="7315200"/>
                  <a:tab algn="l" pos="8229600"/>
                  <a:tab algn="l" pos="9144000"/>
                  <a:tab algn="l" pos="10058400"/>
                </a:tabLst>
              </a:pPr>
              <a:r>
                <a:rPr b="0" lang="en-US" sz="2400" spc="-1" strike="noStrike">
                  <a:solidFill>
                    <a:srgbClr val="6600cc"/>
                  </a:solidFill>
                  <a:latin typeface="Times New Roman"/>
                </a:rPr>
                <a:t>g C</a:t>
              </a:r>
              <a:endParaRPr b="0" lang="en-US" sz="2400" spc="-1" strike="noStrike">
                <a:solidFill>
                  <a:srgbClr val="000000"/>
                </a:solidFill>
                <a:latin typeface="Times New Roman"/>
              </a:endParaRPr>
            </a:p>
          </p:txBody>
        </p:sp>
      </p:grpSp>
      <p:sp>
        <p:nvSpPr>
          <p:cNvPr id="434" name="Freeform 29"/>
          <p:cNvSpPr/>
          <p:nvPr/>
        </p:nvSpPr>
        <p:spPr>
          <a:xfrm>
            <a:off x="990720" y="4647960"/>
            <a:ext cx="304920" cy="228960"/>
          </a:xfrm>
          <a:custGeom>
            <a:avLst/>
            <a:gdLst/>
            <a:ahLst/>
            <a:rect l="0" t="0" r="r" b="b"/>
            <a:pathLst>
              <a:path w="847" h="636">
                <a:moveTo>
                  <a:pt x="0" y="635"/>
                </a:moveTo>
                <a:lnTo>
                  <a:pt x="846" y="0"/>
                </a:lnTo>
              </a:path>
            </a:pathLst>
          </a:custGeom>
          <a:ln w="28440">
            <a:solidFill>
              <a:srgbClr val="ff0000"/>
            </a:solidFill>
            <a:miter/>
          </a:ln>
        </p:spPr>
      </p:sp>
      <p:sp>
        <p:nvSpPr>
          <p:cNvPr id="435" name="Freeform 30"/>
          <p:cNvSpPr/>
          <p:nvPr/>
        </p:nvSpPr>
        <p:spPr>
          <a:xfrm>
            <a:off x="3505320" y="4800240"/>
            <a:ext cx="304920" cy="228960"/>
          </a:xfrm>
          <a:custGeom>
            <a:avLst/>
            <a:gdLst/>
            <a:ahLst/>
            <a:rect l="0" t="0" r="r" b="b"/>
            <a:pathLst>
              <a:path w="847" h="636">
                <a:moveTo>
                  <a:pt x="0" y="635"/>
                </a:moveTo>
                <a:lnTo>
                  <a:pt x="846" y="0"/>
                </a:lnTo>
              </a:path>
            </a:pathLst>
          </a:custGeom>
          <a:ln w="28440">
            <a:solidFill>
              <a:srgbClr val="ff0000"/>
            </a:solidFill>
            <a:miter/>
          </a:ln>
        </p:spPr>
      </p:sp>
      <p:sp>
        <p:nvSpPr>
          <p:cNvPr id="436" name="Freeform 31"/>
          <p:cNvSpPr/>
          <p:nvPr/>
        </p:nvSpPr>
        <p:spPr>
          <a:xfrm>
            <a:off x="2666520" y="4495680"/>
            <a:ext cx="381600" cy="76680"/>
          </a:xfrm>
          <a:custGeom>
            <a:avLst/>
            <a:gdLst/>
            <a:ahLst/>
            <a:rect l="0" t="0" r="r" b="b"/>
            <a:pathLst>
              <a:path w="1060" h="213">
                <a:moveTo>
                  <a:pt x="1059" y="212"/>
                </a:moveTo>
                <a:lnTo>
                  <a:pt x="0" y="0"/>
                </a:lnTo>
              </a:path>
            </a:pathLst>
          </a:custGeom>
          <a:ln w="28440">
            <a:solidFill>
              <a:srgbClr val="0066ff"/>
            </a:solidFill>
            <a:miter/>
          </a:ln>
        </p:spPr>
      </p:sp>
      <p:sp>
        <p:nvSpPr>
          <p:cNvPr id="437" name="Freeform 32"/>
          <p:cNvSpPr/>
          <p:nvPr/>
        </p:nvSpPr>
        <p:spPr>
          <a:xfrm>
            <a:off x="4572000" y="4952880"/>
            <a:ext cx="457560" cy="76680"/>
          </a:xfrm>
          <a:custGeom>
            <a:avLst/>
            <a:gdLst/>
            <a:ahLst/>
            <a:rect l="0" t="0" r="r" b="b"/>
            <a:pathLst>
              <a:path w="1271" h="213">
                <a:moveTo>
                  <a:pt x="1270" y="212"/>
                </a:moveTo>
                <a:lnTo>
                  <a:pt x="0" y="0"/>
                </a:lnTo>
              </a:path>
            </a:pathLst>
          </a:custGeom>
          <a:ln w="28440">
            <a:solidFill>
              <a:srgbClr val="0066ff"/>
            </a:solidFill>
            <a:miter/>
          </a:ln>
        </p:spPr>
      </p:sp>
      <p:sp>
        <p:nvSpPr>
          <p:cNvPr id="438" name="Freeform 33"/>
          <p:cNvSpPr/>
          <p:nvPr/>
        </p:nvSpPr>
        <p:spPr>
          <a:xfrm>
            <a:off x="5105520" y="4419360"/>
            <a:ext cx="381240" cy="152640"/>
          </a:xfrm>
          <a:custGeom>
            <a:avLst/>
            <a:gdLst/>
            <a:ahLst/>
            <a:rect l="0" t="0" r="r" b="b"/>
            <a:pathLst>
              <a:path w="1059" h="424">
                <a:moveTo>
                  <a:pt x="0" y="423"/>
                </a:moveTo>
                <a:lnTo>
                  <a:pt x="1058" y="0"/>
                </a:lnTo>
              </a:path>
            </a:pathLst>
          </a:custGeom>
          <a:ln w="28440">
            <a:solidFill>
              <a:srgbClr val="009900"/>
            </a:solidFill>
            <a:miter/>
          </a:ln>
        </p:spPr>
      </p:sp>
      <p:sp>
        <p:nvSpPr>
          <p:cNvPr id="439" name="Freeform 34"/>
          <p:cNvSpPr/>
          <p:nvPr/>
        </p:nvSpPr>
        <p:spPr>
          <a:xfrm>
            <a:off x="6629400" y="4876560"/>
            <a:ext cx="305280" cy="152640"/>
          </a:xfrm>
          <a:custGeom>
            <a:avLst/>
            <a:gdLst/>
            <a:ahLst/>
            <a:rect l="0" t="0" r="r" b="b"/>
            <a:pathLst>
              <a:path w="848" h="424">
                <a:moveTo>
                  <a:pt x="0" y="423"/>
                </a:moveTo>
                <a:lnTo>
                  <a:pt x="847" y="0"/>
                </a:lnTo>
              </a:path>
            </a:pathLst>
          </a:custGeom>
          <a:ln w="28440">
            <a:solidFill>
              <a:srgbClr val="009900"/>
            </a:solidFill>
            <a:miter/>
          </a:ln>
        </p:spPr>
      </p:sp>
      <mc:AlternateContent>
        <mc:Choice xmlns:a14="http://schemas.microsoft.com/office/drawing/2010/main" Requires="a14">
          <p:sp>
            <p:nvSpPr>
              <p:cNvPr id="440" name="Formula 35"/>
              <p:cNvSpPr txBox="1"/>
              <p:nvPr/>
            </p:nvSpPr>
            <p:spPr>
              <a:xfrm>
                <a:off x="7481880" y="2668680"/>
                <a:ext cx="639720" cy="50796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f>
                      <m:num>
                        <m:r>
                          <m:rPr>
                            <m:lit/>
                            <m:nor/>
                          </m:rPr>
                          <m:t xml:space="preserve">12</m:t>
                        </m:r>
                        <m:r>
                          <m:rPr>
                            <m:lit/>
                            <m:nor/>
                          </m:rPr>
                          <m:t xml:space="preserve">.</m:t>
                        </m:r>
                        <m:r>
                          <m:rPr>
                            <m:lit/>
                            <m:nor/>
                          </m:rPr>
                          <m:t xml:space="preserve">01 g</m:t>
                        </m:r>
                      </m:num>
                      <m:den>
                        <m:r>
                          <m:rPr>
                            <m:lit/>
                            <m:nor/>
                          </m:rPr>
                          <m:t xml:space="preserve">1 mol</m:t>
                        </m:r>
                      </m:den>
                    </m:f>
                  </m:oMath>
                </a14:m>
              </a:p>
            </p:txBody>
          </p:sp>
        </mc:Choice>
        <mc:Fallback/>
      </mc:AlternateContent>
      <mc:AlternateContent>
        <mc:Choice xmlns:a14="http://schemas.microsoft.com/office/drawing/2010/main" Requires="a14">
          <p:sp>
            <p:nvSpPr>
              <p:cNvPr id="441" name="Formula 36"/>
              <p:cNvSpPr txBox="1"/>
              <p:nvPr/>
            </p:nvSpPr>
            <p:spPr>
              <a:xfrm>
                <a:off x="5638680" y="2743200"/>
                <a:ext cx="3076560" cy="107964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m>
                      <m:mr>
                        <m:e>
                          <m:r>
                            <m:t xml:space="preserve">C</m:t>
                          </m:r>
                        </m:e>
                        <m:e/>
                        <m:e>
                          <m:r>
                            <m:rPr>
                              <m:lit/>
                              <m:nor/>
                            </m:rPr>
                            <m:t xml:space="preserve">10</m:t>
                          </m:r>
                          <m:r>
                            <m:t xml:space="preserve">×</m:t>
                          </m:r>
                        </m:e>
                        <m:e>
                          <m:r>
                            <m:rPr>
                              <m:lit/>
                              <m:nor/>
                            </m:rPr>
                            <m:t xml:space="preserve">  12</m:t>
                          </m:r>
                          <m:r>
                            <m:rPr>
                              <m:lit/>
                              <m:nor/>
                            </m:rPr>
                            <m:t xml:space="preserve">.</m:t>
                          </m:r>
                          <m:r>
                            <m:rPr>
                              <m:lit/>
                              <m:nor/>
                            </m:rPr>
                            <m:t xml:space="preserve">01 amu</m:t>
                          </m:r>
                        </m:e>
                      </m:mr>
                      <m:mr>
                        <m:e>
                          <m:r>
                            <m:t xml:space="preserve">H</m:t>
                          </m:r>
                        </m:e>
                        <m:e/>
                        <m:e>
                          <m:r>
                            <m:rPr>
                              <m:lit/>
                              <m:nor/>
                            </m:rPr>
                            <m:t xml:space="preserve">14</m:t>
                          </m:r>
                          <m:r>
                            <m:t xml:space="preserve">×</m:t>
                          </m:r>
                        </m:e>
                        <m:e>
                          <m:r>
                            <m:rPr>
                              <m:lit/>
                              <m:nor/>
                            </m:rPr>
                            <m:t xml:space="preserve">    1</m:t>
                          </m:r>
                          <m:r>
                            <m:rPr>
                              <m:lit/>
                              <m:nor/>
                            </m:rPr>
                            <m:t xml:space="preserve">.</m:t>
                          </m:r>
                          <m:r>
                            <m:rPr>
                              <m:lit/>
                              <m:nor/>
                            </m:rPr>
                            <m:t xml:space="preserve">01 amu</m:t>
                          </m:r>
                        </m:e>
                      </m:mr>
                      <m:mr>
                        <m:e>
                          <m:bar>
                            <m:barPr>
                              <m:pos m:val="bot"/>
                            </m:barPr>
                            <m:e>
                              <m:r>
                                <m:t xml:space="preserve">O</m:t>
                              </m:r>
                            </m:e>
                          </m:bar>
                        </m:e>
                        <m:e/>
                        <m:e/>
                        <m:e/>
                      </m:mr>
                    </m:m>
                    <m:r>
                      <m:t xml:space="preserve">=</m:t>
                    </m:r>
                    <m:r>
                      <m:rPr>
                        <m:lit/>
                        <m:nor/>
                      </m:rPr>
                      <m:t xml:space="preserve">  150</m:t>
                    </m:r>
                    <m:r>
                      <m:rPr>
                        <m:lit/>
                        <m:nor/>
                      </m:rPr>
                      <m:t xml:space="preserve">.</m:t>
                    </m:r>
                    <m:r>
                      <m:rPr>
                        <m:lit/>
                        <m:nor/>
                      </m:rPr>
                      <m:t xml:space="preserve">2 amu</m:t>
                    </m:r>
                  </m:oMath>
                </a14:m>
              </a:p>
            </p:txBody>
          </p:sp>
        </mc:Choice>
        <mc:Fallback/>
      </mc:AlternateContent>
    </p:spTree>
  </p:cSld>
  <p:transition>
    <p:fade thruBlk="true"/>
  </p:transition>
  <p:timing>
    <p:tnLst>
      <p:par>
        <p:cTn id="825" dur="indefinite" restart="never" nodeType="tmRoot">
          <p:childTnLst>
            <p:seq>
              <p:cTn id="826" dur="indefinite" nodeType="mainSeq">
                <p:childTnLst>
                  <p:par>
                    <p:cTn id="827" fill="hold">
                      <p:stCondLst>
                        <p:cond delay="indefinite"/>
                      </p:stCondLst>
                      <p:childTnLst>
                        <p:par>
                          <p:cTn id="828" fill="hold">
                            <p:stCondLst>
                              <p:cond delay="0"/>
                            </p:stCondLst>
                            <p:childTnLst>
                              <p:par>
                                <p:cTn id="829" nodeType="clickEffect" fill="hold" presetClass="entr" presetID="22" presetSubtype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up)" transition="in">
                                      <p:cBhvr additive="repl">
                                        <p:cTn id="831" dur="500"/>
                                        <p:tgtEl>
                                          <p:spTgt spid="4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2" fill="hold">
                      <p:stCondLst>
                        <p:cond delay="indefinite"/>
                      </p:stCondLst>
                      <p:childTnLst>
                        <p:par>
                          <p:cTn id="833" fill="hold">
                            <p:stCondLst>
                              <p:cond delay="0"/>
                            </p:stCondLst>
                            <p:childTnLst>
                              <p:par>
                                <p:cTn id="834" nodeType="clickEffect" fill="hold" presetClass="entr" presetID="22" presetSubtype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up)" transition="in">
                                      <p:cBhvr additive="repl">
                                        <p:cTn id="836" dur="500"/>
                                        <p:tgtEl>
                                          <p:spTgt spid="4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7" fill="hold">
                      <p:stCondLst>
                        <p:cond delay="indefinite"/>
                      </p:stCondLst>
                      <p:childTnLst>
                        <p:par>
                          <p:cTn id="838" fill="hold">
                            <p:stCondLst>
                              <p:cond delay="0"/>
                            </p:stCondLst>
                            <p:childTnLst>
                              <p:par>
                                <p:cTn id="839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841" dur="500"/>
                                        <p:tgtEl>
                                          <p:spTgt spid="4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2" fill="hold">
                      <p:stCondLst>
                        <p:cond delay="indefinite"/>
                      </p:stCondLst>
                      <p:childTnLst>
                        <p:par>
                          <p:cTn id="843" fill="hold">
                            <p:stCondLst>
                              <p:cond delay="0"/>
                            </p:stCondLst>
                            <p:childTnLst>
                              <p:par>
                                <p:cTn id="844" nodeType="clickEffect" fill="hold" presetClass="entr" presetID="9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 additive="repl">
                                        <p:cTn id="846" dur="500"/>
                                        <p:tgtEl>
                                          <p:spTgt spid="4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7" fill="hold">
                      <p:stCondLst>
                        <p:cond delay="indefinite"/>
                      </p:stCondLst>
                      <p:childTnLst>
                        <p:par>
                          <p:cTn id="848" fill="hold">
                            <p:stCondLst>
                              <p:cond delay="0"/>
                            </p:stCondLst>
                            <p:childTnLst>
                              <p:par>
                                <p:cTn id="849" nodeType="clickEffect" fill="hold" presetClass="exit" presetID="9">
                                  <p:stCondLst>
                                    <p:cond delay="0"/>
                                  </p:stCondLst>
                                  <p:childTnLst>
                                    <p:animEffect filter="dissolve" transition="out">
                                      <p:cBhvr additive="repl">
                                        <p:cTn id="850" dur="500"/>
                                        <p:tgtEl>
                                          <p:spTgt spid="4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2" fill="hold">
                      <p:stCondLst>
                        <p:cond delay="indefinite"/>
                      </p:stCondLst>
                      <p:childTnLst>
                        <p:par>
                          <p:cTn id="853" fill="hold">
                            <p:stCondLst>
                              <p:cond delay="0"/>
                            </p:stCondLst>
                            <p:childTnLst>
                              <p:par>
                                <p:cTn id="854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856" dur="500"/>
                                        <p:tgtEl>
                                          <p:spTgt spid="4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7" fill="hold">
                      <p:stCondLst>
                        <p:cond delay="indefinite"/>
                      </p:stCondLst>
                      <p:childTnLst>
                        <p:par>
                          <p:cTn id="858" fill="hold">
                            <p:stCondLst>
                              <p:cond delay="0"/>
                            </p:stCondLst>
                            <p:childTnLst>
                              <p:par>
                                <p:cTn id="859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1" fill="hold">
                            <p:stCondLst>
                              <p:cond delay="0"/>
                            </p:stCondLst>
                            <p:childTnLst>
                              <p:par>
                                <p:cTn id="862" nodeType="after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4" fill="hold">
                            <p:stCondLst>
                              <p:cond delay="0"/>
                            </p:stCondLst>
                            <p:childTnLst>
                              <p:par>
                                <p:cTn id="865" nodeType="after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7" fill="hold">
                      <p:stCondLst>
                        <p:cond delay="indefinite"/>
                      </p:stCondLst>
                      <p:childTnLst>
                        <p:par>
                          <p:cTn id="868" fill="hold">
                            <p:stCondLst>
                              <p:cond delay="0"/>
                            </p:stCondLst>
                            <p:childTnLst>
                              <p:par>
                                <p:cTn id="869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871" dur="500"/>
                                        <p:tgtEl>
                                          <p:spTgt spid="4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2" fill="hold">
                      <p:stCondLst>
                        <p:cond delay="indefinite"/>
                      </p:stCondLst>
                      <p:childTnLst>
                        <p:par>
                          <p:cTn id="873" fill="hold">
                            <p:stCondLst>
                              <p:cond delay="0"/>
                            </p:stCondLst>
                            <p:childTnLst>
                              <p:par>
                                <p:cTn id="874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876" dur="500"/>
                                        <p:tgtEl>
                                          <p:spTgt spid="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7" fill="hold">
                            <p:stCondLst>
                              <p:cond delay="500"/>
                            </p:stCondLst>
                            <p:childTnLst>
                              <p:par>
                                <p:cTn id="878" nodeType="after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880" dur="500"/>
                                        <p:tgtEl>
                                          <p:spTgt spid="4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1" fill="hold">
                      <p:stCondLst>
                        <p:cond delay="indefinite"/>
                      </p:stCondLst>
                      <p:childTnLst>
                        <p:par>
                          <p:cTn id="882" fill="hold">
                            <p:stCondLst>
                              <p:cond delay="0"/>
                            </p:stCondLst>
                            <p:childTnLst>
                              <p:par>
                                <p:cTn id="883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885" dur="500"/>
                                        <p:tgtEl>
                                          <p:spTgt spid="4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6" fill="hold">
                            <p:stCondLst>
                              <p:cond delay="500"/>
                            </p:stCondLst>
                            <p:childTnLst>
                              <p:par>
                                <p:cTn id="887" nodeType="after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889" dur="500"/>
                                        <p:tgtEl>
                                          <p:spTgt spid="4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0" fill="hold">
                      <p:stCondLst>
                        <p:cond delay="indefinite"/>
                      </p:stCondLst>
                      <p:childTnLst>
                        <p:par>
                          <p:cTn id="891" fill="hold">
                            <p:stCondLst>
                              <p:cond delay="0"/>
                            </p:stCondLst>
                            <p:childTnLst>
                              <p:par>
                                <p:cTn id="892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894" dur="500"/>
                                        <p:tgtEl>
                                          <p:spTgt spid="4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5" fill="hold">
                            <p:stCondLst>
                              <p:cond delay="500"/>
                            </p:stCondLst>
                            <p:childTnLst>
                              <p:par>
                                <p:cTn id="896" nodeType="after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898" dur="500"/>
                                        <p:tgtEl>
                                          <p:spTgt spid="4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9" fill="hold">
                      <p:stCondLst>
                        <p:cond delay="indefinite"/>
                      </p:stCondLst>
                      <p:childTnLst>
                        <p:par>
                          <p:cTn id="900" fill="hold">
                            <p:stCondLst>
                              <p:cond delay="0"/>
                            </p:stCondLst>
                            <p:childTnLst>
                              <p:par>
                                <p:cTn id="901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903" dur="500"/>
                                        <p:tgtEl>
                                          <p:spTgt spid="4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2" name="CustomShape 1"/>
          <p:cNvSpPr/>
          <p:nvPr/>
        </p:nvSpPr>
        <p:spPr>
          <a:xfrm>
            <a:off x="2438280" y="2133720"/>
            <a:ext cx="6705720" cy="18288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>
            <a:normAutofit/>
          </a:bodyPr>
          <a:p>
            <a:pPr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>
              <a:lnSpc>
                <a:spcPct val="80000"/>
              </a:lnSpc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>
              <a:lnSpc>
                <a:spcPct val="80000"/>
              </a:lnSpc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000" spc="-1" strike="noStrike">
                <a:solidFill>
                  <a:srgbClr val="000000"/>
                </a:solidFill>
                <a:latin typeface="Times New Roman"/>
              </a:rPr>
              <a:t>1 mol NaCl = 58.44 g, 1 mol Na = 22.99 g, </a:t>
            </a:r>
            <a:endParaRPr b="0" lang="en-US" sz="2000" spc="-1" strike="noStrike">
              <a:solidFill>
                <a:srgbClr val="000000"/>
              </a:solidFill>
              <a:latin typeface="Times New Roman"/>
            </a:endParaRPr>
          </a:p>
          <a:p>
            <a:pPr>
              <a:lnSpc>
                <a:spcPct val="80000"/>
              </a:lnSpc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000" spc="-1" strike="noStrike">
                <a:solidFill>
                  <a:srgbClr val="000000"/>
                </a:solidFill>
                <a:latin typeface="Times New Roman"/>
              </a:rPr>
              <a:t>1 mol Na : 1 mol NaCl</a:t>
            </a:r>
            <a:endParaRPr b="0" lang="en-US" sz="2000" spc="-1" strike="noStrike">
              <a:solidFill>
                <a:srgbClr val="000000"/>
              </a:solidFill>
              <a:latin typeface="Times New Roman"/>
            </a:endParaRPr>
          </a:p>
        </p:txBody>
      </p:sp>
      <mc:AlternateContent>
        <mc:Choice xmlns:a14="http://schemas.microsoft.com/office/drawing/2010/main" Requires="a14">
          <p:sp>
            <p:nvSpPr>
              <p:cNvPr id="443" name="Formula 2"/>
              <p:cNvSpPr txBox="1"/>
              <p:nvPr/>
            </p:nvSpPr>
            <p:spPr>
              <a:xfrm>
                <a:off x="816120" y="4273560"/>
                <a:ext cx="8099280" cy="88272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r>
                      <m:t xml:space="preserve">6</m:t>
                    </m:r>
                    <m:r>
                      <m:rPr>
                        <m:lit/>
                        <m:nor/>
                      </m:rPr>
                      <m:t xml:space="preserve">.</m:t>
                    </m:r>
                    <m:r>
                      <m:rPr>
                        <m:lit/>
                        <m:nor/>
                      </m:rPr>
                      <m:t xml:space="preserve">2 g NaCl</m:t>
                    </m:r>
                    <m:r>
                      <m:t xml:space="preserve">×</m:t>
                    </m:r>
                    <m:f>
                      <m:num>
                        <m:r>
                          <m:rPr>
                            <m:lit/>
                            <m:nor/>
                          </m:rPr>
                          <m:t xml:space="preserve">1 mol NaCl</m:t>
                        </m:r>
                      </m:num>
                      <m:den>
                        <m:r>
                          <m:rPr>
                            <m:lit/>
                            <m:nor/>
                          </m:rPr>
                          <m:t xml:space="preserve">58</m:t>
                        </m:r>
                        <m:r>
                          <m:rPr>
                            <m:lit/>
                            <m:nor/>
                          </m:rPr>
                          <m:t xml:space="preserve">.</m:t>
                        </m:r>
                        <m:r>
                          <m:rPr>
                            <m:lit/>
                            <m:nor/>
                          </m:rPr>
                          <m:t xml:space="preserve">44 g</m:t>
                        </m:r>
                      </m:den>
                    </m:f>
                    <m:r>
                      <m:t xml:space="preserve">×</m:t>
                    </m:r>
                    <m:f>
                      <m:num>
                        <m:r>
                          <m:t xml:space="preserve">1</m:t>
                        </m:r>
                        <m:r>
                          <m:rPr>
                            <m:lit/>
                            <m:nor/>
                          </m:rPr>
                          <m:t xml:space="preserve"> mol Na</m:t>
                        </m:r>
                      </m:num>
                      <m:den>
                        <m:r>
                          <m:rPr>
                            <m:lit/>
                            <m:nor/>
                          </m:rPr>
                          <m:t xml:space="preserve">1 mol NaCl</m:t>
                        </m:r>
                      </m:den>
                    </m:f>
                    <m:r>
                      <m:t xml:space="preserve">×</m:t>
                    </m:r>
                    <m:f>
                      <m:num>
                        <m:r>
                          <m:t xml:space="preserve">22</m:t>
                        </m:r>
                        <m:r>
                          <m:rPr>
                            <m:lit/>
                            <m:nor/>
                          </m:rPr>
                          <m:t xml:space="preserve">.</m:t>
                        </m:r>
                        <m:r>
                          <m:rPr>
                            <m:lit/>
                            <m:nor/>
                          </m:rPr>
                          <m:t xml:space="preserve">99 g Na </m:t>
                        </m:r>
                      </m:num>
                      <m:den>
                        <m:r>
                          <m:rPr>
                            <m:lit/>
                            <m:nor/>
                          </m:rPr>
                          <m:t xml:space="preserve">1 mol Na</m:t>
                        </m:r>
                      </m:den>
                    </m:f>
                    <m:r>
                      <m:t xml:space="preserve">=</m:t>
                    </m:r>
                    <m:r>
                      <m:rPr>
                        <m:lit/>
                        <m:nor/>
                      </m:rPr>
                      <m:t xml:space="preserve"> 2</m:t>
                    </m:r>
                    <m:r>
                      <m:rPr>
                        <m:lit/>
                        <m:nor/>
                      </m:rPr>
                      <m:t xml:space="preserve">.</m:t>
                    </m:r>
                    <m:r>
                      <m:rPr>
                        <m:lit/>
                        <m:nor/>
                      </m:rPr>
                      <m:t xml:space="preserve">4 g Na</m:t>
                    </m:r>
                  </m:oMath>
                </a14:m>
              </a:p>
            </p:txBody>
          </p:sp>
        </mc:Choice>
        <mc:Fallback/>
      </mc:AlternateContent>
      <p:sp>
        <p:nvSpPr>
          <p:cNvPr id="444" name="TextShape 3"/>
          <p:cNvSpPr txBox="1"/>
          <p:nvPr/>
        </p:nvSpPr>
        <p:spPr>
          <a:xfrm>
            <a:off x="228600" y="-360"/>
            <a:ext cx="8686800" cy="11430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9900ff"/>
                </a:solidFill>
                <a:latin typeface="Times New Roman"/>
              </a:rPr>
              <a:t>Practice—Find the Mass of Sodium in 6.2 g of NaCl, Continued</a:t>
            </a:r>
            <a:endParaRPr b="0" lang="en-US" sz="3200" spc="-1" strike="noStrike">
              <a:solidFill>
                <a:srgbClr val="9900ff"/>
              </a:solidFill>
              <a:latin typeface="Times New Roman"/>
            </a:endParaRPr>
          </a:p>
        </p:txBody>
      </p:sp>
      <mc:AlternateContent>
        <mc:Choice xmlns:a14="http://schemas.microsoft.com/office/drawing/2010/main" Requires="a14">
          <p:sp>
            <p:nvSpPr>
              <p:cNvPr id="445" name="Formula 4"/>
              <p:cNvSpPr txBox="1"/>
              <p:nvPr/>
            </p:nvSpPr>
            <p:spPr>
              <a:xfrm>
                <a:off x="3657600" y="2674800"/>
                <a:ext cx="762120" cy="61308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f>
                      <m:num>
                        <m:r>
                          <m:rPr>
                            <m:lit/>
                            <m:nor/>
                          </m:rPr>
                          <m:t xml:space="preserve">1 mol</m:t>
                        </m:r>
                      </m:num>
                      <m:den>
                        <m:r>
                          <m:rPr>
                            <m:lit/>
                            <m:nor/>
                          </m:rPr>
                          <m:t xml:space="preserve">58</m:t>
                        </m:r>
                        <m:r>
                          <m:rPr>
                            <m:lit/>
                            <m:nor/>
                          </m:rPr>
                          <m:t xml:space="preserve">.</m:t>
                        </m:r>
                        <m:r>
                          <m:rPr>
                            <m:lit/>
                            <m:nor/>
                          </m:rPr>
                          <m:t xml:space="preserve">44 g</m:t>
                        </m:r>
                      </m:den>
                    </m:f>
                  </m:oMath>
                </a14:m>
              </a:p>
            </p:txBody>
          </p:sp>
        </mc:Choice>
        <mc:Fallback/>
      </mc:AlternateContent>
      <mc:AlternateContent>
        <mc:Choice xmlns:a14="http://schemas.microsoft.com/office/drawing/2010/main" Requires="a14">
          <p:sp>
            <p:nvSpPr>
              <p:cNvPr id="446" name="Formula 5"/>
              <p:cNvSpPr txBox="1"/>
              <p:nvPr/>
            </p:nvSpPr>
            <p:spPr>
              <a:xfrm>
                <a:off x="5715000" y="2743200"/>
                <a:ext cx="1039680" cy="55548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f>
                      <m:num>
                        <m:r>
                          <m:rPr>
                            <m:lit/>
                            <m:nor/>
                          </m:rPr>
                          <m:t xml:space="preserve">1 mol Na</m:t>
                        </m:r>
                      </m:num>
                      <m:den>
                        <m:r>
                          <m:rPr>
                            <m:lit/>
                            <m:nor/>
                          </m:rPr>
                          <m:t xml:space="preserve">1 mol NaCl</m:t>
                        </m:r>
                      </m:den>
                    </m:f>
                  </m:oMath>
                </a14:m>
              </a:p>
            </p:txBody>
          </p:sp>
        </mc:Choice>
        <mc:Fallback/>
      </mc:AlternateContent>
      <p:sp>
        <p:nvSpPr>
          <p:cNvPr id="447" name="CustomShape 6"/>
          <p:cNvSpPr/>
          <p:nvPr/>
        </p:nvSpPr>
        <p:spPr>
          <a:xfrm>
            <a:off x="2286000" y="5398920"/>
            <a:ext cx="6705720" cy="8208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45720" rIns="45720" tIns="46800" bIns="46800">
            <a:normAutofit fontScale="97000"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Since the amount of Na is less than the amount of  NaCl, the answer makes sense. 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48" name="CustomShape 7"/>
          <p:cNvSpPr/>
          <p:nvPr/>
        </p:nvSpPr>
        <p:spPr>
          <a:xfrm>
            <a:off x="2514600" y="1219320"/>
            <a:ext cx="6477120" cy="9144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>
            <a:normAutofit/>
          </a:bodyPr>
          <a:p>
            <a:pPr>
              <a:spcBef>
                <a:spcPts val="1500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6.2 g NaCl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g Na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49" name="Line 8"/>
          <p:cNvSpPr/>
          <p:nvPr/>
        </p:nvSpPr>
        <p:spPr>
          <a:xfrm>
            <a:off x="228600" y="1219320"/>
            <a:ext cx="8763120" cy="0"/>
          </a:xfrm>
          <a:prstGeom prst="line">
            <a:avLst/>
          </a:prstGeom>
          <a:ln cap="sq" w="2844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450" name="Line 9"/>
          <p:cNvSpPr/>
          <p:nvPr/>
        </p:nvSpPr>
        <p:spPr>
          <a:xfrm>
            <a:off x="228600" y="2133720"/>
            <a:ext cx="8763120" cy="0"/>
          </a:xfrm>
          <a:prstGeom prst="line">
            <a:avLst/>
          </a:prstGeom>
          <a:ln w="1260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451" name="Line 10"/>
          <p:cNvSpPr/>
          <p:nvPr/>
        </p:nvSpPr>
        <p:spPr>
          <a:xfrm>
            <a:off x="228600" y="6219720"/>
            <a:ext cx="8763120" cy="0"/>
          </a:xfrm>
          <a:prstGeom prst="line">
            <a:avLst/>
          </a:prstGeom>
          <a:ln cap="sq" w="2844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452" name="CustomShape 11"/>
          <p:cNvSpPr/>
          <p:nvPr/>
        </p:nvSpPr>
        <p:spPr>
          <a:xfrm>
            <a:off x="228600" y="5398920"/>
            <a:ext cx="2057400" cy="8208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>
            <a:normAutofit/>
          </a:bodyPr>
          <a:p>
            <a:pPr algn="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1" lang="en-US" sz="2400" spc="-1" strike="noStrike">
                <a:solidFill>
                  <a:srgbClr val="000000"/>
                </a:solidFill>
                <a:latin typeface="Times New Roman"/>
              </a:rPr>
              <a:t>Check: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53" name="CustomShape 12"/>
          <p:cNvSpPr/>
          <p:nvPr/>
        </p:nvSpPr>
        <p:spPr>
          <a:xfrm>
            <a:off x="228600" y="3962520"/>
            <a:ext cx="2057400" cy="14364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>
            <a:normAutofit/>
          </a:bodyPr>
          <a:p>
            <a:pPr algn="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1" lang="en-US" sz="2400" spc="-1" strike="noStrike">
                <a:solidFill>
                  <a:srgbClr val="000000"/>
                </a:solidFill>
                <a:latin typeface="Times New Roman"/>
              </a:rPr>
              <a:t>Solution: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54" name="CustomShape 13"/>
          <p:cNvSpPr/>
          <p:nvPr/>
        </p:nvSpPr>
        <p:spPr>
          <a:xfrm>
            <a:off x="228600" y="2133720"/>
            <a:ext cx="2057400" cy="16761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>
            <a:normAutofit/>
          </a:bodyPr>
          <a:p>
            <a:pPr algn="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1" lang="en-US" sz="2400" spc="-1" strike="noStrike">
                <a:solidFill>
                  <a:srgbClr val="000000"/>
                </a:solidFill>
                <a:latin typeface="Times New Roman"/>
              </a:rPr>
              <a:t>Solution Map: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algn="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algn="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algn="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1" lang="en-US" sz="2400" spc="-1" strike="noStrike">
                <a:solidFill>
                  <a:srgbClr val="000000"/>
                </a:solidFill>
                <a:latin typeface="Times New Roman"/>
              </a:rPr>
              <a:t>Relationships: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55" name="CustomShape 14"/>
          <p:cNvSpPr/>
          <p:nvPr/>
        </p:nvSpPr>
        <p:spPr>
          <a:xfrm>
            <a:off x="228600" y="1219320"/>
            <a:ext cx="2057400" cy="9144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>
            <a:normAutofit/>
          </a:bodyPr>
          <a:p>
            <a:pPr algn="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1" lang="en-US" sz="2400" spc="-1" strike="noStrike">
                <a:solidFill>
                  <a:srgbClr val="000000"/>
                </a:solidFill>
                <a:latin typeface="Times New Roman"/>
              </a:rPr>
              <a:t>Given: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algn="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1" lang="en-US" sz="2400" spc="-1" strike="noStrike">
                <a:solidFill>
                  <a:srgbClr val="000000"/>
                </a:solidFill>
                <a:latin typeface="Times New Roman"/>
              </a:rPr>
              <a:t>Find: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56" name="Line 15"/>
          <p:cNvSpPr/>
          <p:nvPr/>
        </p:nvSpPr>
        <p:spPr>
          <a:xfrm>
            <a:off x="228600" y="1219320"/>
            <a:ext cx="0" cy="5000400"/>
          </a:xfrm>
          <a:prstGeom prst="line">
            <a:avLst/>
          </a:prstGeom>
          <a:ln cap="sq" w="2844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457" name="Line 16"/>
          <p:cNvSpPr/>
          <p:nvPr/>
        </p:nvSpPr>
        <p:spPr>
          <a:xfrm>
            <a:off x="2362320" y="1219320"/>
            <a:ext cx="0" cy="2743200"/>
          </a:xfrm>
          <a:prstGeom prst="line">
            <a:avLst/>
          </a:prstGeom>
          <a:ln w="1260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458" name="Line 17"/>
          <p:cNvSpPr/>
          <p:nvPr/>
        </p:nvSpPr>
        <p:spPr>
          <a:xfrm>
            <a:off x="8991720" y="1219320"/>
            <a:ext cx="0" cy="5000400"/>
          </a:xfrm>
          <a:prstGeom prst="line">
            <a:avLst/>
          </a:prstGeom>
          <a:ln cap="sq" w="2844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459" name="Line 18"/>
          <p:cNvSpPr/>
          <p:nvPr/>
        </p:nvSpPr>
        <p:spPr>
          <a:xfrm>
            <a:off x="228600" y="3962520"/>
            <a:ext cx="8763120" cy="0"/>
          </a:xfrm>
          <a:prstGeom prst="line">
            <a:avLst/>
          </a:prstGeom>
          <a:ln w="1260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460" name="Line 19"/>
          <p:cNvSpPr/>
          <p:nvPr/>
        </p:nvSpPr>
        <p:spPr>
          <a:xfrm>
            <a:off x="228600" y="5398920"/>
            <a:ext cx="8763120" cy="0"/>
          </a:xfrm>
          <a:prstGeom prst="line">
            <a:avLst/>
          </a:prstGeom>
          <a:ln w="1260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461" name="Line 20"/>
          <p:cNvSpPr/>
          <p:nvPr/>
        </p:nvSpPr>
        <p:spPr>
          <a:xfrm flipH="1">
            <a:off x="2278080" y="5410080"/>
            <a:ext cx="7920" cy="795600"/>
          </a:xfrm>
          <a:prstGeom prst="line">
            <a:avLst/>
          </a:prstGeom>
          <a:ln w="1260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grpSp>
        <p:nvGrpSpPr>
          <p:cNvPr id="462" name="Group 21"/>
          <p:cNvGrpSpPr/>
          <p:nvPr/>
        </p:nvGrpSpPr>
        <p:grpSpPr>
          <a:xfrm>
            <a:off x="2378160" y="2286000"/>
            <a:ext cx="6308640" cy="533520"/>
            <a:chOff x="2378160" y="2286000"/>
            <a:chExt cx="6308640" cy="533520"/>
          </a:xfrm>
        </p:grpSpPr>
        <p:sp>
          <p:nvSpPr>
            <p:cNvPr id="463" name="CustomShape 22"/>
            <p:cNvSpPr/>
            <p:nvPr/>
          </p:nvSpPr>
          <p:spPr>
            <a:xfrm>
              <a:off x="2378160" y="2286000"/>
              <a:ext cx="1393920" cy="533520"/>
            </a:xfrm>
            <a:custGeom>
              <a:avLst/>
              <a:gdLst/>
              <a:ahLst/>
              <a:rect l="0" t="0" r="r" b="b"/>
              <a:pathLst>
                <a:path w="3874" h="1484">
                  <a:moveTo>
                    <a:pt x="370" y="0"/>
                  </a:moveTo>
                  <a:lnTo>
                    <a:pt x="371" y="0"/>
                  </a:lnTo>
                  <a:cubicBezTo>
                    <a:pt x="306" y="0"/>
                    <a:pt x="242" y="17"/>
                    <a:pt x="185" y="50"/>
                  </a:cubicBezTo>
                  <a:cubicBezTo>
                    <a:pt x="129" y="82"/>
                    <a:pt x="82" y="129"/>
                    <a:pt x="50" y="185"/>
                  </a:cubicBezTo>
                  <a:cubicBezTo>
                    <a:pt x="17" y="242"/>
                    <a:pt x="0" y="306"/>
                    <a:pt x="0" y="371"/>
                  </a:cubicBezTo>
                  <a:lnTo>
                    <a:pt x="0" y="1112"/>
                  </a:lnTo>
                  <a:lnTo>
                    <a:pt x="0" y="1112"/>
                  </a:lnTo>
                  <a:cubicBezTo>
                    <a:pt x="0" y="1177"/>
                    <a:pt x="17" y="1241"/>
                    <a:pt x="50" y="1298"/>
                  </a:cubicBezTo>
                  <a:cubicBezTo>
                    <a:pt x="82" y="1354"/>
                    <a:pt x="129" y="1401"/>
                    <a:pt x="185" y="1433"/>
                  </a:cubicBezTo>
                  <a:cubicBezTo>
                    <a:pt x="242" y="1466"/>
                    <a:pt x="306" y="1483"/>
                    <a:pt x="371" y="1483"/>
                  </a:cubicBezTo>
                  <a:lnTo>
                    <a:pt x="3502" y="1483"/>
                  </a:lnTo>
                  <a:lnTo>
                    <a:pt x="3502" y="1483"/>
                  </a:lnTo>
                  <a:cubicBezTo>
                    <a:pt x="3567" y="1483"/>
                    <a:pt x="3631" y="1466"/>
                    <a:pt x="3688" y="1433"/>
                  </a:cubicBezTo>
                  <a:cubicBezTo>
                    <a:pt x="3744" y="1401"/>
                    <a:pt x="3791" y="1354"/>
                    <a:pt x="3823" y="1298"/>
                  </a:cubicBezTo>
                  <a:cubicBezTo>
                    <a:pt x="3856" y="1241"/>
                    <a:pt x="3873" y="1177"/>
                    <a:pt x="3873" y="1112"/>
                  </a:cubicBezTo>
                  <a:lnTo>
                    <a:pt x="3872" y="370"/>
                  </a:lnTo>
                  <a:lnTo>
                    <a:pt x="3873" y="371"/>
                  </a:lnTo>
                  <a:lnTo>
                    <a:pt x="3873" y="371"/>
                  </a:lnTo>
                  <a:cubicBezTo>
                    <a:pt x="3873" y="306"/>
                    <a:pt x="3856" y="242"/>
                    <a:pt x="3823" y="185"/>
                  </a:cubicBezTo>
                  <a:cubicBezTo>
                    <a:pt x="3791" y="129"/>
                    <a:pt x="3744" y="82"/>
                    <a:pt x="3688" y="50"/>
                  </a:cubicBezTo>
                  <a:cubicBezTo>
                    <a:pt x="3631" y="17"/>
                    <a:pt x="3567" y="0"/>
                    <a:pt x="3502" y="0"/>
                  </a:cubicBezTo>
                  <a:lnTo>
                    <a:pt x="370" y="0"/>
                  </a:lnTo>
                </a:path>
              </a:pathLst>
            </a:custGeom>
            <a:solidFill>
              <a:srgbClr val="ffcc66"/>
            </a:solidFill>
            <a:ln w="936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90000" rIns="90000" tIns="46800" bIns="46800" anchor="ctr">
              <a:noAutofit/>
            </a:bodyPr>
            <a:p>
              <a:pPr algn="ctr">
                <a:tabLst>
                  <a:tab algn="l" pos="0"/>
                  <a:tab algn="l" pos="914400"/>
                  <a:tab algn="l" pos="1828800"/>
                  <a:tab algn="l" pos="2743200"/>
                  <a:tab algn="l" pos="3657600"/>
                  <a:tab algn="l" pos="4572000"/>
                  <a:tab algn="l" pos="5486400"/>
                  <a:tab algn="l" pos="6400800"/>
                  <a:tab algn="l" pos="7315200"/>
                  <a:tab algn="l" pos="8229600"/>
                  <a:tab algn="l" pos="9144000"/>
                  <a:tab algn="l" pos="10058400"/>
                </a:tabLst>
              </a:pPr>
              <a:r>
                <a:rPr b="0" lang="en-US" sz="2400" spc="-1" strike="noStrike">
                  <a:solidFill>
                    <a:srgbClr val="6600cc"/>
                  </a:solidFill>
                  <a:latin typeface="Times New Roman"/>
                </a:rPr>
                <a:t>g NaCl</a:t>
              </a:r>
              <a:endParaRPr b="0" lang="en-US" sz="2400" spc="-1" strike="noStrike">
                <a:solidFill>
                  <a:srgbClr val="000000"/>
                </a:solidFill>
                <a:latin typeface="Times New Roman"/>
              </a:endParaRPr>
            </a:p>
          </p:txBody>
        </p:sp>
        <p:sp>
          <p:nvSpPr>
            <p:cNvPr id="464" name="CustomShape 23"/>
            <p:cNvSpPr/>
            <p:nvPr/>
          </p:nvSpPr>
          <p:spPr>
            <a:xfrm>
              <a:off x="3772080" y="2496600"/>
              <a:ext cx="493560" cy="160200"/>
            </a:xfrm>
            <a:custGeom>
              <a:avLst/>
              <a:gdLst/>
              <a:ahLst/>
              <a:rect l="0" t="0" r="r" b="b"/>
              <a:pathLst>
                <a:path w="1373" h="447">
                  <a:moveTo>
                    <a:pt x="0" y="335"/>
                  </a:moveTo>
                  <a:lnTo>
                    <a:pt x="1029" y="335"/>
                  </a:lnTo>
                  <a:lnTo>
                    <a:pt x="1029" y="446"/>
                  </a:lnTo>
                  <a:lnTo>
                    <a:pt x="1372" y="223"/>
                  </a:lnTo>
                  <a:lnTo>
                    <a:pt x="1029" y="0"/>
                  </a:lnTo>
                  <a:lnTo>
                    <a:pt x="1029" y="112"/>
                  </a:lnTo>
                  <a:lnTo>
                    <a:pt x="0" y="112"/>
                  </a:lnTo>
                  <a:lnTo>
                    <a:pt x="0" y="335"/>
                  </a:lnTo>
                </a:path>
              </a:pathLst>
            </a:custGeom>
            <a:solidFill>
              <a:srgbClr val="ffcc66"/>
            </a:solidFill>
            <a:ln w="936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465" name="CustomShape 24"/>
            <p:cNvSpPr/>
            <p:nvPr/>
          </p:nvSpPr>
          <p:spPr>
            <a:xfrm>
              <a:off x="4282920" y="2286000"/>
              <a:ext cx="1676520" cy="533520"/>
            </a:xfrm>
            <a:custGeom>
              <a:avLst/>
              <a:gdLst/>
              <a:ahLst/>
              <a:rect l="0" t="0" r="r" b="b"/>
              <a:pathLst>
                <a:path w="4659" h="1484">
                  <a:moveTo>
                    <a:pt x="370" y="0"/>
                  </a:moveTo>
                  <a:lnTo>
                    <a:pt x="371" y="0"/>
                  </a:lnTo>
                  <a:cubicBezTo>
                    <a:pt x="306" y="0"/>
                    <a:pt x="242" y="17"/>
                    <a:pt x="185" y="50"/>
                  </a:cubicBezTo>
                  <a:cubicBezTo>
                    <a:pt x="129" y="82"/>
                    <a:pt x="82" y="129"/>
                    <a:pt x="50" y="185"/>
                  </a:cubicBezTo>
                  <a:cubicBezTo>
                    <a:pt x="17" y="242"/>
                    <a:pt x="0" y="306"/>
                    <a:pt x="0" y="371"/>
                  </a:cubicBezTo>
                  <a:lnTo>
                    <a:pt x="0" y="1112"/>
                  </a:lnTo>
                  <a:lnTo>
                    <a:pt x="0" y="1112"/>
                  </a:lnTo>
                  <a:cubicBezTo>
                    <a:pt x="0" y="1177"/>
                    <a:pt x="17" y="1241"/>
                    <a:pt x="50" y="1298"/>
                  </a:cubicBezTo>
                  <a:cubicBezTo>
                    <a:pt x="82" y="1354"/>
                    <a:pt x="129" y="1401"/>
                    <a:pt x="185" y="1433"/>
                  </a:cubicBezTo>
                  <a:cubicBezTo>
                    <a:pt x="242" y="1466"/>
                    <a:pt x="306" y="1483"/>
                    <a:pt x="371" y="1483"/>
                  </a:cubicBezTo>
                  <a:lnTo>
                    <a:pt x="4287" y="1483"/>
                  </a:lnTo>
                  <a:lnTo>
                    <a:pt x="4287" y="1483"/>
                  </a:lnTo>
                  <a:cubicBezTo>
                    <a:pt x="4352" y="1483"/>
                    <a:pt x="4416" y="1466"/>
                    <a:pt x="4473" y="1433"/>
                  </a:cubicBezTo>
                  <a:cubicBezTo>
                    <a:pt x="4529" y="1401"/>
                    <a:pt x="4576" y="1354"/>
                    <a:pt x="4608" y="1298"/>
                  </a:cubicBezTo>
                  <a:cubicBezTo>
                    <a:pt x="4641" y="1241"/>
                    <a:pt x="4658" y="1177"/>
                    <a:pt x="4658" y="1112"/>
                  </a:cubicBezTo>
                  <a:lnTo>
                    <a:pt x="4658" y="370"/>
                  </a:lnTo>
                  <a:lnTo>
                    <a:pt x="4658" y="371"/>
                  </a:lnTo>
                  <a:lnTo>
                    <a:pt x="4658" y="371"/>
                  </a:lnTo>
                  <a:cubicBezTo>
                    <a:pt x="4658" y="306"/>
                    <a:pt x="4641" y="242"/>
                    <a:pt x="4608" y="185"/>
                  </a:cubicBezTo>
                  <a:cubicBezTo>
                    <a:pt x="4576" y="129"/>
                    <a:pt x="4529" y="82"/>
                    <a:pt x="4473" y="50"/>
                  </a:cubicBezTo>
                  <a:cubicBezTo>
                    <a:pt x="4416" y="17"/>
                    <a:pt x="4352" y="0"/>
                    <a:pt x="4287" y="0"/>
                  </a:cubicBezTo>
                  <a:lnTo>
                    <a:pt x="370" y="0"/>
                  </a:lnTo>
                </a:path>
              </a:pathLst>
            </a:custGeom>
            <a:solidFill>
              <a:srgbClr val="ffcc66"/>
            </a:solidFill>
            <a:ln w="936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90000" rIns="90000" tIns="46800" bIns="46800" anchor="ctr">
              <a:noAutofit/>
            </a:bodyPr>
            <a:p>
              <a:pPr algn="ctr">
                <a:tabLst>
                  <a:tab algn="l" pos="0"/>
                  <a:tab algn="l" pos="914400"/>
                  <a:tab algn="l" pos="1828800"/>
                  <a:tab algn="l" pos="2743200"/>
                  <a:tab algn="l" pos="3657600"/>
                  <a:tab algn="l" pos="4572000"/>
                  <a:tab algn="l" pos="5486400"/>
                  <a:tab algn="l" pos="6400800"/>
                  <a:tab algn="l" pos="7315200"/>
                  <a:tab algn="l" pos="8229600"/>
                  <a:tab algn="l" pos="9144000"/>
                  <a:tab algn="l" pos="10058400"/>
                </a:tabLst>
              </a:pPr>
              <a:r>
                <a:rPr b="0" lang="en-US" sz="2400" spc="-1" strike="noStrike">
                  <a:solidFill>
                    <a:srgbClr val="6600cc"/>
                  </a:solidFill>
                  <a:latin typeface="Times New Roman"/>
                </a:rPr>
                <a:t>mol NaCl</a:t>
              </a:r>
              <a:endParaRPr b="0" lang="en-US" sz="2400" spc="-1" strike="noStrike">
                <a:solidFill>
                  <a:srgbClr val="000000"/>
                </a:solidFill>
                <a:latin typeface="Times New Roman"/>
              </a:endParaRPr>
            </a:p>
          </p:txBody>
        </p:sp>
        <p:sp>
          <p:nvSpPr>
            <p:cNvPr id="466" name="CustomShape 25"/>
            <p:cNvSpPr/>
            <p:nvPr/>
          </p:nvSpPr>
          <p:spPr>
            <a:xfrm>
              <a:off x="5975280" y="2512440"/>
              <a:ext cx="493920" cy="160200"/>
            </a:xfrm>
            <a:custGeom>
              <a:avLst/>
              <a:gdLst/>
              <a:ahLst/>
              <a:rect l="0" t="0" r="r" b="b"/>
              <a:pathLst>
                <a:path w="1374" h="447">
                  <a:moveTo>
                    <a:pt x="0" y="335"/>
                  </a:moveTo>
                  <a:lnTo>
                    <a:pt x="1029" y="335"/>
                  </a:lnTo>
                  <a:lnTo>
                    <a:pt x="1029" y="446"/>
                  </a:lnTo>
                  <a:lnTo>
                    <a:pt x="1373" y="223"/>
                  </a:lnTo>
                  <a:lnTo>
                    <a:pt x="1029" y="0"/>
                  </a:lnTo>
                  <a:lnTo>
                    <a:pt x="1029" y="112"/>
                  </a:lnTo>
                  <a:lnTo>
                    <a:pt x="0" y="112"/>
                  </a:lnTo>
                  <a:lnTo>
                    <a:pt x="0" y="335"/>
                  </a:lnTo>
                </a:path>
              </a:pathLst>
            </a:custGeom>
            <a:solidFill>
              <a:srgbClr val="ffcc66"/>
            </a:solidFill>
            <a:ln w="936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467" name="CustomShape 26"/>
            <p:cNvSpPr/>
            <p:nvPr/>
          </p:nvSpPr>
          <p:spPr>
            <a:xfrm>
              <a:off x="6477120" y="2286000"/>
              <a:ext cx="950760" cy="533520"/>
            </a:xfrm>
            <a:custGeom>
              <a:avLst/>
              <a:gdLst/>
              <a:ahLst/>
              <a:rect l="0" t="0" r="r" b="b"/>
              <a:pathLst>
                <a:path w="2643" h="1484">
                  <a:moveTo>
                    <a:pt x="370" y="0"/>
                  </a:moveTo>
                  <a:lnTo>
                    <a:pt x="371" y="0"/>
                  </a:lnTo>
                  <a:cubicBezTo>
                    <a:pt x="306" y="0"/>
                    <a:pt x="242" y="17"/>
                    <a:pt x="185" y="50"/>
                  </a:cubicBezTo>
                  <a:cubicBezTo>
                    <a:pt x="129" y="82"/>
                    <a:pt x="82" y="129"/>
                    <a:pt x="50" y="185"/>
                  </a:cubicBezTo>
                  <a:cubicBezTo>
                    <a:pt x="17" y="242"/>
                    <a:pt x="0" y="306"/>
                    <a:pt x="0" y="371"/>
                  </a:cubicBezTo>
                  <a:lnTo>
                    <a:pt x="0" y="1112"/>
                  </a:lnTo>
                  <a:lnTo>
                    <a:pt x="0" y="1112"/>
                  </a:lnTo>
                  <a:cubicBezTo>
                    <a:pt x="0" y="1177"/>
                    <a:pt x="17" y="1241"/>
                    <a:pt x="50" y="1298"/>
                  </a:cubicBezTo>
                  <a:cubicBezTo>
                    <a:pt x="82" y="1354"/>
                    <a:pt x="129" y="1401"/>
                    <a:pt x="185" y="1433"/>
                  </a:cubicBezTo>
                  <a:cubicBezTo>
                    <a:pt x="242" y="1466"/>
                    <a:pt x="306" y="1483"/>
                    <a:pt x="371" y="1483"/>
                  </a:cubicBezTo>
                  <a:lnTo>
                    <a:pt x="2271" y="1483"/>
                  </a:lnTo>
                  <a:lnTo>
                    <a:pt x="2271" y="1483"/>
                  </a:lnTo>
                  <a:cubicBezTo>
                    <a:pt x="2336" y="1483"/>
                    <a:pt x="2400" y="1466"/>
                    <a:pt x="2457" y="1433"/>
                  </a:cubicBezTo>
                  <a:cubicBezTo>
                    <a:pt x="2513" y="1401"/>
                    <a:pt x="2560" y="1354"/>
                    <a:pt x="2592" y="1298"/>
                  </a:cubicBezTo>
                  <a:cubicBezTo>
                    <a:pt x="2625" y="1241"/>
                    <a:pt x="2642" y="1177"/>
                    <a:pt x="2642" y="1112"/>
                  </a:cubicBezTo>
                  <a:lnTo>
                    <a:pt x="2642" y="370"/>
                  </a:lnTo>
                  <a:lnTo>
                    <a:pt x="2642" y="371"/>
                  </a:lnTo>
                  <a:lnTo>
                    <a:pt x="2642" y="371"/>
                  </a:lnTo>
                  <a:cubicBezTo>
                    <a:pt x="2642" y="306"/>
                    <a:pt x="2625" y="242"/>
                    <a:pt x="2592" y="185"/>
                  </a:cubicBezTo>
                  <a:cubicBezTo>
                    <a:pt x="2560" y="129"/>
                    <a:pt x="2513" y="82"/>
                    <a:pt x="2457" y="50"/>
                  </a:cubicBezTo>
                  <a:cubicBezTo>
                    <a:pt x="2400" y="17"/>
                    <a:pt x="2336" y="0"/>
                    <a:pt x="2271" y="0"/>
                  </a:cubicBezTo>
                  <a:lnTo>
                    <a:pt x="370" y="0"/>
                  </a:lnTo>
                </a:path>
              </a:pathLst>
            </a:custGeom>
            <a:solidFill>
              <a:srgbClr val="ffcc66"/>
            </a:solidFill>
            <a:ln w="936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90000" rIns="90000" tIns="46800" bIns="46800" anchor="ctr">
              <a:noAutofit/>
            </a:bodyPr>
            <a:p>
              <a:pPr algn="ctr">
                <a:tabLst>
                  <a:tab algn="l" pos="0"/>
                  <a:tab algn="l" pos="914400"/>
                  <a:tab algn="l" pos="1828800"/>
                  <a:tab algn="l" pos="2743200"/>
                  <a:tab algn="l" pos="3657600"/>
                  <a:tab algn="l" pos="4572000"/>
                  <a:tab algn="l" pos="5486400"/>
                  <a:tab algn="l" pos="6400800"/>
                  <a:tab algn="l" pos="7315200"/>
                  <a:tab algn="l" pos="8229600"/>
                  <a:tab algn="l" pos="9144000"/>
                  <a:tab algn="l" pos="10058400"/>
                </a:tabLst>
              </a:pPr>
              <a:r>
                <a:rPr b="0" lang="en-US" sz="2400" spc="-1" strike="noStrike">
                  <a:solidFill>
                    <a:srgbClr val="6600cc"/>
                  </a:solidFill>
                  <a:latin typeface="Times New Roman"/>
                </a:rPr>
                <a:t>mol Na</a:t>
              </a:r>
              <a:endParaRPr b="0" lang="en-US" sz="2400" spc="-1" strike="noStrike">
                <a:solidFill>
                  <a:srgbClr val="000000"/>
                </a:solidFill>
                <a:latin typeface="Times New Roman"/>
              </a:endParaRPr>
            </a:p>
          </p:txBody>
        </p:sp>
        <p:sp>
          <p:nvSpPr>
            <p:cNvPr id="468" name="CustomShape 27"/>
            <p:cNvSpPr/>
            <p:nvPr/>
          </p:nvSpPr>
          <p:spPr>
            <a:xfrm>
              <a:off x="7467480" y="2512440"/>
              <a:ext cx="495360" cy="160200"/>
            </a:xfrm>
            <a:custGeom>
              <a:avLst/>
              <a:gdLst/>
              <a:ahLst/>
              <a:rect l="0" t="0" r="r" b="b"/>
              <a:pathLst>
                <a:path w="1378" h="447">
                  <a:moveTo>
                    <a:pt x="0" y="335"/>
                  </a:moveTo>
                  <a:lnTo>
                    <a:pt x="1032" y="335"/>
                  </a:lnTo>
                  <a:lnTo>
                    <a:pt x="1032" y="446"/>
                  </a:lnTo>
                  <a:lnTo>
                    <a:pt x="1377" y="223"/>
                  </a:lnTo>
                  <a:lnTo>
                    <a:pt x="1032" y="0"/>
                  </a:lnTo>
                  <a:lnTo>
                    <a:pt x="1032" y="112"/>
                  </a:lnTo>
                  <a:lnTo>
                    <a:pt x="0" y="112"/>
                  </a:lnTo>
                  <a:lnTo>
                    <a:pt x="0" y="335"/>
                  </a:lnTo>
                </a:path>
              </a:pathLst>
            </a:custGeom>
            <a:solidFill>
              <a:srgbClr val="ffcc66"/>
            </a:solidFill>
            <a:ln w="936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469" name="CustomShape 28"/>
            <p:cNvSpPr/>
            <p:nvPr/>
          </p:nvSpPr>
          <p:spPr>
            <a:xfrm>
              <a:off x="8016840" y="2286000"/>
              <a:ext cx="669960" cy="533520"/>
            </a:xfrm>
            <a:custGeom>
              <a:avLst/>
              <a:gdLst/>
              <a:ahLst/>
              <a:rect l="0" t="0" r="r" b="b"/>
              <a:pathLst>
                <a:path w="1863" h="1484">
                  <a:moveTo>
                    <a:pt x="370" y="0"/>
                  </a:moveTo>
                  <a:lnTo>
                    <a:pt x="371" y="0"/>
                  </a:lnTo>
                  <a:cubicBezTo>
                    <a:pt x="306" y="0"/>
                    <a:pt x="242" y="17"/>
                    <a:pt x="185" y="50"/>
                  </a:cubicBezTo>
                  <a:cubicBezTo>
                    <a:pt x="129" y="82"/>
                    <a:pt x="82" y="129"/>
                    <a:pt x="50" y="185"/>
                  </a:cubicBezTo>
                  <a:cubicBezTo>
                    <a:pt x="17" y="242"/>
                    <a:pt x="0" y="306"/>
                    <a:pt x="0" y="371"/>
                  </a:cubicBezTo>
                  <a:lnTo>
                    <a:pt x="0" y="1112"/>
                  </a:lnTo>
                  <a:lnTo>
                    <a:pt x="0" y="1112"/>
                  </a:lnTo>
                  <a:cubicBezTo>
                    <a:pt x="0" y="1177"/>
                    <a:pt x="17" y="1241"/>
                    <a:pt x="50" y="1298"/>
                  </a:cubicBezTo>
                  <a:cubicBezTo>
                    <a:pt x="82" y="1354"/>
                    <a:pt x="129" y="1401"/>
                    <a:pt x="185" y="1433"/>
                  </a:cubicBezTo>
                  <a:cubicBezTo>
                    <a:pt x="242" y="1466"/>
                    <a:pt x="306" y="1483"/>
                    <a:pt x="371" y="1483"/>
                  </a:cubicBezTo>
                  <a:lnTo>
                    <a:pt x="1491" y="1483"/>
                  </a:lnTo>
                  <a:lnTo>
                    <a:pt x="1491" y="1483"/>
                  </a:lnTo>
                  <a:cubicBezTo>
                    <a:pt x="1556" y="1483"/>
                    <a:pt x="1620" y="1466"/>
                    <a:pt x="1677" y="1433"/>
                  </a:cubicBezTo>
                  <a:cubicBezTo>
                    <a:pt x="1733" y="1401"/>
                    <a:pt x="1780" y="1354"/>
                    <a:pt x="1812" y="1298"/>
                  </a:cubicBezTo>
                  <a:cubicBezTo>
                    <a:pt x="1845" y="1241"/>
                    <a:pt x="1862" y="1177"/>
                    <a:pt x="1862" y="1112"/>
                  </a:cubicBezTo>
                  <a:lnTo>
                    <a:pt x="1861" y="370"/>
                  </a:lnTo>
                  <a:lnTo>
                    <a:pt x="1862" y="371"/>
                  </a:lnTo>
                  <a:lnTo>
                    <a:pt x="1862" y="371"/>
                  </a:lnTo>
                  <a:cubicBezTo>
                    <a:pt x="1862" y="306"/>
                    <a:pt x="1845" y="242"/>
                    <a:pt x="1812" y="185"/>
                  </a:cubicBezTo>
                  <a:cubicBezTo>
                    <a:pt x="1780" y="129"/>
                    <a:pt x="1733" y="82"/>
                    <a:pt x="1677" y="50"/>
                  </a:cubicBezTo>
                  <a:cubicBezTo>
                    <a:pt x="1620" y="17"/>
                    <a:pt x="1556" y="0"/>
                    <a:pt x="1491" y="0"/>
                  </a:cubicBezTo>
                  <a:lnTo>
                    <a:pt x="370" y="0"/>
                  </a:lnTo>
                </a:path>
              </a:pathLst>
            </a:custGeom>
            <a:solidFill>
              <a:srgbClr val="ffcc66"/>
            </a:solidFill>
            <a:ln w="936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90000" rIns="90000" tIns="46800" bIns="46800" anchor="ctr">
              <a:noAutofit/>
            </a:bodyPr>
            <a:p>
              <a:pPr algn="ctr">
                <a:tabLst>
                  <a:tab algn="l" pos="0"/>
                  <a:tab algn="l" pos="914400"/>
                  <a:tab algn="l" pos="1828800"/>
                  <a:tab algn="l" pos="2743200"/>
                  <a:tab algn="l" pos="3657600"/>
                  <a:tab algn="l" pos="4572000"/>
                  <a:tab algn="l" pos="5486400"/>
                  <a:tab algn="l" pos="6400800"/>
                  <a:tab algn="l" pos="7315200"/>
                  <a:tab algn="l" pos="8229600"/>
                  <a:tab algn="l" pos="9144000"/>
                  <a:tab algn="l" pos="10058400"/>
                </a:tabLst>
              </a:pPr>
              <a:r>
                <a:rPr b="0" lang="en-US" sz="2400" spc="-1" strike="noStrike">
                  <a:solidFill>
                    <a:srgbClr val="6600cc"/>
                  </a:solidFill>
                  <a:latin typeface="Times New Roman"/>
                </a:rPr>
                <a:t>g Na</a:t>
              </a:r>
              <a:endParaRPr b="0" lang="en-US" sz="2400" spc="-1" strike="noStrike">
                <a:solidFill>
                  <a:srgbClr val="000000"/>
                </a:solidFill>
                <a:latin typeface="Times New Roman"/>
              </a:endParaRPr>
            </a:p>
          </p:txBody>
        </p:sp>
      </p:grpSp>
      <p:sp>
        <p:nvSpPr>
          <p:cNvPr id="470" name="Freeform 29"/>
          <p:cNvSpPr/>
          <p:nvPr/>
        </p:nvSpPr>
        <p:spPr>
          <a:xfrm>
            <a:off x="1219320" y="4647960"/>
            <a:ext cx="304920" cy="228960"/>
          </a:xfrm>
          <a:custGeom>
            <a:avLst/>
            <a:gdLst/>
            <a:ahLst/>
            <a:rect l="0" t="0" r="r" b="b"/>
            <a:pathLst>
              <a:path w="847" h="636">
                <a:moveTo>
                  <a:pt x="0" y="635"/>
                </a:moveTo>
                <a:lnTo>
                  <a:pt x="846" y="0"/>
                </a:lnTo>
              </a:path>
            </a:pathLst>
          </a:custGeom>
          <a:ln w="28440">
            <a:solidFill>
              <a:srgbClr val="ff0000"/>
            </a:solidFill>
            <a:miter/>
          </a:ln>
        </p:spPr>
      </p:sp>
      <p:sp>
        <p:nvSpPr>
          <p:cNvPr id="471" name="Freeform 30"/>
          <p:cNvSpPr/>
          <p:nvPr/>
        </p:nvSpPr>
        <p:spPr>
          <a:xfrm>
            <a:off x="3429000" y="4876560"/>
            <a:ext cx="305280" cy="228960"/>
          </a:xfrm>
          <a:custGeom>
            <a:avLst/>
            <a:gdLst/>
            <a:ahLst/>
            <a:rect l="0" t="0" r="r" b="b"/>
            <a:pathLst>
              <a:path w="848" h="636">
                <a:moveTo>
                  <a:pt x="0" y="635"/>
                </a:moveTo>
                <a:lnTo>
                  <a:pt x="847" y="0"/>
                </a:lnTo>
              </a:path>
            </a:pathLst>
          </a:custGeom>
          <a:ln w="28440">
            <a:solidFill>
              <a:srgbClr val="ff0000"/>
            </a:solidFill>
            <a:miter/>
          </a:ln>
        </p:spPr>
      </p:sp>
      <p:sp>
        <p:nvSpPr>
          <p:cNvPr id="472" name="Freeform 31"/>
          <p:cNvSpPr/>
          <p:nvPr/>
        </p:nvSpPr>
        <p:spPr>
          <a:xfrm>
            <a:off x="2743200" y="4419360"/>
            <a:ext cx="991080" cy="76320"/>
          </a:xfrm>
          <a:custGeom>
            <a:avLst/>
            <a:gdLst/>
            <a:ahLst/>
            <a:rect l="0" t="0" r="r" b="b"/>
            <a:pathLst>
              <a:path w="2753" h="212">
                <a:moveTo>
                  <a:pt x="2752" y="211"/>
                </a:moveTo>
                <a:lnTo>
                  <a:pt x="0" y="0"/>
                </a:lnTo>
              </a:path>
            </a:pathLst>
          </a:custGeom>
          <a:ln w="28440">
            <a:solidFill>
              <a:srgbClr val="0066ff"/>
            </a:solidFill>
            <a:miter/>
          </a:ln>
        </p:spPr>
      </p:sp>
      <p:sp>
        <p:nvSpPr>
          <p:cNvPr id="473" name="Freeform 32"/>
          <p:cNvSpPr/>
          <p:nvPr/>
        </p:nvSpPr>
        <p:spPr>
          <a:xfrm>
            <a:off x="4419360" y="4876560"/>
            <a:ext cx="1143360" cy="76320"/>
          </a:xfrm>
          <a:custGeom>
            <a:avLst/>
            <a:gdLst/>
            <a:ahLst/>
            <a:rect l="0" t="0" r="r" b="b"/>
            <a:pathLst>
              <a:path w="3176" h="212">
                <a:moveTo>
                  <a:pt x="3175" y="211"/>
                </a:moveTo>
                <a:lnTo>
                  <a:pt x="0" y="0"/>
                </a:lnTo>
              </a:path>
            </a:pathLst>
          </a:custGeom>
          <a:ln w="28440">
            <a:solidFill>
              <a:srgbClr val="0066ff"/>
            </a:solidFill>
            <a:miter/>
          </a:ln>
        </p:spPr>
      </p:sp>
      <p:sp>
        <p:nvSpPr>
          <p:cNvPr id="474" name="Freeform 33"/>
          <p:cNvSpPr/>
          <p:nvPr/>
        </p:nvSpPr>
        <p:spPr>
          <a:xfrm>
            <a:off x="4648320" y="4419360"/>
            <a:ext cx="762120" cy="76320"/>
          </a:xfrm>
          <a:custGeom>
            <a:avLst/>
            <a:gdLst/>
            <a:ahLst/>
            <a:rect l="0" t="0" r="r" b="b"/>
            <a:pathLst>
              <a:path w="2117" h="212">
                <a:moveTo>
                  <a:pt x="0" y="211"/>
                </a:moveTo>
                <a:lnTo>
                  <a:pt x="2116" y="0"/>
                </a:lnTo>
              </a:path>
            </a:pathLst>
          </a:custGeom>
          <a:ln w="28440">
            <a:solidFill>
              <a:srgbClr val="009900"/>
            </a:solidFill>
            <a:miter/>
          </a:ln>
        </p:spPr>
      </p:sp>
      <p:sp>
        <p:nvSpPr>
          <p:cNvPr id="475" name="Freeform 34"/>
          <p:cNvSpPr/>
          <p:nvPr/>
        </p:nvSpPr>
        <p:spPr>
          <a:xfrm>
            <a:off x="6400800" y="4876560"/>
            <a:ext cx="686160" cy="76320"/>
          </a:xfrm>
          <a:custGeom>
            <a:avLst/>
            <a:gdLst/>
            <a:ahLst/>
            <a:rect l="0" t="0" r="r" b="b"/>
            <a:pathLst>
              <a:path w="1906" h="212">
                <a:moveTo>
                  <a:pt x="0" y="211"/>
                </a:moveTo>
                <a:lnTo>
                  <a:pt x="1905" y="0"/>
                </a:lnTo>
              </a:path>
            </a:pathLst>
          </a:custGeom>
          <a:ln w="28440">
            <a:solidFill>
              <a:srgbClr val="009900"/>
            </a:solidFill>
            <a:miter/>
          </a:ln>
        </p:spPr>
      </p:sp>
      <mc:AlternateContent>
        <mc:Choice xmlns:a14="http://schemas.microsoft.com/office/drawing/2010/main" Requires="a14">
          <p:sp>
            <p:nvSpPr>
              <p:cNvPr id="476" name="Formula 35"/>
              <p:cNvSpPr txBox="1"/>
              <p:nvPr/>
            </p:nvSpPr>
            <p:spPr>
              <a:xfrm>
                <a:off x="7315200" y="2743200"/>
                <a:ext cx="730080" cy="55260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f>
                      <m:num>
                        <m:r>
                          <m:rPr>
                            <m:lit/>
                            <m:nor/>
                          </m:rPr>
                          <m:t xml:space="preserve">22</m:t>
                        </m:r>
                        <m:r>
                          <m:rPr>
                            <m:lit/>
                            <m:nor/>
                          </m:rPr>
                          <m:t xml:space="preserve">.</m:t>
                        </m:r>
                        <m:r>
                          <m:rPr>
                            <m:lit/>
                            <m:nor/>
                          </m:rPr>
                          <m:t xml:space="preserve">99 g</m:t>
                        </m:r>
                      </m:num>
                      <m:den>
                        <m:r>
                          <m:rPr>
                            <m:lit/>
                            <m:nor/>
                          </m:rPr>
                          <m:t xml:space="preserve">1 mol</m:t>
                        </m:r>
                      </m:den>
                    </m:f>
                  </m:oMath>
                </a14:m>
              </a:p>
            </p:txBody>
          </p:sp>
        </mc:Choice>
        <mc:Fallback/>
      </mc:AlternateContent>
      <mc:AlternateContent>
        <mc:Choice xmlns:a14="http://schemas.microsoft.com/office/drawing/2010/main" Requires="a14">
          <p:sp>
            <p:nvSpPr>
              <p:cNvPr id="477" name="Formula 36"/>
              <p:cNvSpPr txBox="1"/>
              <p:nvPr/>
            </p:nvSpPr>
            <p:spPr>
              <a:xfrm>
                <a:off x="6172200" y="2743200"/>
                <a:ext cx="2597040" cy="111924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m>
                      <m:mr>
                        <m:e/>
                        <m:e/>
                        <m:e/>
                        <m:e>
                          <m:r>
                            <m:rPr>
                              <m:lit/>
                              <m:nor/>
                            </m:rPr>
                            <m:t xml:space="preserve">  </m:t>
                          </m:r>
                        </m:e>
                      </m:mr>
                      <m:mr>
                        <m:e>
                          <m:r>
                            <m:rPr>
                              <m:lit/>
                              <m:nor/>
                            </m:rPr>
                            <m:t xml:space="preserve">Na</m:t>
                          </m:r>
                        </m:e>
                        <m:e/>
                        <m:e>
                          <m:r>
                            <m:t xml:space="preserve">1</m:t>
                          </m:r>
                          <m:r>
                            <m:t xml:space="preserve">×</m:t>
                          </m:r>
                        </m:e>
                        <m:e>
                          <m:r>
                            <m:rPr>
                              <m:lit/>
                              <m:nor/>
                            </m:rPr>
                            <m:t xml:space="preserve">  22</m:t>
                          </m:r>
                          <m:r>
                            <m:rPr>
                              <m:lit/>
                              <m:nor/>
                            </m:rPr>
                            <m:t xml:space="preserve">.</m:t>
                          </m:r>
                          <m:r>
                            <m:rPr>
                              <m:lit/>
                              <m:nor/>
                            </m:rPr>
                            <m:t xml:space="preserve">99 amu</m:t>
                          </m:r>
                        </m:e>
                      </m:mr>
                      <m:mr>
                        <m:e>
                          <m:bar>
                            <m:barPr>
                              <m:pos m:val="bot"/>
                            </m:barPr>
                            <m:e>
                              <m:r>
                                <m:rPr>
                                  <m:lit/>
                                  <m:nor/>
                                </m:rPr>
                                <m:t xml:space="preserve">Cl</m:t>
                              </m:r>
                            </m:e>
                          </m:bar>
                        </m:e>
                        <m:e/>
                        <m:e/>
                        <m:e/>
                      </m:mr>
                    </m:m>
                    <m:r>
                      <m:t xml:space="preserve">=</m:t>
                    </m:r>
                    <m:r>
                      <m:rPr>
                        <m:lit/>
                        <m:nor/>
                      </m:rPr>
                      <m:t xml:space="preserve">  58</m:t>
                    </m:r>
                    <m:r>
                      <m:rPr>
                        <m:lit/>
                        <m:nor/>
                      </m:rPr>
                      <m:t xml:space="preserve">.</m:t>
                    </m:r>
                    <m:r>
                      <m:rPr>
                        <m:lit/>
                        <m:nor/>
                      </m:rPr>
                      <m:t xml:space="preserve">44 amu</m:t>
                    </m:r>
                  </m:oMath>
                </a14:m>
              </a:p>
            </p:txBody>
          </p:sp>
        </mc:Choice>
        <mc:Fallback/>
      </mc:AlternateContent>
    </p:spTree>
  </p:cSld>
  <p:transition>
    <p:fade thruBlk="true"/>
  </p:transition>
  <p:timing>
    <p:tnLst>
      <p:par>
        <p:cTn id="904" dur="indefinite" restart="never" nodeType="tmRoot">
          <p:childTnLst>
            <p:seq>
              <p:cTn id="905" dur="indefinite" nodeType="mainSeq">
                <p:childTnLst>
                  <p:par>
                    <p:cTn id="906" fill="hold">
                      <p:stCondLst>
                        <p:cond delay="indefinite"/>
                      </p:stCondLst>
                      <p:childTnLst>
                        <p:par>
                          <p:cTn id="907" fill="hold">
                            <p:stCondLst>
                              <p:cond delay="0"/>
                            </p:stCondLst>
                            <p:childTnLst>
                              <p:par>
                                <p:cTn id="908" nodeType="clickEffect" fill="hold" presetClass="entr" presetID="22" presetSubtype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up)" transition="in">
                                      <p:cBhvr additive="repl">
                                        <p:cTn id="910" dur="500"/>
                                        <p:tgtEl>
                                          <p:spTgt spid="4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1" fill="hold">
                      <p:stCondLst>
                        <p:cond delay="indefinite"/>
                      </p:stCondLst>
                      <p:childTnLst>
                        <p:par>
                          <p:cTn id="912" fill="hold">
                            <p:stCondLst>
                              <p:cond delay="0"/>
                            </p:stCondLst>
                            <p:childTnLst>
                              <p:par>
                                <p:cTn id="913" nodeType="clickEffect" fill="hold" presetClass="entr" presetID="22" presetSubtype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up)" transition="in">
                                      <p:cBhvr additive="repl">
                                        <p:cTn id="915" dur="500"/>
                                        <p:tgtEl>
                                          <p:spTgt spid="4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6" fill="hold">
                      <p:stCondLst>
                        <p:cond delay="indefinite"/>
                      </p:stCondLst>
                      <p:childTnLst>
                        <p:par>
                          <p:cTn id="917" fill="hold">
                            <p:stCondLst>
                              <p:cond delay="0"/>
                            </p:stCondLst>
                            <p:childTnLst>
                              <p:par>
                                <p:cTn id="918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920" dur="500"/>
                                        <p:tgtEl>
                                          <p:spTgt spid="4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1" fill="hold">
                      <p:stCondLst>
                        <p:cond delay="indefinite"/>
                      </p:stCondLst>
                      <p:childTnLst>
                        <p:par>
                          <p:cTn id="922" fill="hold">
                            <p:stCondLst>
                              <p:cond delay="0"/>
                            </p:stCondLst>
                            <p:childTnLst>
                              <p:par>
                                <p:cTn id="923" nodeType="clickEffect" fill="hold" presetClass="entr" presetID="9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 additive="repl">
                                        <p:cTn id="925" dur="500"/>
                                        <p:tgtEl>
                                          <p:spTgt spid="4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6" fill="hold">
                      <p:stCondLst>
                        <p:cond delay="indefinite"/>
                      </p:stCondLst>
                      <p:childTnLst>
                        <p:par>
                          <p:cTn id="927" fill="hold">
                            <p:stCondLst>
                              <p:cond delay="0"/>
                            </p:stCondLst>
                            <p:childTnLst>
                              <p:par>
                                <p:cTn id="928" nodeType="clickEffect" fill="hold" presetClass="exit" presetID="9">
                                  <p:stCondLst>
                                    <p:cond delay="0"/>
                                  </p:stCondLst>
                                  <p:childTnLst>
                                    <p:animEffect filter="dissolve" transition="out">
                                      <p:cBhvr additive="repl">
                                        <p:cTn id="929" dur="500"/>
                                        <p:tgtEl>
                                          <p:spTgt spid="47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1" fill="hold">
                      <p:stCondLst>
                        <p:cond delay="indefinite"/>
                      </p:stCondLst>
                      <p:childTnLst>
                        <p:par>
                          <p:cTn id="932" fill="hold">
                            <p:stCondLst>
                              <p:cond delay="0"/>
                            </p:stCondLst>
                            <p:childTnLst>
                              <p:par>
                                <p:cTn id="933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935" dur="500"/>
                                        <p:tgtEl>
                                          <p:spTgt spid="4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6" fill="hold">
                      <p:stCondLst>
                        <p:cond delay="indefinite"/>
                      </p:stCondLst>
                      <p:childTnLst>
                        <p:par>
                          <p:cTn id="937" fill="hold">
                            <p:stCondLst>
                              <p:cond delay="0"/>
                            </p:stCondLst>
                            <p:childTnLst>
                              <p:par>
                                <p:cTn id="938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0" fill="hold">
                            <p:stCondLst>
                              <p:cond delay="0"/>
                            </p:stCondLst>
                            <p:childTnLst>
                              <p:par>
                                <p:cTn id="941" nodeType="after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3" fill="hold">
                            <p:stCondLst>
                              <p:cond delay="0"/>
                            </p:stCondLst>
                            <p:childTnLst>
                              <p:par>
                                <p:cTn id="944" nodeType="after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6" fill="hold">
                      <p:stCondLst>
                        <p:cond delay="indefinite"/>
                      </p:stCondLst>
                      <p:childTnLst>
                        <p:par>
                          <p:cTn id="947" fill="hold">
                            <p:stCondLst>
                              <p:cond delay="0"/>
                            </p:stCondLst>
                            <p:childTnLst>
                              <p:par>
                                <p:cTn id="948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950" dur="500"/>
                                        <p:tgtEl>
                                          <p:spTgt spid="4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1" fill="hold">
                      <p:stCondLst>
                        <p:cond delay="indefinite"/>
                      </p:stCondLst>
                      <p:childTnLst>
                        <p:par>
                          <p:cTn id="952" fill="hold">
                            <p:stCondLst>
                              <p:cond delay="0"/>
                            </p:stCondLst>
                            <p:childTnLst>
                              <p:par>
                                <p:cTn id="953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955" dur="500"/>
                                        <p:tgtEl>
                                          <p:spTgt spid="4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6" fill="hold">
                            <p:stCondLst>
                              <p:cond delay="500"/>
                            </p:stCondLst>
                            <p:childTnLst>
                              <p:par>
                                <p:cTn id="957" nodeType="after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959" dur="500"/>
                                        <p:tgtEl>
                                          <p:spTgt spid="4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0" fill="hold">
                      <p:stCondLst>
                        <p:cond delay="indefinite"/>
                      </p:stCondLst>
                      <p:childTnLst>
                        <p:par>
                          <p:cTn id="961" fill="hold">
                            <p:stCondLst>
                              <p:cond delay="0"/>
                            </p:stCondLst>
                            <p:childTnLst>
                              <p:par>
                                <p:cTn id="962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964" dur="500"/>
                                        <p:tgtEl>
                                          <p:spTgt spid="4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5" fill="hold">
                            <p:stCondLst>
                              <p:cond delay="500"/>
                            </p:stCondLst>
                            <p:childTnLst>
                              <p:par>
                                <p:cTn id="966" nodeType="after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968" dur="500"/>
                                        <p:tgtEl>
                                          <p:spTgt spid="4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9" fill="hold">
                      <p:stCondLst>
                        <p:cond delay="indefinite"/>
                      </p:stCondLst>
                      <p:childTnLst>
                        <p:par>
                          <p:cTn id="970" fill="hold">
                            <p:stCondLst>
                              <p:cond delay="0"/>
                            </p:stCondLst>
                            <p:childTnLst>
                              <p:par>
                                <p:cTn id="971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973" dur="500"/>
                                        <p:tgtEl>
                                          <p:spTgt spid="4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4" fill="hold">
                            <p:stCondLst>
                              <p:cond delay="500"/>
                            </p:stCondLst>
                            <p:childTnLst>
                              <p:par>
                                <p:cTn id="975" nodeType="after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977" dur="500"/>
                                        <p:tgtEl>
                                          <p:spTgt spid="4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8" fill="hold">
                      <p:stCondLst>
                        <p:cond delay="indefinite"/>
                      </p:stCondLst>
                      <p:childTnLst>
                        <p:par>
                          <p:cTn id="979" fill="hold">
                            <p:stCondLst>
                              <p:cond delay="0"/>
                            </p:stCondLst>
                            <p:childTnLst>
                              <p:par>
                                <p:cTn id="980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982" dur="500"/>
                                        <p:tgtEl>
                                          <p:spTgt spid="4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8" name="TextShape 1"/>
          <p:cNvSpPr txBox="1"/>
          <p:nvPr/>
        </p:nvSpPr>
        <p:spPr>
          <a:xfrm>
            <a:off x="685800" y="255312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4400" spc="-1" strike="noStrike">
                <a:solidFill>
                  <a:srgbClr val="9900ff"/>
                </a:solidFill>
                <a:latin typeface="Times New Roman"/>
              </a:rPr>
              <a:t>Percent Composition</a:t>
            </a:r>
            <a:endParaRPr b="0" lang="en-US" sz="4400" spc="-1" strike="noStrike">
              <a:solidFill>
                <a:srgbClr val="9900ff"/>
              </a:solidFill>
              <a:latin typeface="Times New Roman"/>
            </a:endParaRPr>
          </a:p>
        </p:txBody>
      </p:sp>
    </p:spTree>
  </p:cSld>
  <p:transition>
    <p:fade thruBlk="true"/>
  </p:transition>
</p:sld>
</file>

<file path=ppt/slides/slide3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9" name="TextShape 1"/>
          <p:cNvSpPr txBox="1"/>
          <p:nvPr/>
        </p:nvSpPr>
        <p:spPr>
          <a:xfrm>
            <a:off x="685800" y="30456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4400" spc="-1" strike="noStrike">
                <a:solidFill>
                  <a:srgbClr val="9900ff"/>
                </a:solidFill>
                <a:latin typeface="Times New Roman"/>
              </a:rPr>
              <a:t>Percent Composition</a:t>
            </a:r>
            <a:endParaRPr b="0" lang="en-US" sz="4400" spc="-1" strike="noStrike">
              <a:solidFill>
                <a:srgbClr val="9900ff"/>
              </a:solidFill>
              <a:latin typeface="Times New Roman"/>
            </a:endParaRPr>
          </a:p>
        </p:txBody>
      </p:sp>
      <p:sp>
        <p:nvSpPr>
          <p:cNvPr id="480" name="TextShape 2"/>
          <p:cNvSpPr txBox="1"/>
          <p:nvPr/>
        </p:nvSpPr>
        <p:spPr>
          <a:xfrm>
            <a:off x="228240" y="1143000"/>
            <a:ext cx="8534520" cy="403848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>
            <a:normAutofit/>
          </a:bodyPr>
          <a:p>
            <a:pPr marL="609480" indent="-609480">
              <a:spcBef>
                <a:spcPts val="799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Percentage of each element in a compound.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  <a:p>
            <a:pPr lvl="1" marL="990360" indent="-533160">
              <a:spcBef>
                <a:spcPts val="697"/>
              </a:spcBef>
              <a:buClr>
                <a:srgbClr val="000000"/>
              </a:buClr>
              <a:buFont typeface="Wingdings" charset="2"/>
              <a:buChar char=""/>
              <a:tabLst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By mass.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marL="609480" indent="-609480">
              <a:spcBef>
                <a:spcPts val="799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Can be determined from: 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  <a:p>
            <a:pPr lvl="1" marL="990360" indent="-533160">
              <a:spcBef>
                <a:spcPts val="697"/>
              </a:spcBef>
              <a:buClr>
                <a:srgbClr val="000000"/>
              </a:buClr>
              <a:buFont typeface="Wingdings" charset="2"/>
              <a:buChar char=""/>
              <a:tabLst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The formula of the compound.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lvl="1" marL="990360" indent="-533160">
              <a:spcBef>
                <a:spcPts val="697"/>
              </a:spcBef>
              <a:buClr>
                <a:srgbClr val="000000"/>
              </a:buClr>
              <a:buFont typeface="Wingdings" charset="2"/>
              <a:buChar char=""/>
              <a:tabLst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The experimental mass analysis of the compound.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marL="609480" indent="-609480">
              <a:spcBef>
                <a:spcPts val="799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The percentages may not always total to 100% due to rounding.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  <a:p>
            <a:pPr marL="609480" indent="-609480">
              <a:spcBef>
                <a:spcPts val="799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</p:txBody>
      </p:sp>
      <mc:AlternateContent>
        <mc:Choice xmlns:a14="http://schemas.microsoft.com/office/drawing/2010/main" Requires="a14">
          <p:sp>
            <p:nvSpPr>
              <p:cNvPr id="481" name="Formula 3"/>
              <p:cNvSpPr txBox="1"/>
              <p:nvPr/>
            </p:nvSpPr>
            <p:spPr>
              <a:xfrm>
                <a:off x="2209680" y="5029200"/>
                <a:ext cx="5105520" cy="104760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r>
                      <m:rPr>
                        <m:lit/>
                        <m:nor/>
                      </m:rPr>
                      <m:t xml:space="preserve">Percentage</m:t>
                    </m:r>
                    <m:r>
                      <m:t xml:space="preserve">=</m:t>
                    </m:r>
                    <m:f>
                      <m:num>
                        <m:r>
                          <m:rPr>
                            <m:lit/>
                            <m:nor/>
                          </m:rPr>
                          <m:t xml:space="preserve">part</m:t>
                        </m:r>
                      </m:num>
                      <m:den>
                        <m:r>
                          <m:rPr>
                            <m:lit/>
                            <m:nor/>
                          </m:rPr>
                          <m:t xml:space="preserve">whole</m:t>
                        </m:r>
                      </m:den>
                    </m:f>
                    <m:r>
                      <m:t xml:space="preserve">×</m:t>
                    </m:r>
                    <m:r>
                      <m:rPr>
                        <m:lit/>
                        <m:nor/>
                      </m:rPr>
                      <m:t xml:space="preserve">100%</m:t>
                    </m:r>
                  </m:oMath>
                </a14:m>
              </a:p>
            </p:txBody>
          </p:sp>
        </mc:Choice>
        <mc:Fallback/>
      </mc:AlternateContent>
      <mc:AlternateContent>
        <mc:Choice xmlns:a14="http://schemas.microsoft.com/office/drawing/2010/main" Requires="a14">
          <p:sp>
            <p:nvSpPr>
              <p:cNvPr id="482" name="Formula 4"/>
              <p:cNvSpPr txBox="1"/>
              <p:nvPr/>
            </p:nvSpPr>
            <p:spPr>
              <a:xfrm>
                <a:off x="304920" y="4890960"/>
                <a:ext cx="8686800" cy="115884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r>
                      <m:rPr>
                        <m:lit/>
                        <m:nor/>
                      </m:rPr>
                      <m:t xml:space="preserve">Percentage</m:t>
                    </m:r>
                    <m:r>
                      <m:t xml:space="preserve">=</m:t>
                    </m:r>
                    <m:f>
                      <m:num>
                        <m:r>
                          <m:rPr>
                            <m:lit/>
                            <m:nor/>
                          </m:rPr>
                          <m:t xml:space="preserve">mass of element </m:t>
                        </m:r>
                        <m:r>
                          <m:t xml:space="preserve">X</m:t>
                        </m:r>
                        <m:r>
                          <m:rPr>
                            <m:lit/>
                            <m:nor/>
                          </m:rPr>
                          <m:t xml:space="preserve"> in 1 mol</m:t>
                        </m:r>
                      </m:num>
                      <m:den>
                        <m:r>
                          <m:rPr>
                            <m:lit/>
                            <m:nor/>
                          </m:rPr>
                          <m:t xml:space="preserve">mass of 1 mol of the compound</m:t>
                        </m:r>
                      </m:den>
                    </m:f>
                    <m:r>
                      <m:t xml:space="preserve">×</m:t>
                    </m:r>
                    <m:r>
                      <m:rPr>
                        <m:lit/>
                        <m:nor/>
                      </m:rPr>
                      <m:t xml:space="preserve">100%</m:t>
                    </m:r>
                  </m:oMath>
                </a14:m>
              </a:p>
            </p:txBody>
          </p:sp>
        </mc:Choice>
        <mc:Fallback/>
      </mc:AlternateContent>
    </p:spTree>
  </p:cSld>
  <p:transition>
    <p:fade thruBlk="true"/>
  </p:transition>
  <p:timing>
    <p:tnLst>
      <p:par>
        <p:cTn id="983" dur="indefinite" restart="never" nodeType="tmRoot">
          <p:childTnLst>
            <p:seq>
              <p:cTn id="984" dur="indefinite" nodeType="mainSeq">
                <p:childTnLst>
                  <p:par>
                    <p:cTn id="985" fill="hold">
                      <p:stCondLst>
                        <p:cond delay="indefinite"/>
                      </p:stCondLst>
                      <p:childTnLst>
                        <p:par>
                          <p:cTn id="986" fill="hold">
                            <p:stCondLst>
                              <p:cond delay="0"/>
                            </p:stCondLst>
                            <p:childTnLst>
                              <p:par>
                                <p:cTn id="987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989" dur="500"/>
                                        <p:tgtEl>
                                          <p:spTgt spid="4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0" nodeType="with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992" dur="500"/>
                                        <p:tgtEl>
                                          <p:spTgt spid="48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3" fill="hold">
                      <p:stCondLst>
                        <p:cond delay="indefinite"/>
                      </p:stCondLst>
                      <p:childTnLst>
                        <p:par>
                          <p:cTn id="994" fill="hold">
                            <p:stCondLst>
                              <p:cond delay="0"/>
                            </p:stCondLst>
                            <p:childTnLst>
                              <p:par>
                                <p:cTn id="995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997" dur="500"/>
                                        <p:tgtEl>
                                          <p:spTgt spid="48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8" nodeType="with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000" dur="500"/>
                                        <p:tgtEl>
                                          <p:spTgt spid="48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1" nodeType="with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003" dur="500"/>
                                        <p:tgtEl>
                                          <p:spTgt spid="48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4" fill="hold">
                      <p:stCondLst>
                        <p:cond delay="indefinite"/>
                      </p:stCondLst>
                      <p:childTnLst>
                        <p:par>
                          <p:cTn id="1005" fill="hold">
                            <p:stCondLst>
                              <p:cond delay="0"/>
                            </p:stCondLst>
                            <p:childTnLst>
                              <p:par>
                                <p:cTn id="1006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008" dur="500"/>
                                        <p:tgtEl>
                                          <p:spTgt spid="48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9" fill="hold">
                      <p:stCondLst>
                        <p:cond delay="indefinite"/>
                      </p:stCondLst>
                      <p:childTnLst>
                        <p:par>
                          <p:cTn id="1010" fill="hold">
                            <p:stCondLst>
                              <p:cond delay="0"/>
                            </p:stCondLst>
                            <p:childTnLst>
                              <p:par>
                                <p:cTn id="1011" nodeType="clickEffect" fill="hold" presetClass="entr" presetID="9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 additive="repl">
                                        <p:cTn id="1013" dur="500"/>
                                        <p:tgtEl>
                                          <p:spTgt spid="4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4" fill="hold">
                      <p:stCondLst>
                        <p:cond delay="indefinite"/>
                      </p:stCondLst>
                      <p:childTnLst>
                        <p:par>
                          <p:cTn id="1015" fill="hold">
                            <p:stCondLst>
                              <p:cond delay="0"/>
                            </p:stCondLst>
                            <p:childTnLst>
                              <p:par>
                                <p:cTn id="1016" nodeType="clickEffect" fill="hold" presetClass="exit" presetID="9">
                                  <p:stCondLst>
                                    <p:cond delay="0"/>
                                  </p:stCondLst>
                                  <p:childTnLst>
                                    <p:animEffect filter="dissolve" transition="out">
                                      <p:cBhvr additive="repl">
                                        <p:cTn id="1017" dur="500"/>
                                        <p:tgtEl>
                                          <p:spTgt spid="48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9" nodeType="withEffect" fill="hold" presetClass="entr" presetID="9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 additive="repl">
                                        <p:cTn id="1021" dur="500"/>
                                        <p:tgtEl>
                                          <p:spTgt spid="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3" name="TextShape 1"/>
          <p:cNvSpPr txBox="1"/>
          <p:nvPr/>
        </p:nvSpPr>
        <p:spPr>
          <a:xfrm>
            <a:off x="1066680" y="151920"/>
            <a:ext cx="7010640" cy="6858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9900ff"/>
                </a:solidFill>
                <a:latin typeface="Times New Roman"/>
              </a:rPr>
              <a:t>Example 6.9—Find the Mass Percent of Cl in C</a:t>
            </a:r>
            <a:r>
              <a:rPr b="0" lang="en-US" sz="3200" spc="-1" strike="noStrike" baseline="-25000">
                <a:solidFill>
                  <a:srgbClr val="9900ff"/>
                </a:solidFill>
                <a:latin typeface="Times New Roman"/>
              </a:rPr>
              <a:t>2</a:t>
            </a:r>
            <a:r>
              <a:rPr b="0" lang="en-US" sz="3200" spc="-1" strike="noStrike">
                <a:solidFill>
                  <a:srgbClr val="9900ff"/>
                </a:solidFill>
                <a:latin typeface="Times New Roman"/>
              </a:rPr>
              <a:t>Cl</a:t>
            </a:r>
            <a:r>
              <a:rPr b="0" lang="en-US" sz="3200" spc="-1" strike="noStrike" baseline="-25000">
                <a:solidFill>
                  <a:srgbClr val="9900ff"/>
                </a:solidFill>
                <a:latin typeface="Times New Roman"/>
              </a:rPr>
              <a:t>4</a:t>
            </a:r>
            <a:r>
              <a:rPr b="0" lang="en-US" sz="3200" spc="-1" strike="noStrike">
                <a:solidFill>
                  <a:srgbClr val="9900ff"/>
                </a:solidFill>
                <a:latin typeface="Times New Roman"/>
              </a:rPr>
              <a:t>F</a:t>
            </a:r>
            <a:r>
              <a:rPr b="0" lang="en-US" sz="3200" spc="-1" strike="noStrike" baseline="-25000">
                <a:solidFill>
                  <a:srgbClr val="9900ff"/>
                </a:solidFill>
                <a:latin typeface="Times New Roman"/>
              </a:rPr>
              <a:t>2</a:t>
            </a:r>
            <a:r>
              <a:rPr b="0" lang="en-US" sz="3200" spc="-1" strike="noStrike">
                <a:solidFill>
                  <a:srgbClr val="9900ff"/>
                </a:solidFill>
                <a:latin typeface="Times New Roman"/>
              </a:rPr>
              <a:t>.</a:t>
            </a:r>
            <a:endParaRPr b="0" lang="en-US" sz="3200" spc="-1" strike="noStrike">
              <a:solidFill>
                <a:srgbClr val="9900ff"/>
              </a:solidFill>
              <a:latin typeface="Times New Roman"/>
            </a:endParaRPr>
          </a:p>
        </p:txBody>
      </p:sp>
      <p:sp>
        <p:nvSpPr>
          <p:cNvPr id="484" name="CustomShape 2"/>
          <p:cNvSpPr/>
          <p:nvPr/>
        </p:nvSpPr>
        <p:spPr>
          <a:xfrm>
            <a:off x="2286000" y="5398920"/>
            <a:ext cx="6705720" cy="10018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45720" rIns="45720" tIns="46800" bIns="46800">
            <a:normAutofit fontScale="73000"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Since the percentage is less than 100 and Cl is much heavier than the other atoms, the number makes sense.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85" name="CustomShape 3"/>
          <p:cNvSpPr/>
          <p:nvPr/>
        </p:nvSpPr>
        <p:spPr>
          <a:xfrm>
            <a:off x="4724280" y="3809880"/>
            <a:ext cx="4267440" cy="15890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486" name="CustomShape 4"/>
          <p:cNvSpPr/>
          <p:nvPr/>
        </p:nvSpPr>
        <p:spPr>
          <a:xfrm>
            <a:off x="2666880" y="1219320"/>
            <a:ext cx="6324840" cy="9144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>
            <a:normAutofit/>
          </a:bodyPr>
          <a:p>
            <a:pPr>
              <a:spcBef>
                <a:spcPts val="1500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C</a:t>
            </a:r>
            <a:r>
              <a:rPr b="0" lang="en-US" sz="2400" spc="-1" strike="noStrike" baseline="-25000">
                <a:solidFill>
                  <a:srgbClr val="000000"/>
                </a:solidFill>
                <a:latin typeface="Times New Roman"/>
              </a:rPr>
              <a:t>2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Cl</a:t>
            </a:r>
            <a:r>
              <a:rPr b="0" lang="en-US" sz="2400" spc="-1" strike="noStrike" baseline="-25000">
                <a:solidFill>
                  <a:srgbClr val="000000"/>
                </a:solidFill>
                <a:latin typeface="Times New Roman"/>
              </a:rPr>
              <a:t>4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F</a:t>
            </a:r>
            <a:r>
              <a:rPr b="0" lang="en-US" sz="2400" spc="-1" strike="noStrike" baseline="-25000">
                <a:solidFill>
                  <a:srgbClr val="000000"/>
                </a:solidFill>
                <a:latin typeface="Times New Roman"/>
              </a:rPr>
              <a:t>2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% Cl by mass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87" name="Line 5"/>
          <p:cNvSpPr/>
          <p:nvPr/>
        </p:nvSpPr>
        <p:spPr>
          <a:xfrm>
            <a:off x="228600" y="1219320"/>
            <a:ext cx="8763120" cy="0"/>
          </a:xfrm>
          <a:prstGeom prst="line">
            <a:avLst/>
          </a:prstGeom>
          <a:ln cap="sq" w="2844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488" name="Line 6"/>
          <p:cNvSpPr/>
          <p:nvPr/>
        </p:nvSpPr>
        <p:spPr>
          <a:xfrm>
            <a:off x="228600" y="2133720"/>
            <a:ext cx="8763120" cy="0"/>
          </a:xfrm>
          <a:prstGeom prst="line">
            <a:avLst/>
          </a:prstGeom>
          <a:ln w="1260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489" name="Line 7"/>
          <p:cNvSpPr/>
          <p:nvPr/>
        </p:nvSpPr>
        <p:spPr>
          <a:xfrm>
            <a:off x="196920" y="6553080"/>
            <a:ext cx="8762760" cy="0"/>
          </a:xfrm>
          <a:prstGeom prst="line">
            <a:avLst/>
          </a:prstGeom>
          <a:ln cap="sq" w="2844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490" name="CustomShape 8"/>
          <p:cNvSpPr/>
          <p:nvPr/>
        </p:nvSpPr>
        <p:spPr>
          <a:xfrm>
            <a:off x="228600" y="5398920"/>
            <a:ext cx="2057400" cy="8208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>
            <a:normAutofit/>
          </a:bodyPr>
          <a:p>
            <a:pPr algn="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1" lang="en-US" sz="2400" spc="-1" strike="noStrike">
                <a:solidFill>
                  <a:srgbClr val="000000"/>
                </a:solidFill>
                <a:latin typeface="Times New Roman"/>
              </a:rPr>
              <a:t>Check: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91" name="CustomShape 9"/>
          <p:cNvSpPr/>
          <p:nvPr/>
        </p:nvSpPr>
        <p:spPr>
          <a:xfrm>
            <a:off x="228600" y="3809880"/>
            <a:ext cx="2057400" cy="15890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>
            <a:normAutofit/>
          </a:bodyPr>
          <a:p>
            <a:pPr algn="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1" lang="en-US" sz="2400" spc="-1" strike="noStrike">
                <a:solidFill>
                  <a:srgbClr val="000000"/>
                </a:solidFill>
                <a:latin typeface="Times New Roman"/>
              </a:rPr>
              <a:t>Solution: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92" name="CustomShape 10"/>
          <p:cNvSpPr/>
          <p:nvPr/>
        </p:nvSpPr>
        <p:spPr>
          <a:xfrm>
            <a:off x="228600" y="2133720"/>
            <a:ext cx="2057400" cy="16761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>
            <a:normAutofit/>
          </a:bodyPr>
          <a:p>
            <a:pPr algn="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1" lang="en-US" sz="2400" spc="-1" strike="noStrike">
                <a:solidFill>
                  <a:srgbClr val="000000"/>
                </a:solidFill>
                <a:latin typeface="Times New Roman"/>
              </a:rPr>
              <a:t>Solution Map: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algn="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algn="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algn="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1" lang="en-US" sz="2400" spc="-1" strike="noStrike">
                <a:solidFill>
                  <a:srgbClr val="000000"/>
                </a:solidFill>
                <a:latin typeface="Times New Roman"/>
              </a:rPr>
              <a:t>Relationships: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93" name="CustomShape 11"/>
          <p:cNvSpPr/>
          <p:nvPr/>
        </p:nvSpPr>
        <p:spPr>
          <a:xfrm>
            <a:off x="228600" y="1219320"/>
            <a:ext cx="2057400" cy="9144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>
            <a:normAutofit/>
          </a:bodyPr>
          <a:p>
            <a:pPr algn="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1" lang="en-US" sz="2400" spc="-1" strike="noStrike">
                <a:solidFill>
                  <a:srgbClr val="000000"/>
                </a:solidFill>
                <a:latin typeface="Times New Roman"/>
              </a:rPr>
              <a:t>Given: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algn="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1" lang="en-US" sz="2400" spc="-1" strike="noStrike">
                <a:solidFill>
                  <a:srgbClr val="000000"/>
                </a:solidFill>
                <a:latin typeface="Times New Roman"/>
              </a:rPr>
              <a:t>Find: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94" name="Line 12"/>
          <p:cNvSpPr/>
          <p:nvPr/>
        </p:nvSpPr>
        <p:spPr>
          <a:xfrm>
            <a:off x="228600" y="1219320"/>
            <a:ext cx="0" cy="5333760"/>
          </a:xfrm>
          <a:prstGeom prst="line">
            <a:avLst/>
          </a:prstGeom>
          <a:ln cap="sq" w="2844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495" name="Line 13"/>
          <p:cNvSpPr/>
          <p:nvPr/>
        </p:nvSpPr>
        <p:spPr>
          <a:xfrm>
            <a:off x="2362320" y="1219320"/>
            <a:ext cx="0" cy="2590560"/>
          </a:xfrm>
          <a:prstGeom prst="line">
            <a:avLst/>
          </a:prstGeom>
          <a:ln w="1260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496" name="Line 14"/>
          <p:cNvSpPr/>
          <p:nvPr/>
        </p:nvSpPr>
        <p:spPr>
          <a:xfrm>
            <a:off x="8991720" y="1219320"/>
            <a:ext cx="0" cy="5357520"/>
          </a:xfrm>
          <a:prstGeom prst="line">
            <a:avLst/>
          </a:prstGeom>
          <a:ln cap="sq" w="2844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497" name="Line 15"/>
          <p:cNvSpPr/>
          <p:nvPr/>
        </p:nvSpPr>
        <p:spPr>
          <a:xfrm>
            <a:off x="228600" y="3809880"/>
            <a:ext cx="8763120" cy="0"/>
          </a:xfrm>
          <a:prstGeom prst="line">
            <a:avLst/>
          </a:prstGeom>
          <a:ln w="1260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498" name="Line 16"/>
          <p:cNvSpPr/>
          <p:nvPr/>
        </p:nvSpPr>
        <p:spPr>
          <a:xfrm>
            <a:off x="228600" y="5398920"/>
            <a:ext cx="8763120" cy="0"/>
          </a:xfrm>
          <a:prstGeom prst="line">
            <a:avLst/>
          </a:prstGeom>
          <a:ln w="1260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mc:AlternateContent>
        <mc:Choice xmlns:a14="http://schemas.microsoft.com/office/drawing/2010/main" Requires="a14">
          <p:sp>
            <p:nvSpPr>
              <p:cNvPr id="499" name="Formula 17"/>
              <p:cNvSpPr txBox="1"/>
              <p:nvPr/>
            </p:nvSpPr>
            <p:spPr>
              <a:xfrm>
                <a:off x="3048120" y="2133720"/>
                <a:ext cx="5029200" cy="83952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r>
                      <m:rPr>
                        <m:lit/>
                        <m:nor/>
                      </m:rPr>
                      <m:t xml:space="preserve">Mass % Cl </m:t>
                    </m:r>
                    <m:r>
                      <m:t xml:space="preserve">=</m:t>
                    </m:r>
                    <m:f>
                      <m:num>
                        <m:r>
                          <m:t xml:space="preserve">4</m:t>
                        </m:r>
                        <m:r>
                          <m:t xml:space="preserve">×</m:t>
                        </m:r>
                        <m:r>
                          <m:rPr>
                            <m:lit/>
                            <m:nor/>
                          </m:rPr>
                          <m:t xml:space="preserve"> molar mass Cl</m:t>
                        </m:r>
                      </m:num>
                      <m:den>
                        <m:sSub>
                          <m:e>
                            <m:r>
                              <m:rPr>
                                <m:lit/>
                                <m:nor/>
                              </m:rPr>
                              <m:t xml:space="preserve">molar mass C</m:t>
                            </m:r>
                          </m:e>
                          <m:sub>
                            <m:r>
                              <m:t xml:space="preserve">2</m:t>
                            </m:r>
                          </m:sub>
                        </m:sSub>
                        <m:sSub>
                          <m:e>
                            <m:r>
                              <m:rPr>
                                <m:lit/>
                                <m:nor/>
                              </m:rPr>
                              <m:t xml:space="preserve">Cl</m:t>
                            </m:r>
                          </m:e>
                          <m:sub>
                            <m:r>
                              <m:t xml:space="preserve">4</m:t>
                            </m:r>
                          </m:sub>
                        </m:sSub>
                        <m:sSub>
                          <m:e>
                            <m:r>
                              <m:t xml:space="preserve">F</m:t>
                            </m:r>
                          </m:e>
                          <m:sub>
                            <m:r>
                              <m:t xml:space="preserve">2</m:t>
                            </m:r>
                          </m:sub>
                        </m:sSub>
                      </m:den>
                    </m:f>
                    <m:r>
                      <m:t xml:space="preserve">×</m:t>
                    </m:r>
                    <m:r>
                      <m:rPr>
                        <m:lit/>
                        <m:nor/>
                      </m:rPr>
                      <m:t xml:space="preserve">100</m:t>
                    </m:r>
                    <m:r>
                      <m:rPr>
                        <m:lit/>
                        <m:nor/>
                      </m:rPr>
                      <m:t xml:space="preserve">%</m:t>
                    </m:r>
                  </m:oMath>
                </a14:m>
              </a:p>
            </p:txBody>
          </p:sp>
        </mc:Choice>
        <mc:Fallback/>
      </mc:AlternateContent>
      <p:sp>
        <p:nvSpPr>
          <p:cNvPr id="500" name="Line 18"/>
          <p:cNvSpPr/>
          <p:nvPr/>
        </p:nvSpPr>
        <p:spPr>
          <a:xfrm>
            <a:off x="2286000" y="5410080"/>
            <a:ext cx="0" cy="1143000"/>
          </a:xfrm>
          <a:prstGeom prst="line">
            <a:avLst/>
          </a:prstGeom>
          <a:ln w="1260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mc:AlternateContent>
        <mc:Choice xmlns:a14="http://schemas.microsoft.com/office/drawing/2010/main" Requires="a14">
          <p:sp>
            <p:nvSpPr>
              <p:cNvPr id="501" name="Formula 19"/>
              <p:cNvSpPr txBox="1"/>
              <p:nvPr/>
            </p:nvSpPr>
            <p:spPr>
              <a:xfrm>
                <a:off x="2666880" y="2971800"/>
                <a:ext cx="6019920" cy="75708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r>
                      <m:rPr>
                        <m:lit/>
                        <m:nor/>
                      </m:rPr>
                      <m:t xml:space="preserve">Mass % element </m:t>
                    </m:r>
                    <m:r>
                      <m:t xml:space="preserve">X</m:t>
                    </m:r>
                    <m:r>
                      <m:t xml:space="preserve">=</m:t>
                    </m:r>
                    <m:f>
                      <m:num>
                        <m:r>
                          <m:rPr>
                            <m:lit/>
                            <m:nor/>
                          </m:rPr>
                          <m:t xml:space="preserve">mass element </m:t>
                        </m:r>
                        <m:r>
                          <m:t xml:space="preserve">X</m:t>
                        </m:r>
                        <m:r>
                          <m:rPr>
                            <m:lit/>
                            <m:nor/>
                          </m:rPr>
                          <m:t xml:space="preserve"> in 1 mol</m:t>
                        </m:r>
                      </m:num>
                      <m:den>
                        <m:r>
                          <m:rPr>
                            <m:lit/>
                            <m:nor/>
                          </m:rPr>
                          <m:t xml:space="preserve">mass 1 mol of compound</m:t>
                        </m:r>
                      </m:den>
                    </m:f>
                    <m:r>
                      <m:t xml:space="preserve">×</m:t>
                    </m:r>
                    <m:r>
                      <m:rPr>
                        <m:lit/>
                        <m:nor/>
                      </m:rPr>
                      <m:t xml:space="preserve">100</m:t>
                    </m:r>
                    <m:r>
                      <m:rPr>
                        <m:lit/>
                        <m:nor/>
                      </m:rPr>
                      <m:t xml:space="preserve">%</m:t>
                    </m:r>
                  </m:oMath>
                </a14:m>
              </a:p>
            </p:txBody>
          </p:sp>
        </mc:Choice>
        <mc:Fallback/>
      </mc:AlternateContent>
      <mc:AlternateContent>
        <mc:Choice xmlns:a14="http://schemas.microsoft.com/office/drawing/2010/main" Requires="a14">
          <p:sp>
            <p:nvSpPr>
              <p:cNvPr id="502" name="Formula 20"/>
              <p:cNvSpPr txBox="1"/>
              <p:nvPr/>
            </p:nvSpPr>
            <p:spPr>
              <a:xfrm>
                <a:off x="2209680" y="3886200"/>
                <a:ext cx="6778800" cy="142884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eqArr>
                      <m:e>
                        <m:r>
                          <m:t xml:space="preserve">4</m:t>
                        </m:r>
                        <m:r>
                          <m:t xml:space="preserve">×</m:t>
                        </m:r>
                        <m:r>
                          <m:rPr>
                            <m:lit/>
                            <m:nor/>
                          </m:rPr>
                          <m:t xml:space="preserve"> molar mass Cl </m:t>
                        </m:r>
                        <m:r>
                          <m:t xml:space="preserve">=</m:t>
                        </m:r>
                        <m:r>
                          <m:rPr>
                            <m:lit/>
                            <m:nor/>
                          </m:rPr>
                          <m:t xml:space="preserve"> 4</m:t>
                        </m:r>
                        <m:r>
                          <m:t xml:space="preserve">(</m:t>
                        </m:r>
                        <m:r>
                          <m:rPr>
                            <m:lit/>
                            <m:nor/>
                          </m:rPr>
                          <m:t xml:space="preserve">35</m:t>
                        </m:r>
                        <m:r>
                          <m:rPr>
                            <m:lit/>
                            <m:nor/>
                          </m:rPr>
                          <m:t xml:space="preserve">.</m:t>
                        </m:r>
                        <m:r>
                          <m:rPr>
                            <m:lit/>
                            <m:nor/>
                          </m:rPr>
                          <m:t xml:space="preserve">45 g/mol</m:t>
                        </m:r>
                        <m:r>
                          <m:t xml:space="preserve">)</m:t>
                        </m:r>
                        <m:r>
                          <m:t xml:space="preserve">=</m:t>
                        </m:r>
                        <m:r>
                          <m:rPr>
                            <m:lit/>
                            <m:nor/>
                          </m:rPr>
                          <m:t xml:space="preserve">141</m:t>
                        </m:r>
                        <m:r>
                          <m:rPr>
                            <m:lit/>
                            <m:nor/>
                          </m:rPr>
                          <m:t xml:space="preserve">.</m:t>
                        </m:r>
                        <m:r>
                          <m:t xml:space="preserve">8</m:t>
                        </m:r>
                        <m:r>
                          <m:rPr>
                            <m:lit/>
                            <m:nor/>
                          </m:rPr>
                          <m:t xml:space="preserve"> g/mol</m:t>
                        </m:r>
                      </m:e>
                      <m:e>
                        <m:sSub>
                          <m:e>
                            <m:r>
                              <m:rPr>
                                <m:lit/>
                                <m:nor/>
                              </m:rPr>
                              <m:t xml:space="preserve">molar mass C</m:t>
                            </m:r>
                          </m:e>
                          <m:sub>
                            <m:r>
                              <m:t xml:space="preserve">2</m:t>
                            </m:r>
                          </m:sub>
                        </m:sSub>
                        <m:sSub>
                          <m:e>
                            <m:r>
                              <m:rPr>
                                <m:lit/>
                                <m:nor/>
                              </m:rPr>
                              <m:t xml:space="preserve">Cl</m:t>
                            </m:r>
                          </m:e>
                          <m:sub>
                            <m:r>
                              <m:t xml:space="preserve">4</m:t>
                            </m:r>
                          </m:sub>
                        </m:sSub>
                        <m:sSub>
                          <m:e>
                            <m:r>
                              <m:t xml:space="preserve">F</m:t>
                            </m:r>
                          </m:e>
                          <m:sub>
                            <m:r>
                              <m:t xml:space="preserve">2</m:t>
                            </m:r>
                          </m:sub>
                        </m:sSub>
                        <m:r>
                          <m:t xml:space="preserve">=</m:t>
                        </m:r>
                        <m:r>
                          <m:t xml:space="preserve">2</m:t>
                        </m:r>
                        <m:r>
                          <m:t xml:space="preserve">(</m:t>
                        </m:r>
                        <m:r>
                          <m:rPr>
                            <m:lit/>
                            <m:nor/>
                          </m:rPr>
                          <m:t xml:space="preserve">12</m:t>
                        </m:r>
                        <m:r>
                          <m:rPr>
                            <m:lit/>
                            <m:nor/>
                          </m:rPr>
                          <m:t xml:space="preserve">.</m:t>
                        </m:r>
                        <m:r>
                          <m:rPr>
                            <m:lit/>
                            <m:nor/>
                          </m:rPr>
                          <m:t xml:space="preserve">01</m:t>
                        </m:r>
                        <m:r>
                          <m:t xml:space="preserve">)</m:t>
                        </m:r>
                        <m:r>
                          <m:t xml:space="preserve">+</m:t>
                        </m:r>
                        <m:r>
                          <m:t xml:space="preserve">4</m:t>
                        </m:r>
                        <m:r>
                          <m:t xml:space="preserve">(</m:t>
                        </m:r>
                        <m:r>
                          <m:rPr>
                            <m:lit/>
                            <m:nor/>
                          </m:rPr>
                          <m:t xml:space="preserve">35</m:t>
                        </m:r>
                        <m:r>
                          <m:rPr>
                            <m:lit/>
                            <m:nor/>
                          </m:rPr>
                          <m:t xml:space="preserve">.</m:t>
                        </m:r>
                        <m:r>
                          <m:rPr>
                            <m:lit/>
                            <m:nor/>
                          </m:rPr>
                          <m:t xml:space="preserve">45</m:t>
                        </m:r>
                        <m:r>
                          <m:t xml:space="preserve">)</m:t>
                        </m:r>
                        <m:r>
                          <m:t xml:space="preserve">+</m:t>
                        </m:r>
                        <m:r>
                          <m:t xml:space="preserve">2</m:t>
                        </m:r>
                        <m:r>
                          <m:t xml:space="preserve">(</m:t>
                        </m:r>
                        <m:r>
                          <m:rPr>
                            <m:lit/>
                            <m:nor/>
                          </m:rPr>
                          <m:t xml:space="preserve">19</m:t>
                        </m:r>
                        <m:r>
                          <m:rPr>
                            <m:lit/>
                            <m:nor/>
                          </m:rPr>
                          <m:t xml:space="preserve">.</m:t>
                        </m:r>
                        <m:r>
                          <m:rPr>
                            <m:lit/>
                            <m:nor/>
                          </m:rPr>
                          <m:t xml:space="preserve">00</m:t>
                        </m:r>
                        <m:r>
                          <m:t xml:space="preserve">)</m:t>
                        </m:r>
                        <m:r>
                          <m:t xml:space="preserve">=</m:t>
                        </m:r>
                        <m:r>
                          <m:rPr>
                            <m:lit/>
                            <m:nor/>
                          </m:rPr>
                          <m:t xml:space="preserve">203</m:t>
                        </m:r>
                        <m:r>
                          <m:rPr>
                            <m:lit/>
                            <m:nor/>
                          </m:rPr>
                          <m:t xml:space="preserve">.</m:t>
                        </m:r>
                        <m:r>
                          <m:rPr>
                            <m:lit/>
                            <m:nor/>
                          </m:rPr>
                          <m:t xml:space="preserve">8 g/mol</m:t>
                        </m:r>
                      </m:e>
                      <m:e>
                        <m:r>
                          <m:rPr>
                            <m:lit/>
                            <m:nor/>
                          </m:rPr>
                          <m:t xml:space="preserve">Mass % Cl </m:t>
                        </m:r>
                        <m:r>
                          <m:t xml:space="preserve">=</m:t>
                        </m:r>
                        <m:f>
                          <m:num>
                            <m:r>
                              <m:rPr>
                                <m:lit/>
                                <m:nor/>
                              </m:rPr>
                              <m:t xml:space="preserve">141</m:t>
                            </m:r>
                            <m:r>
                              <m:rPr>
                                <m:lit/>
                                <m:nor/>
                              </m:rPr>
                              <m:t xml:space="preserve">.</m:t>
                            </m:r>
                            <m:r>
                              <m:rPr>
                                <m:lit/>
                                <m:nor/>
                              </m:rPr>
                              <m:t xml:space="preserve">8 g/mol</m:t>
                            </m:r>
                          </m:num>
                          <m:den>
                            <m:r>
                              <m:rPr>
                                <m:lit/>
                                <m:nor/>
                              </m:rPr>
                              <m:t xml:space="preserve">203</m:t>
                            </m:r>
                            <m:r>
                              <m:rPr>
                                <m:lit/>
                                <m:nor/>
                              </m:rPr>
                              <m:t xml:space="preserve">.</m:t>
                            </m:r>
                            <m:r>
                              <m:rPr>
                                <m:lit/>
                                <m:nor/>
                              </m:rPr>
                              <m:t xml:space="preserve">8 g/mol</m:t>
                            </m:r>
                          </m:den>
                        </m:f>
                        <m:r>
                          <m:t xml:space="preserve">×</m:t>
                        </m:r>
                        <m:r>
                          <m:rPr>
                            <m:lit/>
                            <m:nor/>
                          </m:rPr>
                          <m:t xml:space="preserve">100</m:t>
                        </m:r>
                        <m:r>
                          <m:rPr>
                            <m:lit/>
                            <m:nor/>
                          </m:rPr>
                          <m:t xml:space="preserve">%</m:t>
                        </m:r>
                        <m:r>
                          <m:t xml:space="preserve">=</m:t>
                        </m:r>
                        <m:r>
                          <m:rPr>
                            <m:lit/>
                            <m:nor/>
                          </m:rPr>
                          <m:t xml:space="preserve">69</m:t>
                        </m:r>
                        <m:r>
                          <m:rPr>
                            <m:lit/>
                            <m:nor/>
                          </m:rPr>
                          <m:t xml:space="preserve">.</m:t>
                        </m:r>
                        <m:r>
                          <m:rPr>
                            <m:lit/>
                            <m:nor/>
                          </m:rPr>
                          <m:t xml:space="preserve">58%</m:t>
                        </m:r>
                      </m:e>
                    </m:eqArr>
                  </m:oMath>
                </a14:m>
              </a:p>
            </p:txBody>
          </p:sp>
        </mc:Choice>
        <mc:Fallback/>
      </mc:AlternateContent>
      <p:sp>
        <p:nvSpPr>
          <p:cNvPr id="503" name="Freeform 21"/>
          <p:cNvSpPr/>
          <p:nvPr/>
        </p:nvSpPr>
        <p:spPr>
          <a:xfrm>
            <a:off x="4114800" y="4724280"/>
            <a:ext cx="609840" cy="153000"/>
          </a:xfrm>
          <a:custGeom>
            <a:avLst/>
            <a:gdLst/>
            <a:ahLst/>
            <a:rect l="0" t="0" r="r" b="b"/>
            <a:pathLst>
              <a:path w="1694" h="425">
                <a:moveTo>
                  <a:pt x="0" y="424"/>
                </a:moveTo>
                <a:lnTo>
                  <a:pt x="1693" y="0"/>
                </a:lnTo>
              </a:path>
            </a:pathLst>
          </a:custGeom>
          <a:ln w="28440">
            <a:solidFill>
              <a:srgbClr val="0066ff"/>
            </a:solidFill>
            <a:miter/>
          </a:ln>
        </p:spPr>
      </p:sp>
      <p:sp>
        <p:nvSpPr>
          <p:cNvPr id="504" name="Freeform 22"/>
          <p:cNvSpPr/>
          <p:nvPr/>
        </p:nvSpPr>
        <p:spPr>
          <a:xfrm>
            <a:off x="4114800" y="5028840"/>
            <a:ext cx="609840" cy="152640"/>
          </a:xfrm>
          <a:custGeom>
            <a:avLst/>
            <a:gdLst/>
            <a:ahLst/>
            <a:rect l="0" t="0" r="r" b="b"/>
            <a:pathLst>
              <a:path w="1694" h="424">
                <a:moveTo>
                  <a:pt x="0" y="423"/>
                </a:moveTo>
                <a:lnTo>
                  <a:pt x="1693" y="0"/>
                </a:lnTo>
              </a:path>
            </a:pathLst>
          </a:custGeom>
          <a:ln w="28440">
            <a:solidFill>
              <a:srgbClr val="0066ff"/>
            </a:solidFill>
            <a:miter/>
          </a:ln>
        </p:spPr>
      </p:sp>
    </p:spTree>
  </p:cSld>
  <p:transition>
    <p:fade thruBlk="true"/>
  </p:transition>
  <p:timing>
    <p:tnLst>
      <p:par>
        <p:cTn id="1022" dur="indefinite" restart="never" nodeType="tmRoot">
          <p:childTnLst>
            <p:seq>
              <p:cTn id="1023" dur="indefinite" nodeType="mainSeq">
                <p:childTnLst>
                  <p:par>
                    <p:cTn id="1024" fill="hold">
                      <p:stCondLst>
                        <p:cond delay="indefinite"/>
                      </p:stCondLst>
                      <p:childTnLst>
                        <p:par>
                          <p:cTn id="1025" fill="hold">
                            <p:stCondLst>
                              <p:cond delay="0"/>
                            </p:stCondLst>
                            <p:childTnLst>
                              <p:par>
                                <p:cTn id="1026" nodeType="clickEffect" fill="hold" presetClass="entr" presetID="22" presetSubtype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up)" transition="in">
                                      <p:cBhvr additive="repl">
                                        <p:cTn id="1028" dur="500"/>
                                        <p:tgtEl>
                                          <p:spTgt spid="4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9" fill="hold">
                      <p:stCondLst>
                        <p:cond delay="indefinite"/>
                      </p:stCondLst>
                      <p:childTnLst>
                        <p:par>
                          <p:cTn id="1030" fill="hold">
                            <p:stCondLst>
                              <p:cond delay="0"/>
                            </p:stCondLst>
                            <p:childTnLst>
                              <p:par>
                                <p:cTn id="1031" nodeType="clickEffect" fill="hold" presetClass="entr" presetID="22" presetSubtype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up)" transition="in">
                                      <p:cBhvr additive="repl">
                                        <p:cTn id="1033" dur="500"/>
                                        <p:tgtEl>
                                          <p:spTgt spid="48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4" fill="hold">
                      <p:stCondLst>
                        <p:cond delay="indefinite"/>
                      </p:stCondLst>
                      <p:childTnLst>
                        <p:par>
                          <p:cTn id="1035" fill="hold">
                            <p:stCondLst>
                              <p:cond delay="0"/>
                            </p:stCondLst>
                            <p:childTnLst>
                              <p:par>
                                <p:cTn id="1036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038" dur="500"/>
                                        <p:tgtEl>
                                          <p:spTgt spid="5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9" fill="hold">
                      <p:stCondLst>
                        <p:cond delay="indefinite"/>
                      </p:stCondLst>
                      <p:childTnLst>
                        <p:par>
                          <p:cTn id="1040" fill="hold">
                            <p:stCondLst>
                              <p:cond delay="0"/>
                            </p:stCondLst>
                            <p:childTnLst>
                              <p:par>
                                <p:cTn id="1041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043" dur="500"/>
                                        <p:tgtEl>
                                          <p:spTgt spid="4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4" fill="hold">
                      <p:stCondLst>
                        <p:cond delay="indefinite"/>
                      </p:stCondLst>
                      <p:childTnLst>
                        <p:par>
                          <p:cTn id="1045" fill="hold">
                            <p:stCondLst>
                              <p:cond delay="0"/>
                            </p:stCondLst>
                            <p:childTnLst>
                              <p:par>
                                <p:cTn id="1046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048" dur="500"/>
                                        <p:tgtEl>
                                          <p:spTgt spid="5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9" fill="hold">
                      <p:stCondLst>
                        <p:cond delay="indefinite"/>
                      </p:stCondLst>
                      <p:childTnLst>
                        <p:par>
                          <p:cTn id="1050" fill="hold">
                            <p:stCondLst>
                              <p:cond delay="0"/>
                            </p:stCondLst>
                            <p:childTnLst>
                              <p:par>
                                <p:cTn id="1051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1053" dur="500"/>
                                        <p:tgtEl>
                                          <p:spTgt spid="5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4" fill="hold">
                            <p:stCondLst>
                              <p:cond delay="500"/>
                            </p:stCondLst>
                            <p:childTnLst>
                              <p:par>
                                <p:cTn id="1055" nodeType="after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1057" dur="500"/>
                                        <p:tgtEl>
                                          <p:spTgt spid="5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8" fill="hold">
                      <p:stCondLst>
                        <p:cond delay="indefinite"/>
                      </p:stCondLst>
                      <p:childTnLst>
                        <p:par>
                          <p:cTn id="1059" fill="hold">
                            <p:stCondLst>
                              <p:cond delay="0"/>
                            </p:stCondLst>
                            <p:childTnLst>
                              <p:par>
                                <p:cTn id="1060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062" dur="500"/>
                                        <p:tgtEl>
                                          <p:spTgt spid="4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5" name="TextShape 1"/>
          <p:cNvSpPr txBox="1"/>
          <p:nvPr/>
        </p:nvSpPr>
        <p:spPr>
          <a:xfrm>
            <a:off x="0" y="304920"/>
            <a:ext cx="9144000" cy="129528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4400" spc="-1" strike="noStrike">
                <a:solidFill>
                  <a:srgbClr val="9900ff"/>
                </a:solidFill>
                <a:latin typeface="Times New Roman"/>
              </a:rPr>
              <a:t>Mass Percent as a </a:t>
            </a:r>
            <a:br/>
            <a:r>
              <a:rPr b="0" lang="en-US" sz="4400" spc="-1" strike="noStrike">
                <a:solidFill>
                  <a:srgbClr val="9900ff"/>
                </a:solidFill>
                <a:latin typeface="Times New Roman"/>
              </a:rPr>
              <a:t>Conversion Factor</a:t>
            </a:r>
            <a:endParaRPr b="0" lang="en-US" sz="4400" spc="-1" strike="noStrike">
              <a:solidFill>
                <a:srgbClr val="9900ff"/>
              </a:solidFill>
              <a:latin typeface="Times New Roman"/>
            </a:endParaRPr>
          </a:p>
        </p:txBody>
      </p:sp>
      <p:sp>
        <p:nvSpPr>
          <p:cNvPr id="506" name="TextShape 2"/>
          <p:cNvSpPr txBox="1"/>
          <p:nvPr/>
        </p:nvSpPr>
        <p:spPr>
          <a:xfrm>
            <a:off x="533520" y="1600200"/>
            <a:ext cx="8076960" cy="449568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>
            <a:normAutofit/>
          </a:bodyPr>
          <a:p>
            <a:pPr marL="342720" indent="-342720">
              <a:spcBef>
                <a:spcPts val="799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The mass percent tells you the mass of a constituent element in 100 g of the compound.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  <a:p>
            <a:pPr lvl="1" marL="742680" indent="-285480">
              <a:spcBef>
                <a:spcPts val="697"/>
              </a:spcBef>
              <a:buClr>
                <a:srgbClr val="000000"/>
              </a:buClr>
              <a:buFont typeface="Wingdings" charset="2"/>
              <a:buChar char="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The fact that NaCl is 39% Na by mass means that 100 g of NaCl contains 39 g Na.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spcBef>
                <a:spcPts val="799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This can be used as a conversion factor.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  <a:p>
            <a:pPr lvl="1" marL="742680" indent="-285480">
              <a:spcBef>
                <a:spcPts val="697"/>
              </a:spcBef>
              <a:buClr>
                <a:srgbClr val="000000"/>
              </a:buClr>
              <a:buFont typeface="Wingdings" charset="2"/>
              <a:buChar char="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100 g NaCl </a:t>
            </a:r>
            <a:r>
              <a:rPr b="0" lang="en-US" sz="2800" spc="-1" strike="noStrike">
                <a:solidFill>
                  <a:srgbClr val="000000"/>
                </a:solidFill>
                <a:latin typeface="Symbol"/>
                <a:ea typeface="Symbol"/>
              </a:rPr>
              <a:t>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 39 g Na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</p:txBody>
      </p:sp>
      <mc:AlternateContent>
        <mc:Choice xmlns:a14="http://schemas.microsoft.com/office/drawing/2010/main" Requires="a14">
          <p:sp>
            <p:nvSpPr>
              <p:cNvPr id="507" name="Formula 3"/>
              <p:cNvSpPr txBox="1"/>
              <p:nvPr/>
            </p:nvSpPr>
            <p:spPr>
              <a:xfrm>
                <a:off x="685800" y="5257800"/>
                <a:ext cx="3429000" cy="82080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r>
                      <m:rPr>
                        <m:lit/>
                        <m:nor/>
                      </m:rPr>
                      <m:t xml:space="preserve">g NaCl </m:t>
                    </m:r>
                    <m:r>
                      <m:t xml:space="preserve">×</m:t>
                    </m:r>
                    <m:f>
                      <m:num>
                        <m:r>
                          <m:rPr>
                            <m:lit/>
                            <m:nor/>
                          </m:rPr>
                          <m:t xml:space="preserve">39 g Na</m:t>
                        </m:r>
                      </m:num>
                      <m:den>
                        <m:r>
                          <m:rPr>
                            <m:lit/>
                            <m:nor/>
                          </m:rPr>
                          <m:t xml:space="preserve">100 g NaCl</m:t>
                        </m:r>
                      </m:den>
                    </m:f>
                    <m:r>
                      <m:t xml:space="preserve">=</m:t>
                    </m:r>
                    <m:r>
                      <m:rPr>
                        <m:lit/>
                        <m:nor/>
                      </m:rPr>
                      <m:t xml:space="preserve"> g Na</m:t>
                    </m:r>
                  </m:oMath>
                </a14:m>
              </a:p>
            </p:txBody>
          </p:sp>
        </mc:Choice>
        <mc:Fallback/>
      </mc:AlternateContent>
      <mc:AlternateContent>
        <mc:Choice xmlns:a14="http://schemas.microsoft.com/office/drawing/2010/main" Requires="a14">
          <p:sp>
            <p:nvSpPr>
              <p:cNvPr id="508" name="Formula 4"/>
              <p:cNvSpPr txBox="1"/>
              <p:nvPr/>
            </p:nvSpPr>
            <p:spPr>
              <a:xfrm>
                <a:off x="4876920" y="5257800"/>
                <a:ext cx="3429000" cy="82080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r>
                      <m:rPr>
                        <m:lit/>
                        <m:nor/>
                      </m:rPr>
                      <m:t xml:space="preserve">g Na </m:t>
                    </m:r>
                    <m:r>
                      <m:t xml:space="preserve">×</m:t>
                    </m:r>
                    <m:f>
                      <m:num>
                        <m:r>
                          <m:rPr>
                            <m:lit/>
                            <m:nor/>
                          </m:rPr>
                          <m:t xml:space="preserve">100 g NaCl</m:t>
                        </m:r>
                      </m:num>
                      <m:den>
                        <m:r>
                          <m:rPr>
                            <m:lit/>
                            <m:nor/>
                          </m:rPr>
                          <m:t xml:space="preserve">39 g Na</m:t>
                        </m:r>
                      </m:den>
                    </m:f>
                    <m:r>
                      <m:t xml:space="preserve">=</m:t>
                    </m:r>
                    <m:r>
                      <m:rPr>
                        <m:lit/>
                        <m:nor/>
                      </m:rPr>
                      <m:t xml:space="preserve"> g NaCl</m:t>
                    </m:r>
                  </m:oMath>
                </a14:m>
              </a:p>
            </p:txBody>
          </p:sp>
        </mc:Choice>
        <mc:Fallback/>
      </mc:AlternateContent>
    </p:spTree>
  </p:cSld>
  <p:transition>
    <p:fade thruBlk="true"/>
  </p:transition>
  <p:timing>
    <p:tnLst>
      <p:par>
        <p:cTn id="1063" dur="indefinite" restart="never" nodeType="tmRoot">
          <p:childTnLst>
            <p:seq>
              <p:cTn id="1064" dur="indefinite" nodeType="mainSeq">
                <p:childTnLst>
                  <p:par>
                    <p:cTn id="1065" fill="hold">
                      <p:stCondLst>
                        <p:cond delay="indefinite"/>
                      </p:stCondLst>
                      <p:childTnLst>
                        <p:par>
                          <p:cTn id="1066" fill="hold">
                            <p:stCondLst>
                              <p:cond delay="0"/>
                            </p:stCondLst>
                            <p:childTnLst>
                              <p:par>
                                <p:cTn id="1067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069" dur="500"/>
                                        <p:tgtEl>
                                          <p:spTgt spid="5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0" nodeType="with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072" dur="500"/>
                                        <p:tgtEl>
                                          <p:spTgt spid="50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3" fill="hold">
                      <p:stCondLst>
                        <p:cond delay="indefinite"/>
                      </p:stCondLst>
                      <p:childTnLst>
                        <p:par>
                          <p:cTn id="1074" fill="hold">
                            <p:stCondLst>
                              <p:cond delay="0"/>
                            </p:stCondLst>
                            <p:childTnLst>
                              <p:par>
                                <p:cTn id="1075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077" dur="500"/>
                                        <p:tgtEl>
                                          <p:spTgt spid="50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8" nodeType="with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080" dur="500"/>
                                        <p:tgtEl>
                                          <p:spTgt spid="50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1" fill="hold">
                      <p:stCondLst>
                        <p:cond delay="indefinite"/>
                      </p:stCondLst>
                      <p:childTnLst>
                        <p:par>
                          <p:cTn id="1082" fill="hold">
                            <p:stCondLst>
                              <p:cond delay="0"/>
                            </p:stCondLst>
                            <p:childTnLst>
                              <p:par>
                                <p:cTn id="1083" nodeType="clickEffect" fill="hold" presetClass="entr" presetID="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85" dur="500" fill="hold"/>
                                        <p:tgtEl>
                                          <p:spTgt spid="5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6" dur="500" fill="hold"/>
                                        <p:tgtEl>
                                          <p:spTgt spid="5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7" fill="hold">
                      <p:stCondLst>
                        <p:cond delay="indefinite"/>
                      </p:stCondLst>
                      <p:childTnLst>
                        <p:par>
                          <p:cTn id="1088" fill="hold">
                            <p:stCondLst>
                              <p:cond delay="0"/>
                            </p:stCondLst>
                            <p:childTnLst>
                              <p:par>
                                <p:cTn id="1089" nodeType="clickEffect" fill="hold" presetClass="entr" presetID="2" presetSubtype="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1" dur="500" fill="hold"/>
                                        <p:tgtEl>
                                          <p:spTgt spid="5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92" dur="500" fill="hold"/>
                                        <p:tgtEl>
                                          <p:spTgt spid="5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9" name="TextShape 1"/>
          <p:cNvSpPr txBox="1"/>
          <p:nvPr/>
        </p:nvSpPr>
        <p:spPr>
          <a:xfrm>
            <a:off x="685800" y="262512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4400" spc="-1" strike="noStrike">
                <a:solidFill>
                  <a:srgbClr val="9900ff"/>
                </a:solidFill>
                <a:latin typeface="Times New Roman"/>
              </a:rPr>
              <a:t>Empirical Formula</a:t>
            </a:r>
            <a:endParaRPr b="0" lang="en-US" sz="4400" spc="-1" strike="noStrike">
              <a:solidFill>
                <a:srgbClr val="9900ff"/>
              </a:solidFill>
              <a:latin typeface="Times New Roman"/>
            </a:endParaRPr>
          </a:p>
        </p:txBody>
      </p:sp>
    </p:spTree>
  </p:cSld>
  <p:transition>
    <p:fade thruBlk="true"/>
  </p:transition>
</p:sld>
</file>

<file path=ppt/slides/slide3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0" name="TextShape 1"/>
          <p:cNvSpPr txBox="1"/>
          <p:nvPr/>
        </p:nvSpPr>
        <p:spPr>
          <a:xfrm>
            <a:off x="533520" y="-36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lIns="90360" rIns="90360" tIns="44280" bIns="4428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4400" spc="-1" strike="noStrike">
                <a:solidFill>
                  <a:srgbClr val="9900ff"/>
                </a:solidFill>
                <a:latin typeface="Times New Roman"/>
              </a:rPr>
              <a:t>Empirical Formulas</a:t>
            </a:r>
            <a:endParaRPr b="0" lang="en-US" sz="4400" spc="-1" strike="noStrike">
              <a:solidFill>
                <a:srgbClr val="9900ff"/>
              </a:solidFill>
              <a:latin typeface="Times New Roman"/>
            </a:endParaRPr>
          </a:p>
        </p:txBody>
      </p:sp>
      <p:sp>
        <p:nvSpPr>
          <p:cNvPr id="511" name="TextShape 2"/>
          <p:cNvSpPr txBox="1"/>
          <p:nvPr/>
        </p:nvSpPr>
        <p:spPr>
          <a:xfrm>
            <a:off x="380520" y="1066680"/>
            <a:ext cx="8534520" cy="2895840"/>
          </a:xfrm>
          <a:prstGeom prst="rect">
            <a:avLst/>
          </a:prstGeom>
          <a:noFill/>
          <a:ln>
            <a:noFill/>
          </a:ln>
        </p:spPr>
        <p:txBody>
          <a:bodyPr lIns="90360" rIns="90360" tIns="44280" bIns="44280">
            <a:normAutofit/>
          </a:bodyPr>
          <a:p>
            <a:pPr marL="342720" indent="-342720">
              <a:lnSpc>
                <a:spcPct val="90000"/>
              </a:lnSpc>
              <a:spcBef>
                <a:spcPts val="799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The simplest, whole-number ratio of atoms in a molecule is called the </a:t>
            </a:r>
            <a:r>
              <a:rPr b="1" lang="en-US" sz="3200" spc="-1" strike="noStrike">
                <a:solidFill>
                  <a:srgbClr val="000000"/>
                </a:solidFill>
                <a:latin typeface="Times New Roman"/>
              </a:rPr>
              <a:t>empirical formula</a:t>
            </a: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.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  <a:p>
            <a:pPr lvl="1" marL="742680" indent="-285480">
              <a:lnSpc>
                <a:spcPct val="90000"/>
              </a:lnSpc>
              <a:spcBef>
                <a:spcPts val="697"/>
              </a:spcBef>
              <a:buClr>
                <a:srgbClr val="000000"/>
              </a:buClr>
              <a:buFont typeface="Wingdings" charset="2"/>
              <a:buChar char="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Can be determined from percent composition or combining masses.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lnSpc>
                <a:spcPct val="90000"/>
              </a:lnSpc>
              <a:spcBef>
                <a:spcPts val="799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The molecular formula is a multiple of the empirical formula.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</p:txBody>
      </p:sp>
      <p:grpSp>
        <p:nvGrpSpPr>
          <p:cNvPr id="512" name="Group 3"/>
          <p:cNvGrpSpPr/>
          <p:nvPr/>
        </p:nvGrpSpPr>
        <p:grpSpPr>
          <a:xfrm>
            <a:off x="988200" y="4191120"/>
            <a:ext cx="7379640" cy="1902240"/>
            <a:chOff x="988200" y="4191120"/>
            <a:chExt cx="7379640" cy="1902240"/>
          </a:xfrm>
        </p:grpSpPr>
        <p:grpSp>
          <p:nvGrpSpPr>
            <p:cNvPr id="513" name="Group 4"/>
            <p:cNvGrpSpPr/>
            <p:nvPr/>
          </p:nvGrpSpPr>
          <p:grpSpPr>
            <a:xfrm>
              <a:off x="989280" y="4191120"/>
              <a:ext cx="5306760" cy="759240"/>
              <a:chOff x="989280" y="4191120"/>
              <a:chExt cx="5306760" cy="759240"/>
            </a:xfrm>
          </p:grpSpPr>
          <p:sp>
            <p:nvSpPr>
              <p:cNvPr id="514" name="CustomShape 5"/>
              <p:cNvSpPr/>
              <p:nvPr/>
            </p:nvSpPr>
            <p:spPr>
              <a:xfrm>
                <a:off x="989280" y="4495680"/>
                <a:ext cx="5306760" cy="45468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wrap="none" lIns="90360" rIns="90360" tIns="44280" bIns="44280">
                <a:spAutoFit/>
              </a:bodyPr>
              <a:p>
                <a:pPr>
                  <a:tabLst>
                    <a:tab algn="l" pos="0"/>
                    <a:tab algn="l" pos="914400"/>
                    <a:tab algn="l" pos="1828800"/>
                    <a:tab algn="l" pos="2743200"/>
                    <a:tab algn="l" pos="3657600"/>
                    <a:tab algn="l" pos="4572000"/>
                    <a:tab algn="l" pos="5486400"/>
                    <a:tab algn="l" pos="6400800"/>
                    <a:tab algn="l" pos="7315200"/>
                    <a:tab algn="l" pos="8229600"/>
                    <a:tab algn="l" pos="9144000"/>
                    <a:tab algn="l" pos="10058400"/>
                  </a:tabLst>
                </a:pPr>
                <a:r>
                  <a:rPr b="0" lang="en-US" sz="2400" spc="-1" strike="noStrike">
                    <a:solidFill>
                      <a:srgbClr val="ff0000"/>
                    </a:solidFill>
                    <a:latin typeface="Times New Roman"/>
                  </a:rPr>
                  <a:t>% A              mass A (g)               moles A</a:t>
                </a:r>
                <a:endParaRPr b="0" lang="en-US" sz="2400" spc="-1" strike="noStrike">
                  <a:solidFill>
                    <a:srgbClr val="000000"/>
                  </a:solidFill>
                  <a:latin typeface="Times New Roman"/>
                </a:endParaRPr>
              </a:p>
            </p:txBody>
          </p:sp>
          <p:sp>
            <p:nvSpPr>
              <p:cNvPr id="515" name="Line 6"/>
              <p:cNvSpPr/>
              <p:nvPr/>
            </p:nvSpPr>
            <p:spPr>
              <a:xfrm>
                <a:off x="1766880" y="4738680"/>
                <a:ext cx="838080" cy="0"/>
              </a:xfrm>
              <a:prstGeom prst="line">
                <a:avLst/>
              </a:prstGeom>
              <a:ln w="12600">
                <a:solidFill>
                  <a:srgbClr val="000000"/>
                </a:solidFill>
                <a:miter/>
                <a:tailEnd len="med" type="triangle" w="med"/>
              </a:ln>
            </p:spPr>
            <p:style>
              <a:lnRef idx="0"/>
              <a:fillRef idx="0"/>
              <a:effectRef idx="0"/>
              <a:fontRef idx="minor"/>
            </p:style>
          </p:sp>
          <p:sp>
            <p:nvSpPr>
              <p:cNvPr id="516" name="Line 7"/>
              <p:cNvSpPr/>
              <p:nvPr/>
            </p:nvSpPr>
            <p:spPr>
              <a:xfrm>
                <a:off x="4205160" y="4738680"/>
                <a:ext cx="838440" cy="0"/>
              </a:xfrm>
              <a:prstGeom prst="line">
                <a:avLst/>
              </a:prstGeom>
              <a:ln w="12600">
                <a:solidFill>
                  <a:srgbClr val="000000"/>
                </a:solidFill>
                <a:miter/>
                <a:tailEnd len="med" type="triangle" w="med"/>
              </a:ln>
            </p:spPr>
            <p:style>
              <a:lnRef idx="0"/>
              <a:fillRef idx="0"/>
              <a:effectRef idx="0"/>
              <a:fontRef idx="minor"/>
            </p:style>
          </p:sp>
          <p:sp>
            <p:nvSpPr>
              <p:cNvPr id="517" name="CustomShape 8"/>
              <p:cNvSpPr/>
              <p:nvPr/>
            </p:nvSpPr>
            <p:spPr>
              <a:xfrm>
                <a:off x="1761480" y="4191120"/>
                <a:ext cx="3290400" cy="50508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wrap="none" lIns="90360" rIns="90360" tIns="44280" bIns="44280">
                <a:spAutoFit/>
              </a:bodyPr>
              <a:p>
                <a:pPr>
                  <a:tabLst>
                    <a:tab algn="l" pos="0"/>
                    <a:tab algn="l" pos="914400"/>
                    <a:tab algn="l" pos="1828800"/>
                    <a:tab algn="l" pos="2743200"/>
                    <a:tab algn="l" pos="3657600"/>
                    <a:tab algn="l" pos="4572000"/>
                    <a:tab algn="l" pos="5486400"/>
                    <a:tab algn="l" pos="6400800"/>
                    <a:tab algn="l" pos="7315200"/>
                    <a:tab algn="l" pos="8229600"/>
                    <a:tab algn="l" pos="9144000"/>
                    <a:tab algn="l" pos="10058400"/>
                  </a:tabLst>
                </a:pPr>
                <a:r>
                  <a:rPr b="0" lang="en-US" sz="2400" spc="-1" strike="noStrike">
                    <a:solidFill>
                      <a:srgbClr val="9900ff"/>
                    </a:solidFill>
                    <a:latin typeface="Times New Roman"/>
                  </a:rPr>
                  <a:t>100g                        MM</a:t>
                </a:r>
                <a:r>
                  <a:rPr b="0" lang="en-US" sz="2400" spc="-1" strike="noStrike" baseline="-25000">
                    <a:solidFill>
                      <a:srgbClr val="9900ff"/>
                    </a:solidFill>
                    <a:latin typeface="Times New Roman"/>
                  </a:rPr>
                  <a:t>A</a:t>
                </a:r>
                <a:endParaRPr b="0" lang="en-US" sz="2400" spc="-1" strike="noStrike">
                  <a:solidFill>
                    <a:srgbClr val="000000"/>
                  </a:solidFill>
                  <a:latin typeface="Times New Roman"/>
                </a:endParaRPr>
              </a:p>
            </p:txBody>
          </p:sp>
        </p:grpSp>
        <p:grpSp>
          <p:nvGrpSpPr>
            <p:cNvPr id="518" name="Group 9"/>
            <p:cNvGrpSpPr/>
            <p:nvPr/>
          </p:nvGrpSpPr>
          <p:grpSpPr>
            <a:xfrm>
              <a:off x="988200" y="5334120"/>
              <a:ext cx="5256360" cy="759240"/>
              <a:chOff x="988200" y="5334120"/>
              <a:chExt cx="5256360" cy="759240"/>
            </a:xfrm>
          </p:grpSpPr>
          <p:sp>
            <p:nvSpPr>
              <p:cNvPr id="519" name="CustomShape 10"/>
              <p:cNvSpPr/>
              <p:nvPr/>
            </p:nvSpPr>
            <p:spPr>
              <a:xfrm>
                <a:off x="988200" y="5638680"/>
                <a:ext cx="5256360" cy="45468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wrap="none" lIns="90360" rIns="90360" tIns="44280" bIns="44280">
                <a:spAutoFit/>
              </a:bodyPr>
              <a:p>
                <a:pPr>
                  <a:tabLst>
                    <a:tab algn="l" pos="0"/>
                    <a:tab algn="l" pos="914400"/>
                    <a:tab algn="l" pos="1828800"/>
                    <a:tab algn="l" pos="2743200"/>
                    <a:tab algn="l" pos="3657600"/>
                    <a:tab algn="l" pos="4572000"/>
                    <a:tab algn="l" pos="5486400"/>
                    <a:tab algn="l" pos="6400800"/>
                    <a:tab algn="l" pos="7315200"/>
                    <a:tab algn="l" pos="8229600"/>
                    <a:tab algn="l" pos="9144000"/>
                    <a:tab algn="l" pos="10058400"/>
                  </a:tabLst>
                </a:pPr>
                <a:r>
                  <a:rPr b="0" lang="en-US" sz="2400" spc="-1" strike="noStrike">
                    <a:solidFill>
                      <a:srgbClr val="ff0000"/>
                    </a:solidFill>
                    <a:latin typeface="Times New Roman"/>
                  </a:rPr>
                  <a:t>% B              mass B (g)               moles B</a:t>
                </a:r>
                <a:endParaRPr b="0" lang="en-US" sz="2400" spc="-1" strike="noStrike">
                  <a:solidFill>
                    <a:srgbClr val="000000"/>
                  </a:solidFill>
                  <a:latin typeface="Times New Roman"/>
                </a:endParaRPr>
              </a:p>
            </p:txBody>
          </p:sp>
          <p:sp>
            <p:nvSpPr>
              <p:cNvPr id="520" name="Line 11"/>
              <p:cNvSpPr/>
              <p:nvPr/>
            </p:nvSpPr>
            <p:spPr>
              <a:xfrm>
                <a:off x="1766880" y="5881680"/>
                <a:ext cx="838080" cy="0"/>
              </a:xfrm>
              <a:prstGeom prst="line">
                <a:avLst/>
              </a:prstGeom>
              <a:ln w="12600">
                <a:solidFill>
                  <a:srgbClr val="000000"/>
                </a:solidFill>
                <a:miter/>
                <a:tailEnd len="med" type="triangle" w="med"/>
              </a:ln>
            </p:spPr>
            <p:style>
              <a:lnRef idx="0"/>
              <a:fillRef idx="0"/>
              <a:effectRef idx="0"/>
              <a:fontRef idx="minor"/>
            </p:style>
          </p:sp>
          <p:sp>
            <p:nvSpPr>
              <p:cNvPr id="521" name="Line 12"/>
              <p:cNvSpPr/>
              <p:nvPr/>
            </p:nvSpPr>
            <p:spPr>
              <a:xfrm>
                <a:off x="4205160" y="5881680"/>
                <a:ext cx="838440" cy="0"/>
              </a:xfrm>
              <a:prstGeom prst="line">
                <a:avLst/>
              </a:prstGeom>
              <a:ln w="12600">
                <a:solidFill>
                  <a:srgbClr val="000000"/>
                </a:solidFill>
                <a:miter/>
                <a:tailEnd len="med" type="triangle" w="med"/>
              </a:ln>
            </p:spPr>
            <p:style>
              <a:lnRef idx="0"/>
              <a:fillRef idx="0"/>
              <a:effectRef idx="0"/>
              <a:fontRef idx="minor"/>
            </p:style>
          </p:sp>
          <p:sp>
            <p:nvSpPr>
              <p:cNvPr id="522" name="CustomShape 13"/>
              <p:cNvSpPr/>
              <p:nvPr/>
            </p:nvSpPr>
            <p:spPr>
              <a:xfrm>
                <a:off x="1761120" y="5334120"/>
                <a:ext cx="3279600" cy="50508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wrap="none" lIns="90360" rIns="90360" tIns="44280" bIns="44280">
                <a:spAutoFit/>
              </a:bodyPr>
              <a:p>
                <a:pPr>
                  <a:tabLst>
                    <a:tab algn="l" pos="0"/>
                    <a:tab algn="l" pos="914400"/>
                    <a:tab algn="l" pos="1828800"/>
                    <a:tab algn="l" pos="2743200"/>
                    <a:tab algn="l" pos="3657600"/>
                    <a:tab algn="l" pos="4572000"/>
                    <a:tab algn="l" pos="5486400"/>
                    <a:tab algn="l" pos="6400800"/>
                    <a:tab algn="l" pos="7315200"/>
                    <a:tab algn="l" pos="8229600"/>
                    <a:tab algn="l" pos="9144000"/>
                    <a:tab algn="l" pos="10058400"/>
                  </a:tabLst>
                </a:pPr>
                <a:r>
                  <a:rPr b="0" lang="en-US" sz="2400" spc="-1" strike="noStrike">
                    <a:solidFill>
                      <a:srgbClr val="9900ff"/>
                    </a:solidFill>
                    <a:latin typeface="Times New Roman"/>
                  </a:rPr>
                  <a:t>100g                        MM</a:t>
                </a:r>
                <a:r>
                  <a:rPr b="0" lang="en-US" sz="2400" spc="-1" strike="noStrike" baseline="-25000">
                    <a:solidFill>
                      <a:srgbClr val="9900ff"/>
                    </a:solidFill>
                    <a:latin typeface="Times New Roman"/>
                  </a:rPr>
                  <a:t>B</a:t>
                </a:r>
                <a:endParaRPr b="0" lang="en-US" sz="2400" spc="-1" strike="noStrike">
                  <a:solidFill>
                    <a:srgbClr val="000000"/>
                  </a:solidFill>
                  <a:latin typeface="Times New Roman"/>
                </a:endParaRPr>
              </a:p>
            </p:txBody>
          </p:sp>
        </p:grpSp>
        <p:sp>
          <p:nvSpPr>
            <p:cNvPr id="523" name="Line 14"/>
            <p:cNvSpPr/>
            <p:nvPr/>
          </p:nvSpPr>
          <p:spPr>
            <a:xfrm>
              <a:off x="6262560" y="4662360"/>
              <a:ext cx="304920" cy="0"/>
            </a:xfrm>
            <a:prstGeom prst="line">
              <a:avLst/>
            </a:prstGeom>
            <a:ln w="1260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524" name="Line 15"/>
            <p:cNvSpPr/>
            <p:nvPr/>
          </p:nvSpPr>
          <p:spPr>
            <a:xfrm>
              <a:off x="6567480" y="4662360"/>
              <a:ext cx="0" cy="1143000"/>
            </a:xfrm>
            <a:prstGeom prst="line">
              <a:avLst/>
            </a:prstGeom>
            <a:ln w="1260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525" name="Line 16"/>
            <p:cNvSpPr/>
            <p:nvPr/>
          </p:nvSpPr>
          <p:spPr>
            <a:xfrm flipH="1">
              <a:off x="6186600" y="5805360"/>
              <a:ext cx="380880" cy="0"/>
            </a:xfrm>
            <a:prstGeom prst="line">
              <a:avLst/>
            </a:prstGeom>
            <a:ln w="1260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526" name="Line 17"/>
            <p:cNvSpPr/>
            <p:nvPr/>
          </p:nvSpPr>
          <p:spPr>
            <a:xfrm>
              <a:off x="6643800" y="5272200"/>
              <a:ext cx="380880" cy="0"/>
            </a:xfrm>
            <a:prstGeom prst="line">
              <a:avLst/>
            </a:prstGeom>
            <a:ln w="12600">
              <a:solidFill>
                <a:srgbClr val="000000"/>
              </a:solidFill>
              <a:miter/>
              <a:tailEnd len="med" type="triangle" w="med"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527" name="CustomShape 18"/>
            <p:cNvSpPr/>
            <p:nvPr/>
          </p:nvSpPr>
          <p:spPr>
            <a:xfrm>
              <a:off x="7162920" y="4892760"/>
              <a:ext cx="1204920" cy="1186200"/>
            </a:xfrm>
            <a:prstGeom prst="rect">
              <a:avLst/>
            </a:prstGeom>
            <a:noFill/>
            <a:ln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360" rIns="90360" tIns="44280" bIns="44280">
              <a:spAutoFit/>
            </a:bodyPr>
            <a:p>
              <a:pPr>
                <a:tabLst>
                  <a:tab algn="l" pos="0"/>
                  <a:tab algn="l" pos="914400"/>
                  <a:tab algn="l" pos="1828800"/>
                  <a:tab algn="l" pos="2743200"/>
                  <a:tab algn="l" pos="3657600"/>
                  <a:tab algn="l" pos="4572000"/>
                  <a:tab algn="l" pos="5486400"/>
                  <a:tab algn="l" pos="6400800"/>
                  <a:tab algn="l" pos="7315200"/>
                  <a:tab algn="l" pos="8229600"/>
                  <a:tab algn="l" pos="9144000"/>
                  <a:tab algn="l" pos="10058400"/>
                </a:tabLst>
              </a:pPr>
              <a:r>
                <a:rPr b="0" lang="en-US" sz="2400" spc="-1" strike="noStrike" u="sng">
                  <a:solidFill>
                    <a:srgbClr val="ff0000"/>
                  </a:solidFill>
                  <a:uFillTx/>
                  <a:latin typeface="Times New Roman"/>
                </a:rPr>
                <a:t>moles A</a:t>
              </a:r>
              <a:endParaRPr b="0" lang="en-US" sz="2400" spc="-1" strike="noStrike">
                <a:solidFill>
                  <a:srgbClr val="000000"/>
                </a:solidFill>
                <a:latin typeface="Times New Roman"/>
              </a:endParaRPr>
            </a:p>
            <a:p>
              <a:pPr>
                <a:tabLst>
                  <a:tab algn="l" pos="0"/>
                  <a:tab algn="l" pos="914400"/>
                  <a:tab algn="l" pos="1828800"/>
                  <a:tab algn="l" pos="2743200"/>
                  <a:tab algn="l" pos="3657600"/>
                  <a:tab algn="l" pos="4572000"/>
                  <a:tab algn="l" pos="5486400"/>
                  <a:tab algn="l" pos="6400800"/>
                  <a:tab algn="l" pos="7315200"/>
                  <a:tab algn="l" pos="8229600"/>
                  <a:tab algn="l" pos="9144000"/>
                  <a:tab algn="l" pos="10058400"/>
                </a:tabLst>
              </a:pPr>
              <a:r>
                <a:rPr b="0" lang="en-US" sz="2400" spc="-1" strike="noStrike">
                  <a:solidFill>
                    <a:srgbClr val="ff0000"/>
                  </a:solidFill>
                  <a:latin typeface="Times New Roman"/>
                </a:rPr>
                <a:t>moles B</a:t>
              </a:r>
              <a:endParaRPr b="0" lang="en-US" sz="2400" spc="-1" strike="noStrike">
                <a:solidFill>
                  <a:srgbClr val="000000"/>
                </a:solidFill>
                <a:latin typeface="Times New Roman"/>
              </a:endParaRPr>
            </a:p>
          </p:txBody>
        </p:sp>
      </p:grpSp>
    </p:spTree>
  </p:cSld>
  <p:transition>
    <p:fade thruBlk="true"/>
  </p:transition>
  <p:timing>
    <p:tnLst>
      <p:par>
        <p:cTn id="1093" dur="indefinite" restart="never" nodeType="tmRoot">
          <p:childTnLst>
            <p:seq>
              <p:cTn id="1094" dur="indefinite" nodeType="mainSeq">
                <p:childTnLst>
                  <p:par>
                    <p:cTn id="1095" fill="hold">
                      <p:stCondLst>
                        <p:cond delay="indefinite"/>
                      </p:stCondLst>
                      <p:childTnLst>
                        <p:par>
                          <p:cTn id="1096" fill="hold">
                            <p:stCondLst>
                              <p:cond delay="0"/>
                            </p:stCondLst>
                            <p:childTnLst>
                              <p:par>
                                <p:cTn id="1097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099" dur="500"/>
                                        <p:tgtEl>
                                          <p:spTgt spid="5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0" nodeType="with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102" dur="500"/>
                                        <p:tgtEl>
                                          <p:spTgt spid="5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3" fill="hold">
                      <p:stCondLst>
                        <p:cond delay="indefinite"/>
                      </p:stCondLst>
                      <p:childTnLst>
                        <p:par>
                          <p:cTn id="1104" fill="hold">
                            <p:stCondLst>
                              <p:cond delay="0"/>
                            </p:stCondLst>
                            <p:childTnLst>
                              <p:par>
                                <p:cTn id="1105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107" dur="500"/>
                                        <p:tgtEl>
                                          <p:spTgt spid="5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8" fill="hold">
                      <p:stCondLst>
                        <p:cond delay="indefinite"/>
                      </p:stCondLst>
                      <p:childTnLst>
                        <p:par>
                          <p:cTn id="1109" fill="hold">
                            <p:stCondLst>
                              <p:cond delay="0"/>
                            </p:stCondLst>
                            <p:childTnLst>
                              <p:par>
                                <p:cTn id="1110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2" dur="500" fill="hold"/>
                                        <p:tgtEl>
                                          <p:spTgt spid="5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13" dur="500" fill="hold"/>
                                        <p:tgtEl>
                                          <p:spTgt spid="5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TextShape 1"/>
          <p:cNvSpPr txBox="1"/>
          <p:nvPr/>
        </p:nvSpPr>
        <p:spPr>
          <a:xfrm>
            <a:off x="685800" y="22824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4400" spc="-1" strike="noStrike">
                <a:solidFill>
                  <a:srgbClr val="9900ff"/>
                </a:solidFill>
                <a:latin typeface="Times New Roman"/>
              </a:rPr>
              <a:t>Counting Nails by the Pound</a:t>
            </a:r>
            <a:endParaRPr b="0" lang="en-US" sz="4400" spc="-1" strike="noStrike">
              <a:solidFill>
                <a:srgbClr val="9900ff"/>
              </a:solidFill>
              <a:latin typeface="Times New Roman"/>
            </a:endParaRPr>
          </a:p>
        </p:txBody>
      </p:sp>
      <p:sp>
        <p:nvSpPr>
          <p:cNvPr id="62" name="TextShape 2"/>
          <p:cNvSpPr txBox="1"/>
          <p:nvPr/>
        </p:nvSpPr>
        <p:spPr>
          <a:xfrm>
            <a:off x="228240" y="1447920"/>
            <a:ext cx="5715000" cy="449568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>
            <a:normAutofit/>
          </a:bodyPr>
          <a:p>
            <a:pPr marL="342720" indent="-342720">
              <a:spcBef>
                <a:spcPts val="697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I want to buy a certain number of nails for a project, but the hardware store sells nails by the pound.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spcBef>
                <a:spcPts val="697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How do I know how many nails I am buying when I buy a pound of nails?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spcBef>
                <a:spcPts val="697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Analogy: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lvl="1" marL="742680" indent="-285480">
              <a:spcBef>
                <a:spcPts val="697"/>
              </a:spcBef>
              <a:buClr>
                <a:srgbClr val="000000"/>
              </a:buClr>
              <a:buFont typeface="Wingdings" charset="2"/>
              <a:buChar char="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How many atoms in a given mass of an element?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</p:txBody>
      </p:sp>
      <p:pic>
        <p:nvPicPr>
          <p:cNvPr id="63" name="" descr=""/>
          <p:cNvPicPr/>
          <p:nvPr/>
        </p:nvPicPr>
        <p:blipFill>
          <a:blip r:embed="rId1"/>
          <a:stretch/>
        </p:blipFill>
        <p:spPr>
          <a:xfrm>
            <a:off x="5867280" y="1523880"/>
            <a:ext cx="2810160" cy="2251080"/>
          </a:xfrm>
          <a:prstGeom prst="rect">
            <a:avLst/>
          </a:prstGeom>
          <a:ln>
            <a:noFill/>
          </a:ln>
        </p:spPr>
      </p:pic>
    </p:spTree>
  </p:cSld>
  <p:transition>
    <p:fade thruBlk="true"/>
  </p:transition>
  <p:timing>
    <p:tnLst>
      <p:par>
        <p:cTn id="42" dur="indefinite" restart="never" nodeType="tmRoot">
          <p:childTnLst>
            <p:seq>
              <p:cTn id="43" dur="indefinite" nodeType="mainSeq">
                <p:childTnLst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48" dur="500"/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nodeType="withEffect" fill="hold" presetClass="entr" presetID="2" presetSubtype="3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51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52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57" dur="500"/>
                                        <p:tgtEl>
                                          <p:spTgt spid="6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62" dur="500"/>
                                        <p:tgtEl>
                                          <p:spTgt spid="6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nodeType="with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65" dur="500"/>
                                        <p:tgtEl>
                                          <p:spTgt spid="6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8" name="TextShape 1"/>
          <p:cNvSpPr txBox="1"/>
          <p:nvPr/>
        </p:nvSpPr>
        <p:spPr>
          <a:xfrm>
            <a:off x="685800" y="30456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4400" spc="-1" strike="noStrike">
                <a:solidFill>
                  <a:srgbClr val="9900ff"/>
                </a:solidFill>
                <a:latin typeface="Times New Roman"/>
              </a:rPr>
              <a:t>Empirical Formulas, Continued</a:t>
            </a:r>
            <a:endParaRPr b="0" lang="en-US" sz="4400" spc="-1" strike="noStrike">
              <a:solidFill>
                <a:srgbClr val="9900ff"/>
              </a:solidFill>
              <a:latin typeface="Times New Roman"/>
            </a:endParaRPr>
          </a:p>
        </p:txBody>
      </p:sp>
      <p:sp>
        <p:nvSpPr>
          <p:cNvPr id="529" name="CustomShape 2"/>
          <p:cNvSpPr/>
          <p:nvPr/>
        </p:nvSpPr>
        <p:spPr>
          <a:xfrm>
            <a:off x="457200" y="3124080"/>
            <a:ext cx="4572000" cy="12416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>
            <a:spAutoFit/>
          </a:bodyPr>
          <a:p>
            <a:pPr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1" lang="en-US" sz="2400" spc="-1" strike="noStrike">
                <a:solidFill>
                  <a:srgbClr val="000000"/>
                </a:solidFill>
                <a:latin typeface="Times New Roman"/>
              </a:rPr>
              <a:t>Benzene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Molecular formula = C</a:t>
            </a:r>
            <a:r>
              <a:rPr b="0" lang="en-US" sz="2400" spc="-1" strike="noStrike" baseline="-25000">
                <a:solidFill>
                  <a:srgbClr val="000000"/>
                </a:solidFill>
                <a:latin typeface="Times New Roman"/>
              </a:rPr>
              <a:t>6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H</a:t>
            </a:r>
            <a:r>
              <a:rPr b="0" lang="en-US" sz="2400" spc="-1" strike="noStrike" baseline="-25000">
                <a:solidFill>
                  <a:srgbClr val="000000"/>
                </a:solidFill>
                <a:latin typeface="Times New Roman"/>
              </a:rPr>
              <a:t>6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Empirical formula = CH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530" name="CustomShape 3"/>
          <p:cNvSpPr/>
          <p:nvPr/>
        </p:nvSpPr>
        <p:spPr>
          <a:xfrm>
            <a:off x="380880" y="4648320"/>
            <a:ext cx="4572000" cy="12920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>
            <a:spAutoFit/>
          </a:bodyPr>
          <a:p>
            <a:pPr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1" lang="en-US" sz="2400" spc="-1" strike="noStrike">
                <a:solidFill>
                  <a:srgbClr val="000000"/>
                </a:solidFill>
                <a:latin typeface="Times New Roman"/>
              </a:rPr>
              <a:t>Glucose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Molecular formula = C</a:t>
            </a:r>
            <a:r>
              <a:rPr b="0" lang="en-US" sz="2400" spc="-1" strike="noStrike" baseline="-25000">
                <a:solidFill>
                  <a:srgbClr val="000000"/>
                </a:solidFill>
                <a:latin typeface="Times New Roman"/>
              </a:rPr>
              <a:t>6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H</a:t>
            </a:r>
            <a:r>
              <a:rPr b="0" lang="en-US" sz="2400" spc="-1" strike="noStrike" baseline="-25000">
                <a:solidFill>
                  <a:srgbClr val="000000"/>
                </a:solidFill>
                <a:latin typeface="Times New Roman"/>
              </a:rPr>
              <a:t>12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O</a:t>
            </a:r>
            <a:r>
              <a:rPr b="0" lang="en-US" sz="2400" spc="-1" strike="noStrike" baseline="-25000">
                <a:solidFill>
                  <a:srgbClr val="000000"/>
                </a:solidFill>
                <a:latin typeface="Times New Roman"/>
              </a:rPr>
              <a:t>6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Empirical formula = CH</a:t>
            </a:r>
            <a:r>
              <a:rPr b="0" lang="en-US" sz="2400" spc="-1" strike="noStrike" baseline="-25000">
                <a:solidFill>
                  <a:srgbClr val="000000"/>
                </a:solidFill>
                <a:latin typeface="Times New Roman"/>
              </a:rPr>
              <a:t>2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O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531" name="CustomShape 4"/>
          <p:cNvSpPr/>
          <p:nvPr/>
        </p:nvSpPr>
        <p:spPr>
          <a:xfrm>
            <a:off x="457200" y="1523880"/>
            <a:ext cx="4572000" cy="12416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>
            <a:spAutoFit/>
          </a:bodyPr>
          <a:p>
            <a:pPr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1" lang="en-US" sz="2400" spc="-1" strike="noStrike">
                <a:solidFill>
                  <a:srgbClr val="000000"/>
                </a:solidFill>
                <a:latin typeface="Times New Roman"/>
              </a:rPr>
              <a:t>Hydrogen Peroxide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Molecular formula = H</a:t>
            </a:r>
            <a:r>
              <a:rPr b="0" lang="en-US" sz="2400" spc="-1" strike="noStrike" baseline="-25000">
                <a:solidFill>
                  <a:srgbClr val="000000"/>
                </a:solidFill>
                <a:latin typeface="Times New Roman"/>
              </a:rPr>
              <a:t>2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O</a:t>
            </a:r>
            <a:r>
              <a:rPr b="0" lang="en-US" sz="2400" spc="-1" strike="noStrike" baseline="-25000">
                <a:solidFill>
                  <a:srgbClr val="000000"/>
                </a:solidFill>
                <a:latin typeface="Times New Roman"/>
              </a:rPr>
              <a:t>2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Empirical formula = HO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p:pic>
        <p:nvPicPr>
          <p:cNvPr id="532" name="" descr=""/>
          <p:cNvPicPr/>
          <p:nvPr/>
        </p:nvPicPr>
        <p:blipFill>
          <a:blip r:embed="rId1"/>
          <a:stretch/>
        </p:blipFill>
        <p:spPr>
          <a:xfrm>
            <a:off x="4267080" y="2362320"/>
            <a:ext cx="1978200" cy="2260440"/>
          </a:xfrm>
          <a:prstGeom prst="rect">
            <a:avLst/>
          </a:prstGeom>
          <a:ln>
            <a:noFill/>
          </a:ln>
        </p:spPr>
      </p:pic>
      <p:pic>
        <p:nvPicPr>
          <p:cNvPr id="533" name="" descr=""/>
          <p:cNvPicPr/>
          <p:nvPr/>
        </p:nvPicPr>
        <p:blipFill>
          <a:blip r:embed="rId2"/>
          <a:stretch/>
        </p:blipFill>
        <p:spPr>
          <a:xfrm>
            <a:off x="4343400" y="4622760"/>
            <a:ext cx="2971800" cy="2235240"/>
          </a:xfrm>
          <a:prstGeom prst="rect">
            <a:avLst/>
          </a:prstGeom>
          <a:ln>
            <a:noFill/>
          </a:ln>
        </p:spPr>
      </p:pic>
      <p:pic>
        <p:nvPicPr>
          <p:cNvPr id="534" name="" descr=""/>
          <p:cNvPicPr/>
          <p:nvPr/>
        </p:nvPicPr>
        <p:blipFill>
          <a:blip r:embed="rId3"/>
          <a:stretch/>
        </p:blipFill>
        <p:spPr>
          <a:xfrm>
            <a:off x="4419720" y="1523880"/>
            <a:ext cx="1295280" cy="860400"/>
          </a:xfrm>
          <a:prstGeom prst="rect">
            <a:avLst/>
          </a:prstGeom>
          <a:ln>
            <a:noFill/>
          </a:ln>
        </p:spPr>
      </p:pic>
    </p:spTree>
  </p:cSld>
  <p:transition>
    <p:fade thruBlk="true"/>
  </p:transition>
</p:sld>
</file>

<file path=ppt/slides/slide4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5" name="TextShape 1"/>
          <p:cNvSpPr txBox="1"/>
          <p:nvPr/>
        </p:nvSpPr>
        <p:spPr>
          <a:xfrm>
            <a:off x="0" y="533520"/>
            <a:ext cx="9144000" cy="121896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600" spc="-1" strike="noStrike">
                <a:solidFill>
                  <a:srgbClr val="9900ff"/>
                </a:solidFill>
                <a:latin typeface="Times New Roman"/>
              </a:rPr>
              <a:t>Practice—Determine the Empirical Formula of Benzopyrene, C</a:t>
            </a:r>
            <a:r>
              <a:rPr b="0" lang="en-US" sz="3600" spc="-1" strike="noStrike" baseline="-25000">
                <a:solidFill>
                  <a:srgbClr val="9900ff"/>
                </a:solidFill>
                <a:latin typeface="Times New Roman"/>
              </a:rPr>
              <a:t>20</a:t>
            </a:r>
            <a:r>
              <a:rPr b="0" lang="en-US" sz="3600" spc="-1" strike="noStrike">
                <a:solidFill>
                  <a:srgbClr val="9900ff"/>
                </a:solidFill>
                <a:latin typeface="Times New Roman"/>
              </a:rPr>
              <a:t>H</a:t>
            </a:r>
            <a:r>
              <a:rPr b="0" lang="en-US" sz="3600" spc="-1" strike="noStrike" baseline="-25000">
                <a:solidFill>
                  <a:srgbClr val="9900ff"/>
                </a:solidFill>
                <a:latin typeface="Times New Roman"/>
              </a:rPr>
              <a:t>12</a:t>
            </a:r>
            <a:r>
              <a:rPr b="0" lang="en-US" sz="3600" spc="-1" strike="noStrike">
                <a:solidFill>
                  <a:srgbClr val="9900ff"/>
                </a:solidFill>
                <a:latin typeface="Times New Roman"/>
              </a:rPr>
              <a:t>, Continued</a:t>
            </a:r>
            <a:endParaRPr b="0" lang="en-US" sz="3600" spc="-1" strike="noStrike">
              <a:solidFill>
                <a:srgbClr val="9900ff"/>
              </a:solidFill>
              <a:latin typeface="Times New Roman"/>
            </a:endParaRPr>
          </a:p>
        </p:txBody>
      </p:sp>
      <p:sp>
        <p:nvSpPr>
          <p:cNvPr id="536" name="TextShape 2"/>
          <p:cNvSpPr txBox="1"/>
          <p:nvPr/>
        </p:nvSpPr>
        <p:spPr>
          <a:xfrm>
            <a:off x="685800" y="1981080"/>
            <a:ext cx="7772400" cy="41148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>
            <a:normAutofit fontScale="96000"/>
          </a:bodyPr>
          <a:p>
            <a:pPr marL="609480" indent="-609480">
              <a:spcBef>
                <a:spcPts val="697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Find the greatest common factor (GCF) of the subscripts.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lvl="1" marL="990360" indent="-533160" algn="ctr">
              <a:spcBef>
                <a:spcPts val="598"/>
              </a:spcBef>
              <a:tabLst>
                <a:tab algn="l" pos="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20 factors = (10 x 2), (5 x 4)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lvl="1" marL="990360" indent="-533160" algn="ctr">
              <a:spcBef>
                <a:spcPts val="598"/>
              </a:spcBef>
              <a:tabLst>
                <a:tab algn="l" pos="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12 factors = (6 x 2), (4 x 3)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lvl="1" marL="990360" indent="-533160" algn="ctr">
              <a:spcBef>
                <a:spcPts val="598"/>
              </a:spcBef>
              <a:tabLst>
                <a:tab algn="l" pos="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GCF = 4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marL="609480" indent="-609480">
              <a:spcBef>
                <a:spcPts val="697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Divide each subscript by the GCF to get the empirical formula.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lvl="1" marL="990360" indent="-533160" algn="ctr">
              <a:spcBef>
                <a:spcPts val="598"/>
              </a:spcBef>
              <a:tabLst>
                <a:tab algn="l" pos="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C</a:t>
            </a:r>
            <a:r>
              <a:rPr b="0" lang="en-US" sz="2400" spc="-1" strike="noStrike" baseline="-25000">
                <a:solidFill>
                  <a:srgbClr val="000000"/>
                </a:solidFill>
                <a:latin typeface="Times New Roman"/>
              </a:rPr>
              <a:t>20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H</a:t>
            </a:r>
            <a:r>
              <a:rPr b="0" lang="en-US" sz="2400" spc="-1" strike="noStrike" baseline="-25000">
                <a:solidFill>
                  <a:srgbClr val="000000"/>
                </a:solidFill>
                <a:latin typeface="Times New Roman"/>
              </a:rPr>
              <a:t>12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 = (C</a:t>
            </a:r>
            <a:r>
              <a:rPr b="0" lang="en-US" sz="2400" spc="-1" strike="noStrike" baseline="-25000">
                <a:solidFill>
                  <a:srgbClr val="000000"/>
                </a:solidFill>
                <a:latin typeface="Times New Roman"/>
              </a:rPr>
              <a:t>5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H</a:t>
            </a:r>
            <a:r>
              <a:rPr b="0" lang="en-US" sz="2400" spc="-1" strike="noStrike" baseline="-25000">
                <a:solidFill>
                  <a:srgbClr val="000000"/>
                </a:solidFill>
                <a:latin typeface="Times New Roman"/>
              </a:rPr>
              <a:t>3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)</a:t>
            </a:r>
            <a:r>
              <a:rPr b="0" lang="en-US" sz="2400" spc="-1" strike="noStrike" baseline="-25000">
                <a:solidFill>
                  <a:srgbClr val="000000"/>
                </a:solidFill>
                <a:latin typeface="Times New Roman"/>
              </a:rPr>
              <a:t>4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lvl="1" marL="990360" indent="-533160" algn="ctr">
              <a:spcBef>
                <a:spcPts val="598"/>
              </a:spcBef>
              <a:tabLst>
                <a:tab algn="l" pos="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Empirical formula = C</a:t>
            </a:r>
            <a:r>
              <a:rPr b="0" lang="en-US" sz="2400" spc="-1" strike="noStrike" baseline="-25000">
                <a:solidFill>
                  <a:srgbClr val="000000"/>
                </a:solidFill>
                <a:latin typeface="Times New Roman"/>
              </a:rPr>
              <a:t>5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H</a:t>
            </a:r>
            <a:r>
              <a:rPr b="0" lang="en-US" sz="2400" spc="-1" strike="noStrike" baseline="-25000">
                <a:solidFill>
                  <a:srgbClr val="000000"/>
                </a:solidFill>
                <a:latin typeface="Times New Roman"/>
              </a:rPr>
              <a:t>3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transition>
    <p:fade thruBlk="true"/>
  </p:transition>
  <p:timing>
    <p:tnLst>
      <p:par>
        <p:cTn id="1114" dur="indefinite" restart="never" nodeType="tmRoot">
          <p:childTnLst>
            <p:seq>
              <p:cTn id="1115" dur="indefinite" nodeType="mainSeq">
                <p:childTnLst>
                  <p:par>
                    <p:cTn id="1116" fill="hold">
                      <p:stCondLst>
                        <p:cond delay="indefinite"/>
                      </p:stCondLst>
                      <p:childTnLst>
                        <p:par>
                          <p:cTn id="1117" fill="hold">
                            <p:stCondLst>
                              <p:cond delay="0"/>
                            </p:stCondLst>
                            <p:childTnLst>
                              <p:par>
                                <p:cTn id="1118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120" dur="500"/>
                                        <p:tgtEl>
                                          <p:spTgt spid="5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1" fill="hold">
                      <p:stCondLst>
                        <p:cond delay="indefinite"/>
                      </p:stCondLst>
                      <p:childTnLst>
                        <p:par>
                          <p:cTn id="1122" fill="hold">
                            <p:stCondLst>
                              <p:cond delay="0"/>
                            </p:stCondLst>
                            <p:childTnLst>
                              <p:par>
                                <p:cTn id="1123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5" fill="hold">
                      <p:stCondLst>
                        <p:cond delay="indefinite"/>
                      </p:stCondLst>
                      <p:childTnLst>
                        <p:par>
                          <p:cTn id="1126" fill="hold">
                            <p:stCondLst>
                              <p:cond delay="0"/>
                            </p:stCondLst>
                            <p:childTnLst>
                              <p:par>
                                <p:cTn id="1127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9" fill="hold">
                      <p:stCondLst>
                        <p:cond delay="indefinite"/>
                      </p:stCondLst>
                      <p:childTnLst>
                        <p:par>
                          <p:cTn id="1130" fill="hold">
                            <p:stCondLst>
                              <p:cond delay="0"/>
                            </p:stCondLst>
                            <p:childTnLst>
                              <p:par>
                                <p:cTn id="1131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3" fill="hold">
                      <p:stCondLst>
                        <p:cond delay="indefinite"/>
                      </p:stCondLst>
                      <p:childTnLst>
                        <p:par>
                          <p:cTn id="1134" fill="hold">
                            <p:stCondLst>
                              <p:cond delay="0"/>
                            </p:stCondLst>
                            <p:childTnLst>
                              <p:par>
                                <p:cTn id="1135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137" dur="500"/>
                                        <p:tgtEl>
                                          <p:spTgt spid="53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8" fill="hold">
                      <p:stCondLst>
                        <p:cond delay="indefinite"/>
                      </p:stCondLst>
                      <p:childTnLst>
                        <p:par>
                          <p:cTn id="1139" fill="hold">
                            <p:stCondLst>
                              <p:cond delay="0"/>
                            </p:stCondLst>
                            <p:childTnLst>
                              <p:par>
                                <p:cTn id="1140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1" dur="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42" nodeType="with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3" dur="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7" name="TextShape 1"/>
          <p:cNvSpPr txBox="1"/>
          <p:nvPr/>
        </p:nvSpPr>
        <p:spPr>
          <a:xfrm>
            <a:off x="685800" y="-36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4400" spc="-1" strike="noStrike">
                <a:solidFill>
                  <a:srgbClr val="9900ff"/>
                </a:solidFill>
                <a:latin typeface="Times New Roman"/>
              </a:rPr>
              <a:t>Finding an Empirical Formula</a:t>
            </a:r>
            <a:br/>
            <a:r>
              <a:rPr b="0" lang="en-US" sz="4400" spc="-1" strike="noStrike">
                <a:solidFill>
                  <a:srgbClr val="9900ff"/>
                </a:solidFill>
                <a:latin typeface="Times New Roman"/>
              </a:rPr>
              <a:t>From Percent Composition</a:t>
            </a:r>
            <a:endParaRPr b="0" lang="en-US" sz="4400" spc="-1" strike="noStrike">
              <a:solidFill>
                <a:srgbClr val="9900ff"/>
              </a:solidFill>
              <a:latin typeface="Times New Roman"/>
            </a:endParaRPr>
          </a:p>
        </p:txBody>
      </p:sp>
      <p:sp>
        <p:nvSpPr>
          <p:cNvPr id="538" name="TextShape 2"/>
          <p:cNvSpPr txBox="1"/>
          <p:nvPr/>
        </p:nvSpPr>
        <p:spPr>
          <a:xfrm>
            <a:off x="456840" y="1318680"/>
            <a:ext cx="8381880" cy="510552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>
            <a:normAutofit/>
          </a:bodyPr>
          <a:p>
            <a:pPr marL="609480" indent="-609480">
              <a:lnSpc>
                <a:spcPct val="90000"/>
              </a:lnSpc>
              <a:spcBef>
                <a:spcPts val="697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1.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Convert the percentages to grams.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lvl="1" marL="990360" indent="-533160">
              <a:lnSpc>
                <a:spcPct val="90000"/>
              </a:lnSpc>
              <a:spcBef>
                <a:spcPts val="598"/>
              </a:spcBef>
              <a:tabLst>
                <a:tab algn="l" pos="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a.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Skip if already grams.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marL="609480" indent="-609480">
              <a:lnSpc>
                <a:spcPct val="90000"/>
              </a:lnSpc>
              <a:spcBef>
                <a:spcPts val="697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2.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Convert grams to moles.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lvl="1" marL="990360" indent="-533160">
              <a:lnSpc>
                <a:spcPct val="90000"/>
              </a:lnSpc>
              <a:spcBef>
                <a:spcPts val="598"/>
              </a:spcBef>
              <a:tabLst>
                <a:tab algn="l" pos="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a.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Use molar mass of each element.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marL="609480" indent="-609480">
              <a:lnSpc>
                <a:spcPct val="90000"/>
              </a:lnSpc>
              <a:spcBef>
                <a:spcPts val="697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3.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Write a pseudoformula using moles as subscripts.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marL="609480" indent="-609480">
              <a:lnSpc>
                <a:spcPct val="90000"/>
              </a:lnSpc>
              <a:spcBef>
                <a:spcPts val="697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4.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Divide all by smallest number of moles.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marL="609480" indent="-609480">
              <a:lnSpc>
                <a:spcPct val="90000"/>
              </a:lnSpc>
              <a:spcBef>
                <a:spcPts val="697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5.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Multiply all mole ratios by number to make all whole numbers, if necessary.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lvl="1" marL="990360" indent="-533160">
              <a:lnSpc>
                <a:spcPct val="90000"/>
              </a:lnSpc>
              <a:spcBef>
                <a:spcPts val="598"/>
              </a:spcBef>
              <a:tabLst>
                <a:tab algn="l" pos="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a.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If ratio 0.5, multiply all by 2; if ratio 0.33 or 0.67, 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multiply all by 3, etc. 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lvl="1" marL="990360" indent="-533160">
              <a:lnSpc>
                <a:spcPct val="90000"/>
              </a:lnSpc>
              <a:spcBef>
                <a:spcPts val="598"/>
              </a:spcBef>
              <a:tabLst>
                <a:tab algn="l" pos="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b.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Skip if already whole numbers after Step 4.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transition>
    <p:fade thruBlk="true"/>
  </p:transition>
  <p:timing>
    <p:tnLst>
      <p:par>
        <p:cTn id="1144" dur="indefinite" restart="never" nodeType="tmRoot">
          <p:childTnLst>
            <p:seq>
              <p:cTn id="1145" dur="indefinite" nodeType="mainSeq">
                <p:childTnLst>
                  <p:par>
                    <p:cTn id="1146" fill="hold">
                      <p:stCondLst>
                        <p:cond delay="indefinite"/>
                      </p:stCondLst>
                      <p:childTnLst>
                        <p:par>
                          <p:cTn id="1147" fill="hold">
                            <p:stCondLst>
                              <p:cond delay="0"/>
                            </p:stCondLst>
                            <p:childTnLst>
                              <p:par>
                                <p:cTn id="1148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150" dur="500"/>
                                        <p:tgtEl>
                                          <p:spTgt spid="5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1" nodeType="with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153" dur="500"/>
                                        <p:tgtEl>
                                          <p:spTgt spid="5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4" fill="hold">
                      <p:stCondLst>
                        <p:cond delay="indefinite"/>
                      </p:stCondLst>
                      <p:childTnLst>
                        <p:par>
                          <p:cTn id="1155" fill="hold">
                            <p:stCondLst>
                              <p:cond delay="0"/>
                            </p:stCondLst>
                            <p:childTnLst>
                              <p:par>
                                <p:cTn id="1156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158" dur="500"/>
                                        <p:tgtEl>
                                          <p:spTgt spid="5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9" nodeType="with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161" dur="500"/>
                                        <p:tgtEl>
                                          <p:spTgt spid="53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2" fill="hold">
                      <p:stCondLst>
                        <p:cond delay="indefinite"/>
                      </p:stCondLst>
                      <p:childTnLst>
                        <p:par>
                          <p:cTn id="1163" fill="hold">
                            <p:stCondLst>
                              <p:cond delay="0"/>
                            </p:stCondLst>
                            <p:childTnLst>
                              <p:par>
                                <p:cTn id="1164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166" dur="500"/>
                                        <p:tgtEl>
                                          <p:spTgt spid="53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7" fill="hold">
                      <p:stCondLst>
                        <p:cond delay="indefinite"/>
                      </p:stCondLst>
                      <p:childTnLst>
                        <p:par>
                          <p:cTn id="1168" fill="hold">
                            <p:stCondLst>
                              <p:cond delay="0"/>
                            </p:stCondLst>
                            <p:childTnLst>
                              <p:par>
                                <p:cTn id="1169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171" dur="500"/>
                                        <p:tgtEl>
                                          <p:spTgt spid="53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2" fill="hold">
                      <p:stCondLst>
                        <p:cond delay="indefinite"/>
                      </p:stCondLst>
                      <p:childTnLst>
                        <p:par>
                          <p:cTn id="1173" fill="hold">
                            <p:stCondLst>
                              <p:cond delay="0"/>
                            </p:stCondLst>
                            <p:childTnLst>
                              <p:par>
                                <p:cTn id="1174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176" dur="500"/>
                                        <p:tgtEl>
                                          <p:spTgt spid="53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7" nodeType="with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179" dur="500"/>
                                        <p:tgtEl>
                                          <p:spTgt spid="53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0" nodeType="with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182" dur="500"/>
                                        <p:tgtEl>
                                          <p:spTgt spid="53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9" name="TextShape 1"/>
          <p:cNvSpPr txBox="1"/>
          <p:nvPr/>
        </p:nvSpPr>
        <p:spPr>
          <a:xfrm>
            <a:off x="685800" y="228564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1" lang="en-US" sz="4000" spc="-1" strike="noStrike">
                <a:solidFill>
                  <a:srgbClr val="9900ff"/>
                </a:solidFill>
                <a:latin typeface="Times New Roman"/>
              </a:rPr>
              <a:t>Example 6.11—Finding an Empirical Formula</a:t>
            </a:r>
            <a:br/>
            <a:r>
              <a:rPr b="1" lang="en-US" sz="4000" spc="-1" strike="noStrike">
                <a:solidFill>
                  <a:srgbClr val="9900ff"/>
                </a:solidFill>
                <a:latin typeface="Times New Roman"/>
              </a:rPr>
              <a:t>from Experimental Data</a:t>
            </a:r>
            <a:endParaRPr b="0" lang="en-US" sz="4000" spc="-1" strike="noStrike">
              <a:solidFill>
                <a:srgbClr val="9900ff"/>
              </a:solidFill>
              <a:latin typeface="Times New Roman"/>
            </a:endParaRPr>
          </a:p>
        </p:txBody>
      </p:sp>
    </p:spTree>
  </p:cSld>
  <p:transition>
    <p:fade thruBlk="true"/>
  </p:transition>
</p:sld>
</file>

<file path=ppt/slides/slide4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0" name="TextShape 1"/>
          <p:cNvSpPr txBox="1"/>
          <p:nvPr/>
        </p:nvSpPr>
        <p:spPr>
          <a:xfrm>
            <a:off x="0" y="2209680"/>
            <a:ext cx="9144000" cy="4648320"/>
          </a:xfrm>
          <a:prstGeom prst="rect">
            <a:avLst/>
          </a:prstGeom>
          <a:noFill/>
          <a:ln w="9360">
            <a:solidFill>
              <a:srgbClr val="000000"/>
            </a:solidFill>
            <a:miter/>
          </a:ln>
        </p:spPr>
        <p:txBody>
          <a:bodyPr lIns="274320" rIns="274320" tIns="137160" bIns="46800">
            <a:normAutofit/>
          </a:bodyPr>
          <a:p>
            <a:pPr marL="342720" indent="-342720">
              <a:spcBef>
                <a:spcPts val="697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Example: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spcBef>
                <a:spcPts val="697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A laboratory analysis of aspirin determined the following mass percent composition.  Find the empirical formula.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 algn="ctr">
              <a:spcBef>
                <a:spcPts val="697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  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C = 60.00%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 algn="ctr">
              <a:spcBef>
                <a:spcPts val="697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H = 4.48%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 algn="ctr">
              <a:spcBef>
                <a:spcPts val="697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  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O = 35.53%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541" name="Line 2"/>
          <p:cNvSpPr/>
          <p:nvPr/>
        </p:nvSpPr>
        <p:spPr>
          <a:xfrm flipV="1">
            <a:off x="4419720" y="0"/>
            <a:ext cx="0" cy="2209680"/>
          </a:xfrm>
          <a:prstGeom prst="line">
            <a:avLst/>
          </a:prstGeom>
          <a:ln w="936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</p:spTree>
  </p:cSld>
  <p:transition>
    <p:fade thruBlk="true"/>
  </p:transition>
</p:sld>
</file>

<file path=ppt/slides/slide4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" name="TextShape 1"/>
          <p:cNvSpPr txBox="1"/>
          <p:nvPr/>
        </p:nvSpPr>
        <p:spPr>
          <a:xfrm>
            <a:off x="0" y="0"/>
            <a:ext cx="4495680" cy="2286000"/>
          </a:xfrm>
          <a:prstGeom prst="rect">
            <a:avLst/>
          </a:prstGeom>
          <a:noFill/>
          <a:ln w="9360">
            <a:solidFill>
              <a:srgbClr val="000000"/>
            </a:solidFill>
            <a:miter/>
          </a:ln>
        </p:spPr>
        <p:txBody>
          <a:bodyPr lIns="274320" rIns="274320" tIns="137160" bIns="46800">
            <a:noAutofit/>
          </a:bodyPr>
          <a:p>
            <a:pPr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9900ff"/>
                </a:solidFill>
                <a:latin typeface="Times New Roman"/>
              </a:rPr>
              <a:t>Example:</a:t>
            </a:r>
            <a:br/>
            <a:r>
              <a:rPr b="0" lang="en-US" sz="2800" spc="-1" strike="noStrike">
                <a:solidFill>
                  <a:srgbClr val="9900ff"/>
                </a:solidFill>
                <a:latin typeface="Times New Roman"/>
              </a:rPr>
              <a:t>Find the empirical formula of aspirin with the given mass percent composition.</a:t>
            </a:r>
            <a:endParaRPr b="0" lang="en-US" sz="2800" spc="-1" strike="noStrike">
              <a:solidFill>
                <a:srgbClr val="9900ff"/>
              </a:solidFill>
              <a:latin typeface="Times New Roman"/>
            </a:endParaRPr>
          </a:p>
        </p:txBody>
      </p:sp>
      <p:sp>
        <p:nvSpPr>
          <p:cNvPr id="543" name="TextShape 2"/>
          <p:cNvSpPr txBox="1"/>
          <p:nvPr/>
        </p:nvSpPr>
        <p:spPr>
          <a:xfrm>
            <a:off x="0" y="2286000"/>
            <a:ext cx="9144000" cy="4572000"/>
          </a:xfrm>
          <a:prstGeom prst="rect">
            <a:avLst/>
          </a:prstGeom>
          <a:noFill/>
          <a:ln w="9360">
            <a:solidFill>
              <a:srgbClr val="000000"/>
            </a:solidFill>
            <a:miter/>
          </a:ln>
        </p:spPr>
        <p:txBody>
          <a:bodyPr lIns="274320" rIns="274320" tIns="137160" bIns="46800">
            <a:normAutofit/>
          </a:bodyPr>
          <a:p>
            <a:pPr marL="342720" indent="-342720">
              <a:spcBef>
                <a:spcPts val="697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Write down the given quantity and its units. 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spcBef>
                <a:spcPts val="697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Given: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C = 60.00%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spcBef>
                <a:spcPts val="697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H = 4.48% 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spcBef>
                <a:spcPts val="697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O = 35.53%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spcBef>
                <a:spcPts val="899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Therefore, in 100 g of aspirin there are 60.00 g C,        4.48 g H, and 35.53 g O.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0" lang="en-US" sz="36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0" lang="en-US" sz="36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0" lang="en-US" sz="3600" spc="-1" strike="noStrike">
                <a:solidFill>
                  <a:srgbClr val="000000"/>
                </a:solidFill>
                <a:latin typeface="Times New Roman"/>
              </a:rPr>
              <a:t>	</a:t>
            </a:r>
            <a:endParaRPr b="0" lang="en-US" sz="3600" spc="-1" strike="noStrike">
              <a:solidFill>
                <a:srgbClr val="000000"/>
              </a:solidFill>
              <a:latin typeface="Times New Roman"/>
            </a:endParaRPr>
          </a:p>
          <a:p>
            <a:pPr lvl="1" marL="742680" indent="-285480">
              <a:spcBef>
                <a:spcPts val="11999"/>
              </a:spcBef>
              <a:buClr>
                <a:srgbClr val="000000"/>
              </a:buClr>
              <a:buFont typeface="Wingdings" charset="2"/>
              <a:buChar char="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endParaRPr b="0" lang="en-US" sz="36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spcBef>
                <a:spcPts val="799"/>
              </a:spcBef>
              <a:buClr>
                <a:srgbClr val="000000"/>
              </a:buClr>
              <a:buFont typeface="Wingdings" charset="2"/>
              <a:buChar char="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endParaRPr b="0" lang="en-US" sz="36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transition>
    <p:fade thruBlk="true"/>
  </p:transition>
</p:sld>
</file>

<file path=ppt/slides/slide4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4" name="TextShape 1"/>
          <p:cNvSpPr txBox="1"/>
          <p:nvPr/>
        </p:nvSpPr>
        <p:spPr>
          <a:xfrm>
            <a:off x="0" y="2286000"/>
            <a:ext cx="9144000" cy="4572000"/>
          </a:xfrm>
          <a:prstGeom prst="rect">
            <a:avLst/>
          </a:prstGeom>
          <a:noFill/>
          <a:ln w="9360">
            <a:solidFill>
              <a:srgbClr val="000000"/>
            </a:solidFill>
            <a:miter/>
          </a:ln>
        </p:spPr>
        <p:txBody>
          <a:bodyPr lIns="274320" rIns="274320" tIns="137160" bIns="46800">
            <a:normAutofit/>
          </a:bodyPr>
          <a:p>
            <a:pPr marL="342720" indent="-342720">
              <a:spcBef>
                <a:spcPts val="448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Write down the quantity to find and/or its units.</a:t>
            </a:r>
            <a:r>
              <a:rPr b="0" lang="en-US" sz="1800" spc="-1" strike="noStrike">
                <a:solidFill>
                  <a:srgbClr val="000000"/>
                </a:solidFill>
                <a:latin typeface="Times New Roman"/>
              </a:rPr>
              <a:t>  </a:t>
            </a:r>
            <a:endParaRPr b="0" lang="en-US" sz="1800" spc="-1" strike="noStrike">
              <a:solidFill>
                <a:srgbClr val="000000"/>
              </a:solidFill>
              <a:latin typeface="Times New Roman"/>
            </a:endParaRPr>
          </a:p>
          <a:p>
            <a:pPr lvl="1" marL="742680" indent="-285480">
              <a:spcBef>
                <a:spcPts val="799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Find: </a:t>
            </a: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empirical formula, C</a:t>
            </a:r>
            <a:r>
              <a:rPr b="0" i="1" lang="en-US" sz="3200" spc="-1" strike="noStrike" baseline="-25000">
                <a:solidFill>
                  <a:srgbClr val="000000"/>
                </a:solidFill>
                <a:latin typeface="Times New Roman"/>
              </a:rPr>
              <a:t>x</a:t>
            </a: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H</a:t>
            </a:r>
            <a:r>
              <a:rPr b="0" i="1" lang="en-US" sz="3200" spc="-1" strike="noStrike" baseline="-25000">
                <a:solidFill>
                  <a:srgbClr val="000000"/>
                </a:solidFill>
                <a:latin typeface="Times New Roman"/>
              </a:rPr>
              <a:t>y</a:t>
            </a: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O</a:t>
            </a:r>
            <a:r>
              <a:rPr b="0" i="1" lang="en-US" sz="3200" spc="-1" strike="noStrike" baseline="-25000">
                <a:solidFill>
                  <a:srgbClr val="000000"/>
                </a:solidFill>
                <a:latin typeface="Times New Roman"/>
              </a:rPr>
              <a:t>z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  <a:p>
            <a:pPr lvl="1" marL="742680" indent="-285480">
              <a:spcBef>
                <a:spcPts val="5998"/>
              </a:spcBef>
              <a:buClr>
                <a:srgbClr val="000000"/>
              </a:buClr>
              <a:buFont typeface="Wingdings" charset="2"/>
              <a:buChar char="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spcBef>
                <a:spcPts val="400"/>
              </a:spcBef>
              <a:buClr>
                <a:srgbClr val="000000"/>
              </a:buClr>
              <a:buFont typeface="Wingdings" charset="2"/>
              <a:buChar char="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545" name="TextShape 2"/>
          <p:cNvSpPr txBox="1"/>
          <p:nvPr/>
        </p:nvSpPr>
        <p:spPr>
          <a:xfrm>
            <a:off x="3885840" y="0"/>
            <a:ext cx="5257800" cy="2286000"/>
          </a:xfrm>
          <a:prstGeom prst="rect">
            <a:avLst/>
          </a:prstGeom>
          <a:noFill/>
          <a:ln w="9360">
            <a:solidFill>
              <a:srgbClr val="000000"/>
            </a:solidFill>
            <a:miter/>
          </a:ln>
        </p:spPr>
        <p:txBody>
          <a:bodyPr lIns="274320" rIns="274320" tIns="137160" bIns="46800">
            <a:normAutofit/>
          </a:bodyPr>
          <a:p>
            <a:pPr marL="342720" indent="-342720">
              <a:spcBef>
                <a:spcPts val="598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Information: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spcBef>
                <a:spcPts val="598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Given: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60.00 g C, 4.48 g H, 35.53 g O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spcBef>
                <a:spcPts val="598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546" name="TextShape 3"/>
          <p:cNvSpPr txBox="1"/>
          <p:nvPr/>
        </p:nvSpPr>
        <p:spPr>
          <a:xfrm>
            <a:off x="-360" y="0"/>
            <a:ext cx="3886200" cy="2286000"/>
          </a:xfrm>
          <a:prstGeom prst="rect">
            <a:avLst/>
          </a:prstGeom>
          <a:noFill/>
          <a:ln w="9360">
            <a:solidFill>
              <a:srgbClr val="000000"/>
            </a:solidFill>
            <a:miter/>
          </a:ln>
        </p:spPr>
        <p:txBody>
          <a:bodyPr lIns="274320" rIns="274320" tIns="137160" bIns="46800">
            <a:noAutofit/>
          </a:bodyPr>
          <a:p>
            <a:pPr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9900ff"/>
                </a:solidFill>
                <a:latin typeface="Times New Roman"/>
              </a:rPr>
              <a:t>Example:</a:t>
            </a:r>
            <a:br/>
            <a:r>
              <a:rPr b="0" lang="en-US" sz="2800" spc="-1" strike="noStrike">
                <a:solidFill>
                  <a:srgbClr val="9900ff"/>
                </a:solidFill>
                <a:latin typeface="Times New Roman"/>
              </a:rPr>
              <a:t>Find the empirical formula of aspirin with the given mass percent composition.</a:t>
            </a:r>
            <a:endParaRPr b="0" lang="en-US" sz="2800" spc="-1" strike="noStrike">
              <a:solidFill>
                <a:srgbClr val="9900ff"/>
              </a:solidFill>
              <a:latin typeface="Times New Roman"/>
            </a:endParaRPr>
          </a:p>
        </p:txBody>
      </p:sp>
    </p:spTree>
  </p:cSld>
  <p:transition>
    <p:fade thruBlk="true"/>
  </p:transition>
</p:sld>
</file>

<file path=ppt/slides/slide4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7" name="TextShape 1"/>
          <p:cNvSpPr txBox="1"/>
          <p:nvPr/>
        </p:nvSpPr>
        <p:spPr>
          <a:xfrm>
            <a:off x="0" y="2286000"/>
            <a:ext cx="9144000" cy="4572000"/>
          </a:xfrm>
          <a:prstGeom prst="rect">
            <a:avLst/>
          </a:prstGeom>
          <a:noFill/>
          <a:ln w="9360">
            <a:solidFill>
              <a:srgbClr val="000000"/>
            </a:solidFill>
            <a:miter/>
          </a:ln>
        </p:spPr>
        <p:txBody>
          <a:bodyPr lIns="274320" rIns="274320" tIns="137160" bIns="46800">
            <a:normAutofit/>
          </a:bodyPr>
          <a:p>
            <a:pPr marL="342720" indent="-342720">
              <a:spcBef>
                <a:spcPts val="448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Collect needed conversion factors:</a:t>
            </a:r>
            <a:r>
              <a:rPr b="0" lang="en-US" sz="1800" spc="-1" strike="noStrike">
                <a:solidFill>
                  <a:srgbClr val="000000"/>
                </a:solidFill>
                <a:latin typeface="Times New Roman"/>
              </a:rPr>
              <a:t> </a:t>
            </a:r>
            <a:endParaRPr b="0" lang="en-US" sz="18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spcBef>
                <a:spcPts val="799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1 mole C = 12.01 g C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spcBef>
                <a:spcPts val="799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1 mole H = 1.01 g H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spcBef>
                <a:spcPts val="799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1 mole O = 16.00 g O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spcBef>
                <a:spcPts val="799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548" name="TextShape 2"/>
          <p:cNvSpPr txBox="1"/>
          <p:nvPr/>
        </p:nvSpPr>
        <p:spPr>
          <a:xfrm>
            <a:off x="3885840" y="0"/>
            <a:ext cx="5257800" cy="2286000"/>
          </a:xfrm>
          <a:prstGeom prst="rect">
            <a:avLst/>
          </a:prstGeom>
          <a:noFill/>
          <a:ln w="9360">
            <a:solidFill>
              <a:srgbClr val="000000"/>
            </a:solidFill>
            <a:miter/>
          </a:ln>
        </p:spPr>
        <p:txBody>
          <a:bodyPr lIns="274320" rIns="274320" tIns="137160" bIns="46800">
            <a:normAutofit/>
          </a:bodyPr>
          <a:p>
            <a:pPr marL="342720" indent="-342720">
              <a:spcBef>
                <a:spcPts val="598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Information: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spcBef>
                <a:spcPts val="598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Given: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60.00 g C, 4.48 g H, 35.53 g O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spcBef>
                <a:spcPts val="598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Find: empirical formula, C</a:t>
            </a:r>
            <a:r>
              <a:rPr b="0" i="1" lang="en-US" sz="2400" spc="-1" strike="noStrike" baseline="-25000">
                <a:solidFill>
                  <a:srgbClr val="000000"/>
                </a:solidFill>
                <a:latin typeface="Times New Roman"/>
              </a:rPr>
              <a:t>x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H</a:t>
            </a:r>
            <a:r>
              <a:rPr b="0" i="1" lang="en-US" sz="2400" spc="-1" strike="noStrike" baseline="-25000">
                <a:solidFill>
                  <a:srgbClr val="000000"/>
                </a:solidFill>
                <a:latin typeface="Times New Roman"/>
              </a:rPr>
              <a:t>y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O</a:t>
            </a:r>
            <a:r>
              <a:rPr b="0" i="1" lang="en-US" sz="2400" spc="-1" strike="noStrike" baseline="-25000">
                <a:solidFill>
                  <a:srgbClr val="000000"/>
                </a:solidFill>
                <a:latin typeface="Times New Roman"/>
              </a:rPr>
              <a:t>z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549" name="TextShape 3"/>
          <p:cNvSpPr txBox="1"/>
          <p:nvPr/>
        </p:nvSpPr>
        <p:spPr>
          <a:xfrm>
            <a:off x="-360" y="0"/>
            <a:ext cx="3886200" cy="2286000"/>
          </a:xfrm>
          <a:prstGeom prst="rect">
            <a:avLst/>
          </a:prstGeom>
          <a:noFill/>
          <a:ln w="9360">
            <a:solidFill>
              <a:srgbClr val="000000"/>
            </a:solidFill>
            <a:miter/>
          </a:ln>
        </p:spPr>
        <p:txBody>
          <a:bodyPr lIns="274320" rIns="274320" tIns="137160" bIns="46800">
            <a:noAutofit/>
          </a:bodyPr>
          <a:p>
            <a:pPr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9900ff"/>
                </a:solidFill>
                <a:latin typeface="Times New Roman"/>
              </a:rPr>
              <a:t>Example:</a:t>
            </a:r>
            <a:br/>
            <a:r>
              <a:rPr b="0" lang="en-US" sz="2800" spc="-1" strike="noStrike">
                <a:solidFill>
                  <a:srgbClr val="9900ff"/>
                </a:solidFill>
                <a:latin typeface="Times New Roman"/>
              </a:rPr>
              <a:t>Find the empirical formula of aspirin with the given mass percent composition.</a:t>
            </a:r>
            <a:endParaRPr b="0" lang="en-US" sz="2800" spc="-1" strike="noStrike">
              <a:solidFill>
                <a:srgbClr val="9900ff"/>
              </a:solidFill>
              <a:latin typeface="Times New Roman"/>
            </a:endParaRPr>
          </a:p>
        </p:txBody>
      </p:sp>
    </p:spTree>
  </p:cSld>
  <p:transition>
    <p:fade thruBlk="true"/>
  </p:transition>
</p:sld>
</file>

<file path=ppt/slides/slide4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0" name="TextShape 1"/>
          <p:cNvSpPr txBox="1"/>
          <p:nvPr/>
        </p:nvSpPr>
        <p:spPr>
          <a:xfrm>
            <a:off x="0" y="2590560"/>
            <a:ext cx="9144000" cy="4267080"/>
          </a:xfrm>
          <a:prstGeom prst="rect">
            <a:avLst/>
          </a:prstGeom>
          <a:noFill/>
          <a:ln w="9360">
            <a:solidFill>
              <a:srgbClr val="000000"/>
            </a:solidFill>
            <a:miter/>
          </a:ln>
        </p:spPr>
        <p:txBody>
          <a:bodyPr lIns="274320" rIns="274320" tIns="137160" bIns="46800">
            <a:normAutofit/>
          </a:bodyPr>
          <a:p>
            <a:pPr marL="342720" indent="-342720">
              <a:spcBef>
                <a:spcPts val="448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Write a solution map:</a:t>
            </a:r>
            <a:r>
              <a:rPr b="0" lang="en-US" sz="1800" spc="-1" strike="noStrike">
                <a:solidFill>
                  <a:srgbClr val="000000"/>
                </a:solidFill>
                <a:latin typeface="Times New Roman"/>
              </a:rPr>
              <a:t> </a:t>
            </a:r>
            <a:endParaRPr b="0" lang="en-US" sz="1800" spc="-1" strike="noStrike">
              <a:solidFill>
                <a:srgbClr val="000000"/>
              </a:solidFill>
              <a:latin typeface="Times New Roman"/>
            </a:endParaRPr>
          </a:p>
          <a:p>
            <a:pPr lvl="1" marL="742680" indent="-285480">
              <a:spcBef>
                <a:spcPts val="598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	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551" name="TextShape 2"/>
          <p:cNvSpPr txBox="1"/>
          <p:nvPr/>
        </p:nvSpPr>
        <p:spPr>
          <a:xfrm>
            <a:off x="3885840" y="-360"/>
            <a:ext cx="5257800" cy="2590920"/>
          </a:xfrm>
          <a:prstGeom prst="rect">
            <a:avLst/>
          </a:prstGeom>
          <a:noFill/>
          <a:ln w="9360">
            <a:solidFill>
              <a:srgbClr val="000000"/>
            </a:solidFill>
            <a:miter/>
          </a:ln>
        </p:spPr>
        <p:txBody>
          <a:bodyPr rIns="182880" tIns="137160" bIns="46800">
            <a:normAutofit fontScale="85000"/>
          </a:bodyPr>
          <a:p>
            <a:pPr marL="342720" indent="-342720">
              <a:lnSpc>
                <a:spcPct val="90000"/>
              </a:lnSpc>
              <a:spcBef>
                <a:spcPts val="598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Information: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lnSpc>
                <a:spcPct val="90000"/>
              </a:lnSpc>
              <a:spcBef>
                <a:spcPts val="598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Given: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60.00 g C, 4.48 g H, 35.53 g O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lnSpc>
                <a:spcPct val="90000"/>
              </a:lnSpc>
              <a:spcBef>
                <a:spcPts val="598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Find: empirical formula, C</a:t>
            </a:r>
            <a:r>
              <a:rPr b="0" i="1" lang="en-US" sz="2400" spc="-1" strike="noStrike" baseline="-25000">
                <a:solidFill>
                  <a:srgbClr val="000000"/>
                </a:solidFill>
                <a:latin typeface="Times New Roman"/>
              </a:rPr>
              <a:t>x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H</a:t>
            </a:r>
            <a:r>
              <a:rPr b="0" i="1" lang="en-US" sz="2400" spc="-1" strike="noStrike" baseline="-25000">
                <a:solidFill>
                  <a:srgbClr val="000000"/>
                </a:solidFill>
                <a:latin typeface="Times New Roman"/>
              </a:rPr>
              <a:t>y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O</a:t>
            </a:r>
            <a:r>
              <a:rPr b="0" i="1" lang="en-US" sz="2400" spc="-1" strike="noStrike" baseline="-25000">
                <a:solidFill>
                  <a:srgbClr val="000000"/>
                </a:solidFill>
                <a:latin typeface="Times New Roman"/>
              </a:rPr>
              <a:t>z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lnSpc>
                <a:spcPct val="90000"/>
              </a:lnSpc>
              <a:spcBef>
                <a:spcPts val="598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Conversion Factors: 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	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lnSpc>
                <a:spcPct val="90000"/>
              </a:lnSpc>
              <a:spcBef>
                <a:spcPts val="598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1 mol C = 12.01 g; 1 mol H = 1.01 g; 1 mol O = 16.00 g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552" name="TextShape 3"/>
          <p:cNvSpPr txBox="1"/>
          <p:nvPr/>
        </p:nvSpPr>
        <p:spPr>
          <a:xfrm>
            <a:off x="-360" y="-360"/>
            <a:ext cx="3886200" cy="2590920"/>
          </a:xfrm>
          <a:prstGeom prst="rect">
            <a:avLst/>
          </a:prstGeom>
          <a:noFill/>
          <a:ln w="9360">
            <a:solidFill>
              <a:srgbClr val="000000"/>
            </a:solidFill>
            <a:miter/>
          </a:ln>
        </p:spPr>
        <p:txBody>
          <a:bodyPr lIns="274320" rIns="274320" tIns="137160" bIns="46800">
            <a:noAutofit/>
          </a:bodyPr>
          <a:p>
            <a:pPr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9900ff"/>
                </a:solidFill>
                <a:latin typeface="Times New Roman"/>
              </a:rPr>
              <a:t>Example:</a:t>
            </a:r>
            <a:br/>
            <a:r>
              <a:rPr b="0" lang="en-US" sz="2800" spc="-1" strike="noStrike">
                <a:solidFill>
                  <a:srgbClr val="9900ff"/>
                </a:solidFill>
                <a:latin typeface="Times New Roman"/>
              </a:rPr>
              <a:t>Find the empirical formula of aspirin with the given mass percent composition.</a:t>
            </a:r>
            <a:endParaRPr b="0" lang="en-US" sz="2800" spc="-1" strike="noStrike">
              <a:solidFill>
                <a:srgbClr val="9900ff"/>
              </a:solidFill>
              <a:latin typeface="Times New Roman"/>
            </a:endParaRPr>
          </a:p>
        </p:txBody>
      </p:sp>
      <p:sp>
        <p:nvSpPr>
          <p:cNvPr id="553" name="CustomShape 4"/>
          <p:cNvSpPr/>
          <p:nvPr/>
        </p:nvSpPr>
        <p:spPr>
          <a:xfrm>
            <a:off x="320760" y="3606840"/>
            <a:ext cx="1143000" cy="457200"/>
          </a:xfrm>
          <a:custGeom>
            <a:avLst/>
            <a:gdLst/>
            <a:ahLst/>
            <a:rect l="0" t="0" r="r" b="b"/>
            <a:pathLst>
              <a:path w="3177" h="1272">
                <a:moveTo>
                  <a:pt x="382" y="0"/>
                </a:moveTo>
                <a:lnTo>
                  <a:pt x="382" y="0"/>
                </a:lnTo>
                <a:cubicBezTo>
                  <a:pt x="315" y="0"/>
                  <a:pt x="249" y="18"/>
                  <a:pt x="191" y="51"/>
                </a:cubicBezTo>
                <a:cubicBezTo>
                  <a:pt x="133" y="85"/>
                  <a:pt x="85" y="133"/>
                  <a:pt x="51" y="191"/>
                </a:cubicBezTo>
                <a:cubicBezTo>
                  <a:pt x="18" y="249"/>
                  <a:pt x="0" y="315"/>
                  <a:pt x="0" y="382"/>
                </a:cubicBezTo>
                <a:lnTo>
                  <a:pt x="0" y="888"/>
                </a:lnTo>
                <a:lnTo>
                  <a:pt x="0" y="889"/>
                </a:lnTo>
                <a:cubicBezTo>
                  <a:pt x="0" y="956"/>
                  <a:pt x="18" y="1022"/>
                  <a:pt x="51" y="1080"/>
                </a:cubicBezTo>
                <a:cubicBezTo>
                  <a:pt x="85" y="1138"/>
                  <a:pt x="133" y="1186"/>
                  <a:pt x="191" y="1220"/>
                </a:cubicBezTo>
                <a:cubicBezTo>
                  <a:pt x="249" y="1253"/>
                  <a:pt x="315" y="1271"/>
                  <a:pt x="382" y="1271"/>
                </a:cubicBezTo>
                <a:lnTo>
                  <a:pt x="2793" y="1271"/>
                </a:lnTo>
                <a:lnTo>
                  <a:pt x="2794" y="1271"/>
                </a:lnTo>
                <a:cubicBezTo>
                  <a:pt x="2861" y="1271"/>
                  <a:pt x="2927" y="1253"/>
                  <a:pt x="2985" y="1220"/>
                </a:cubicBezTo>
                <a:cubicBezTo>
                  <a:pt x="3043" y="1186"/>
                  <a:pt x="3091" y="1138"/>
                  <a:pt x="3125" y="1080"/>
                </a:cubicBezTo>
                <a:cubicBezTo>
                  <a:pt x="3158" y="1022"/>
                  <a:pt x="3176" y="956"/>
                  <a:pt x="3176" y="889"/>
                </a:cubicBezTo>
                <a:lnTo>
                  <a:pt x="3176" y="382"/>
                </a:lnTo>
                <a:lnTo>
                  <a:pt x="3176" y="382"/>
                </a:lnTo>
                <a:lnTo>
                  <a:pt x="3176" y="382"/>
                </a:lnTo>
                <a:cubicBezTo>
                  <a:pt x="3176" y="315"/>
                  <a:pt x="3158" y="249"/>
                  <a:pt x="3125" y="191"/>
                </a:cubicBezTo>
                <a:cubicBezTo>
                  <a:pt x="3091" y="133"/>
                  <a:pt x="3043" y="85"/>
                  <a:pt x="2985" y="51"/>
                </a:cubicBezTo>
                <a:cubicBezTo>
                  <a:pt x="2927" y="18"/>
                  <a:pt x="2861" y="0"/>
                  <a:pt x="2794" y="0"/>
                </a:cubicBezTo>
                <a:lnTo>
                  <a:pt x="382" y="0"/>
                </a:lnTo>
              </a:path>
            </a:pathLst>
          </a:custGeom>
          <a:solidFill>
            <a:srgbClr val="ff6699"/>
          </a:solidFill>
          <a:ln w="12600">
            <a:solidFill>
              <a:srgbClr val="000000"/>
            </a:solidFill>
            <a:miter/>
          </a:ln>
          <a:effectLst>
            <a:outerShdw dist="107932" dir="8100000">
              <a:srgbClr val="808080"/>
            </a:outerShdw>
          </a:effectLst>
        </p:spPr>
        <p:style>
          <a:lnRef idx="0"/>
          <a:fillRef idx="0"/>
          <a:effectRef idx="0"/>
          <a:fontRef idx="minor"/>
        </p:style>
        <p:txBody>
          <a:bodyPr wrap="none" lIns="90000" rIns="90000" tIns="46800" bIns="4680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ff"/>
                </a:solidFill>
                <a:latin typeface="Times New Roman"/>
              </a:rPr>
              <a:t>g C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554" name="CustomShape 5"/>
          <p:cNvSpPr/>
          <p:nvPr/>
        </p:nvSpPr>
        <p:spPr>
          <a:xfrm>
            <a:off x="2225520" y="3606840"/>
            <a:ext cx="1143000" cy="457200"/>
          </a:xfrm>
          <a:custGeom>
            <a:avLst/>
            <a:gdLst/>
            <a:ahLst/>
            <a:rect l="0" t="0" r="r" b="b"/>
            <a:pathLst>
              <a:path w="3177" h="1272">
                <a:moveTo>
                  <a:pt x="382" y="0"/>
                </a:moveTo>
                <a:lnTo>
                  <a:pt x="382" y="0"/>
                </a:lnTo>
                <a:cubicBezTo>
                  <a:pt x="315" y="0"/>
                  <a:pt x="249" y="18"/>
                  <a:pt x="191" y="51"/>
                </a:cubicBezTo>
                <a:cubicBezTo>
                  <a:pt x="133" y="85"/>
                  <a:pt x="85" y="133"/>
                  <a:pt x="51" y="191"/>
                </a:cubicBezTo>
                <a:cubicBezTo>
                  <a:pt x="18" y="249"/>
                  <a:pt x="0" y="315"/>
                  <a:pt x="0" y="382"/>
                </a:cubicBezTo>
                <a:lnTo>
                  <a:pt x="0" y="888"/>
                </a:lnTo>
                <a:lnTo>
                  <a:pt x="0" y="889"/>
                </a:lnTo>
                <a:cubicBezTo>
                  <a:pt x="0" y="956"/>
                  <a:pt x="18" y="1022"/>
                  <a:pt x="51" y="1080"/>
                </a:cubicBezTo>
                <a:cubicBezTo>
                  <a:pt x="85" y="1138"/>
                  <a:pt x="133" y="1186"/>
                  <a:pt x="191" y="1220"/>
                </a:cubicBezTo>
                <a:cubicBezTo>
                  <a:pt x="249" y="1253"/>
                  <a:pt x="315" y="1271"/>
                  <a:pt x="382" y="1271"/>
                </a:cubicBezTo>
                <a:lnTo>
                  <a:pt x="2793" y="1271"/>
                </a:lnTo>
                <a:lnTo>
                  <a:pt x="2794" y="1271"/>
                </a:lnTo>
                <a:cubicBezTo>
                  <a:pt x="2861" y="1271"/>
                  <a:pt x="2927" y="1253"/>
                  <a:pt x="2985" y="1220"/>
                </a:cubicBezTo>
                <a:cubicBezTo>
                  <a:pt x="3043" y="1186"/>
                  <a:pt x="3091" y="1138"/>
                  <a:pt x="3125" y="1080"/>
                </a:cubicBezTo>
                <a:cubicBezTo>
                  <a:pt x="3158" y="1022"/>
                  <a:pt x="3176" y="956"/>
                  <a:pt x="3176" y="889"/>
                </a:cubicBezTo>
                <a:lnTo>
                  <a:pt x="3176" y="382"/>
                </a:lnTo>
                <a:lnTo>
                  <a:pt x="3176" y="382"/>
                </a:lnTo>
                <a:lnTo>
                  <a:pt x="3176" y="382"/>
                </a:lnTo>
                <a:cubicBezTo>
                  <a:pt x="3176" y="315"/>
                  <a:pt x="3158" y="249"/>
                  <a:pt x="3125" y="191"/>
                </a:cubicBezTo>
                <a:cubicBezTo>
                  <a:pt x="3091" y="133"/>
                  <a:pt x="3043" y="85"/>
                  <a:pt x="2985" y="51"/>
                </a:cubicBezTo>
                <a:cubicBezTo>
                  <a:pt x="2927" y="18"/>
                  <a:pt x="2861" y="0"/>
                  <a:pt x="2794" y="0"/>
                </a:cubicBezTo>
                <a:lnTo>
                  <a:pt x="382" y="0"/>
                </a:lnTo>
              </a:path>
            </a:pathLst>
          </a:custGeom>
          <a:solidFill>
            <a:srgbClr val="ff6699"/>
          </a:solidFill>
          <a:ln w="12600">
            <a:solidFill>
              <a:srgbClr val="000000"/>
            </a:solidFill>
            <a:miter/>
          </a:ln>
          <a:effectLst>
            <a:outerShdw dist="107932" dir="8100000">
              <a:srgbClr val="808080"/>
            </a:outerShdw>
          </a:effectLst>
        </p:spPr>
        <p:style>
          <a:lnRef idx="0"/>
          <a:fillRef idx="0"/>
          <a:effectRef idx="0"/>
          <a:fontRef idx="minor"/>
        </p:style>
        <p:txBody>
          <a:bodyPr wrap="none" lIns="90000" rIns="90000" tIns="46800" bIns="4680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ff"/>
                </a:solidFill>
                <a:latin typeface="Times New Roman"/>
              </a:rPr>
              <a:t>mol C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555" name="Line 6"/>
          <p:cNvSpPr/>
          <p:nvPr/>
        </p:nvSpPr>
        <p:spPr>
          <a:xfrm>
            <a:off x="1539720" y="3835440"/>
            <a:ext cx="609840" cy="0"/>
          </a:xfrm>
          <a:prstGeom prst="line">
            <a:avLst/>
          </a:prstGeom>
          <a:ln w="9360">
            <a:solidFill>
              <a:srgbClr val="000000"/>
            </a:solidFill>
            <a:miter/>
            <a:tailEnd len="med" type="triangle" w="med"/>
          </a:ln>
        </p:spPr>
        <p:style>
          <a:lnRef idx="0"/>
          <a:fillRef idx="0"/>
          <a:effectRef idx="0"/>
          <a:fontRef idx="minor"/>
        </p:style>
      </p:sp>
      <p:sp>
        <p:nvSpPr>
          <p:cNvPr id="556" name="CustomShape 7"/>
          <p:cNvSpPr/>
          <p:nvPr/>
        </p:nvSpPr>
        <p:spPr>
          <a:xfrm>
            <a:off x="320760" y="4292640"/>
            <a:ext cx="1143000" cy="457200"/>
          </a:xfrm>
          <a:custGeom>
            <a:avLst/>
            <a:gdLst/>
            <a:ahLst/>
            <a:rect l="0" t="0" r="r" b="b"/>
            <a:pathLst>
              <a:path w="3177" h="1272">
                <a:moveTo>
                  <a:pt x="382" y="0"/>
                </a:moveTo>
                <a:lnTo>
                  <a:pt x="382" y="0"/>
                </a:lnTo>
                <a:cubicBezTo>
                  <a:pt x="315" y="0"/>
                  <a:pt x="249" y="18"/>
                  <a:pt x="191" y="51"/>
                </a:cubicBezTo>
                <a:cubicBezTo>
                  <a:pt x="133" y="85"/>
                  <a:pt x="85" y="133"/>
                  <a:pt x="51" y="191"/>
                </a:cubicBezTo>
                <a:cubicBezTo>
                  <a:pt x="18" y="249"/>
                  <a:pt x="0" y="315"/>
                  <a:pt x="0" y="382"/>
                </a:cubicBezTo>
                <a:lnTo>
                  <a:pt x="0" y="888"/>
                </a:lnTo>
                <a:lnTo>
                  <a:pt x="0" y="889"/>
                </a:lnTo>
                <a:cubicBezTo>
                  <a:pt x="0" y="956"/>
                  <a:pt x="18" y="1022"/>
                  <a:pt x="51" y="1080"/>
                </a:cubicBezTo>
                <a:cubicBezTo>
                  <a:pt x="85" y="1138"/>
                  <a:pt x="133" y="1186"/>
                  <a:pt x="191" y="1220"/>
                </a:cubicBezTo>
                <a:cubicBezTo>
                  <a:pt x="249" y="1253"/>
                  <a:pt x="315" y="1271"/>
                  <a:pt x="382" y="1271"/>
                </a:cubicBezTo>
                <a:lnTo>
                  <a:pt x="2793" y="1271"/>
                </a:lnTo>
                <a:lnTo>
                  <a:pt x="2794" y="1271"/>
                </a:lnTo>
                <a:cubicBezTo>
                  <a:pt x="2861" y="1271"/>
                  <a:pt x="2927" y="1253"/>
                  <a:pt x="2985" y="1220"/>
                </a:cubicBezTo>
                <a:cubicBezTo>
                  <a:pt x="3043" y="1186"/>
                  <a:pt x="3091" y="1138"/>
                  <a:pt x="3125" y="1080"/>
                </a:cubicBezTo>
                <a:cubicBezTo>
                  <a:pt x="3158" y="1022"/>
                  <a:pt x="3176" y="956"/>
                  <a:pt x="3176" y="889"/>
                </a:cubicBezTo>
                <a:lnTo>
                  <a:pt x="3176" y="382"/>
                </a:lnTo>
                <a:lnTo>
                  <a:pt x="3176" y="382"/>
                </a:lnTo>
                <a:lnTo>
                  <a:pt x="3176" y="382"/>
                </a:lnTo>
                <a:cubicBezTo>
                  <a:pt x="3176" y="315"/>
                  <a:pt x="3158" y="249"/>
                  <a:pt x="3125" y="191"/>
                </a:cubicBezTo>
                <a:cubicBezTo>
                  <a:pt x="3091" y="133"/>
                  <a:pt x="3043" y="85"/>
                  <a:pt x="2985" y="51"/>
                </a:cubicBezTo>
                <a:cubicBezTo>
                  <a:pt x="2927" y="18"/>
                  <a:pt x="2861" y="0"/>
                  <a:pt x="2794" y="0"/>
                </a:cubicBezTo>
                <a:lnTo>
                  <a:pt x="382" y="0"/>
                </a:lnTo>
              </a:path>
            </a:pathLst>
          </a:custGeom>
          <a:solidFill>
            <a:srgbClr val="ff9933"/>
          </a:solidFill>
          <a:ln w="12600">
            <a:solidFill>
              <a:srgbClr val="000000"/>
            </a:solidFill>
            <a:miter/>
          </a:ln>
          <a:effectLst>
            <a:outerShdw dist="107932" dir="8100000">
              <a:srgbClr val="808080"/>
            </a:outerShdw>
          </a:effectLst>
        </p:spPr>
        <p:style>
          <a:lnRef idx="0"/>
          <a:fillRef idx="0"/>
          <a:effectRef idx="0"/>
          <a:fontRef idx="minor"/>
        </p:style>
        <p:txBody>
          <a:bodyPr wrap="none" lIns="90000" rIns="90000" tIns="46800" bIns="4680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ff"/>
                </a:solidFill>
                <a:latin typeface="Times New Roman"/>
              </a:rPr>
              <a:t>g H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557" name="CustomShape 8"/>
          <p:cNvSpPr/>
          <p:nvPr/>
        </p:nvSpPr>
        <p:spPr>
          <a:xfrm>
            <a:off x="2225520" y="4292640"/>
            <a:ext cx="1143000" cy="457200"/>
          </a:xfrm>
          <a:custGeom>
            <a:avLst/>
            <a:gdLst/>
            <a:ahLst/>
            <a:rect l="0" t="0" r="r" b="b"/>
            <a:pathLst>
              <a:path w="3177" h="1272">
                <a:moveTo>
                  <a:pt x="382" y="0"/>
                </a:moveTo>
                <a:lnTo>
                  <a:pt x="382" y="0"/>
                </a:lnTo>
                <a:cubicBezTo>
                  <a:pt x="315" y="0"/>
                  <a:pt x="249" y="18"/>
                  <a:pt x="191" y="51"/>
                </a:cubicBezTo>
                <a:cubicBezTo>
                  <a:pt x="133" y="85"/>
                  <a:pt x="85" y="133"/>
                  <a:pt x="51" y="191"/>
                </a:cubicBezTo>
                <a:cubicBezTo>
                  <a:pt x="18" y="249"/>
                  <a:pt x="0" y="315"/>
                  <a:pt x="0" y="382"/>
                </a:cubicBezTo>
                <a:lnTo>
                  <a:pt x="0" y="888"/>
                </a:lnTo>
                <a:lnTo>
                  <a:pt x="0" y="889"/>
                </a:lnTo>
                <a:cubicBezTo>
                  <a:pt x="0" y="956"/>
                  <a:pt x="18" y="1022"/>
                  <a:pt x="51" y="1080"/>
                </a:cubicBezTo>
                <a:cubicBezTo>
                  <a:pt x="85" y="1138"/>
                  <a:pt x="133" y="1186"/>
                  <a:pt x="191" y="1220"/>
                </a:cubicBezTo>
                <a:cubicBezTo>
                  <a:pt x="249" y="1253"/>
                  <a:pt x="315" y="1271"/>
                  <a:pt x="382" y="1271"/>
                </a:cubicBezTo>
                <a:lnTo>
                  <a:pt x="2793" y="1271"/>
                </a:lnTo>
                <a:lnTo>
                  <a:pt x="2794" y="1271"/>
                </a:lnTo>
                <a:cubicBezTo>
                  <a:pt x="2861" y="1271"/>
                  <a:pt x="2927" y="1253"/>
                  <a:pt x="2985" y="1220"/>
                </a:cubicBezTo>
                <a:cubicBezTo>
                  <a:pt x="3043" y="1186"/>
                  <a:pt x="3091" y="1138"/>
                  <a:pt x="3125" y="1080"/>
                </a:cubicBezTo>
                <a:cubicBezTo>
                  <a:pt x="3158" y="1022"/>
                  <a:pt x="3176" y="956"/>
                  <a:pt x="3176" y="889"/>
                </a:cubicBezTo>
                <a:lnTo>
                  <a:pt x="3176" y="382"/>
                </a:lnTo>
                <a:lnTo>
                  <a:pt x="3176" y="382"/>
                </a:lnTo>
                <a:lnTo>
                  <a:pt x="3176" y="382"/>
                </a:lnTo>
                <a:cubicBezTo>
                  <a:pt x="3176" y="315"/>
                  <a:pt x="3158" y="249"/>
                  <a:pt x="3125" y="191"/>
                </a:cubicBezTo>
                <a:cubicBezTo>
                  <a:pt x="3091" y="133"/>
                  <a:pt x="3043" y="85"/>
                  <a:pt x="2985" y="51"/>
                </a:cubicBezTo>
                <a:cubicBezTo>
                  <a:pt x="2927" y="18"/>
                  <a:pt x="2861" y="0"/>
                  <a:pt x="2794" y="0"/>
                </a:cubicBezTo>
                <a:lnTo>
                  <a:pt x="382" y="0"/>
                </a:lnTo>
              </a:path>
            </a:pathLst>
          </a:custGeom>
          <a:solidFill>
            <a:srgbClr val="ff9933"/>
          </a:solidFill>
          <a:ln w="12600">
            <a:solidFill>
              <a:srgbClr val="000000"/>
            </a:solidFill>
            <a:miter/>
          </a:ln>
          <a:effectLst>
            <a:outerShdw dist="107932" dir="8100000">
              <a:srgbClr val="808080"/>
            </a:outerShdw>
          </a:effectLst>
        </p:spPr>
        <p:style>
          <a:lnRef idx="0"/>
          <a:fillRef idx="0"/>
          <a:effectRef idx="0"/>
          <a:fontRef idx="minor"/>
        </p:style>
        <p:txBody>
          <a:bodyPr wrap="none" lIns="90000" rIns="90000" tIns="46800" bIns="4680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ff"/>
                </a:solidFill>
                <a:latin typeface="Times New Roman"/>
              </a:rPr>
              <a:t>mol H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558" name="Line 9"/>
          <p:cNvSpPr/>
          <p:nvPr/>
        </p:nvSpPr>
        <p:spPr>
          <a:xfrm>
            <a:off x="1539720" y="4521240"/>
            <a:ext cx="609840" cy="0"/>
          </a:xfrm>
          <a:prstGeom prst="line">
            <a:avLst/>
          </a:prstGeom>
          <a:ln w="9360">
            <a:solidFill>
              <a:srgbClr val="000000"/>
            </a:solidFill>
            <a:miter/>
            <a:tailEnd len="med" type="triangle" w="med"/>
          </a:ln>
        </p:spPr>
        <p:style>
          <a:lnRef idx="0"/>
          <a:fillRef idx="0"/>
          <a:effectRef idx="0"/>
          <a:fontRef idx="minor"/>
        </p:style>
      </p:sp>
      <p:sp>
        <p:nvSpPr>
          <p:cNvPr id="559" name="Line 10"/>
          <p:cNvSpPr/>
          <p:nvPr/>
        </p:nvSpPr>
        <p:spPr>
          <a:xfrm>
            <a:off x="3444840" y="3911760"/>
            <a:ext cx="457200" cy="685800"/>
          </a:xfrm>
          <a:prstGeom prst="line">
            <a:avLst/>
          </a:prstGeom>
          <a:ln w="936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560" name="Line 11"/>
          <p:cNvSpPr/>
          <p:nvPr/>
        </p:nvSpPr>
        <p:spPr>
          <a:xfrm flipV="1">
            <a:off x="3444840" y="4597200"/>
            <a:ext cx="457200" cy="685800"/>
          </a:xfrm>
          <a:prstGeom prst="line">
            <a:avLst/>
          </a:prstGeom>
          <a:ln w="936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561" name="Line 12"/>
          <p:cNvSpPr/>
          <p:nvPr/>
        </p:nvSpPr>
        <p:spPr>
          <a:xfrm>
            <a:off x="3444840" y="4597560"/>
            <a:ext cx="1066680" cy="0"/>
          </a:xfrm>
          <a:prstGeom prst="line">
            <a:avLst/>
          </a:prstGeom>
          <a:ln w="9360">
            <a:solidFill>
              <a:srgbClr val="000000"/>
            </a:solidFill>
            <a:miter/>
            <a:tailEnd len="med" type="triangle" w="med"/>
          </a:ln>
        </p:spPr>
        <p:style>
          <a:lnRef idx="0"/>
          <a:fillRef idx="0"/>
          <a:effectRef idx="0"/>
          <a:fontRef idx="minor"/>
        </p:style>
      </p:sp>
      <p:sp>
        <p:nvSpPr>
          <p:cNvPr id="562" name="CustomShape 13"/>
          <p:cNvSpPr/>
          <p:nvPr/>
        </p:nvSpPr>
        <p:spPr>
          <a:xfrm>
            <a:off x="4572000" y="4114800"/>
            <a:ext cx="1143000" cy="860400"/>
          </a:xfrm>
          <a:custGeom>
            <a:avLst/>
            <a:gdLst/>
            <a:ahLst/>
            <a:rect l="0" t="0" r="r" b="b"/>
            <a:pathLst>
              <a:path w="3177" h="2392">
                <a:moveTo>
                  <a:pt x="718" y="0"/>
                </a:moveTo>
                <a:lnTo>
                  <a:pt x="719" y="0"/>
                </a:lnTo>
                <a:cubicBezTo>
                  <a:pt x="593" y="0"/>
                  <a:pt x="469" y="33"/>
                  <a:pt x="359" y="96"/>
                </a:cubicBezTo>
                <a:cubicBezTo>
                  <a:pt x="250" y="159"/>
                  <a:pt x="159" y="250"/>
                  <a:pt x="96" y="359"/>
                </a:cubicBezTo>
                <a:cubicBezTo>
                  <a:pt x="33" y="469"/>
                  <a:pt x="0" y="593"/>
                  <a:pt x="0" y="719"/>
                </a:cubicBezTo>
                <a:lnTo>
                  <a:pt x="0" y="1672"/>
                </a:lnTo>
                <a:lnTo>
                  <a:pt x="0" y="1672"/>
                </a:lnTo>
                <a:cubicBezTo>
                  <a:pt x="0" y="1798"/>
                  <a:pt x="33" y="1922"/>
                  <a:pt x="96" y="2032"/>
                </a:cubicBezTo>
                <a:cubicBezTo>
                  <a:pt x="159" y="2141"/>
                  <a:pt x="250" y="2232"/>
                  <a:pt x="359" y="2295"/>
                </a:cubicBezTo>
                <a:cubicBezTo>
                  <a:pt x="469" y="2358"/>
                  <a:pt x="593" y="2391"/>
                  <a:pt x="719" y="2391"/>
                </a:cubicBezTo>
                <a:lnTo>
                  <a:pt x="2457" y="2391"/>
                </a:lnTo>
                <a:lnTo>
                  <a:pt x="2457" y="2391"/>
                </a:lnTo>
                <a:cubicBezTo>
                  <a:pt x="2583" y="2391"/>
                  <a:pt x="2707" y="2358"/>
                  <a:pt x="2817" y="2295"/>
                </a:cubicBezTo>
                <a:cubicBezTo>
                  <a:pt x="2926" y="2232"/>
                  <a:pt x="3017" y="2141"/>
                  <a:pt x="3080" y="2032"/>
                </a:cubicBezTo>
                <a:cubicBezTo>
                  <a:pt x="3143" y="1922"/>
                  <a:pt x="3176" y="1798"/>
                  <a:pt x="3176" y="1672"/>
                </a:cubicBezTo>
                <a:lnTo>
                  <a:pt x="3176" y="718"/>
                </a:lnTo>
                <a:lnTo>
                  <a:pt x="3176" y="719"/>
                </a:lnTo>
                <a:lnTo>
                  <a:pt x="3176" y="719"/>
                </a:lnTo>
                <a:cubicBezTo>
                  <a:pt x="3176" y="593"/>
                  <a:pt x="3143" y="469"/>
                  <a:pt x="3080" y="359"/>
                </a:cubicBezTo>
                <a:cubicBezTo>
                  <a:pt x="3017" y="250"/>
                  <a:pt x="2926" y="159"/>
                  <a:pt x="2817" y="96"/>
                </a:cubicBezTo>
                <a:cubicBezTo>
                  <a:pt x="2707" y="33"/>
                  <a:pt x="2583" y="0"/>
                  <a:pt x="2457" y="0"/>
                </a:cubicBezTo>
                <a:lnTo>
                  <a:pt x="718" y="0"/>
                </a:lnTo>
              </a:path>
            </a:pathLst>
          </a:custGeom>
          <a:solidFill>
            <a:srgbClr val="66ff66"/>
          </a:solidFill>
          <a:ln w="12600">
            <a:solidFill>
              <a:srgbClr val="000000"/>
            </a:solidFill>
            <a:miter/>
          </a:ln>
          <a:effectLst>
            <a:outerShdw dist="107932" dir="8100000">
              <a:srgbClr val="808080"/>
            </a:outerShdw>
          </a:effectLst>
        </p:spPr>
        <p:style>
          <a:lnRef idx="0"/>
          <a:fillRef idx="0"/>
          <a:effectRef idx="0"/>
          <a:fontRef idx="minor"/>
        </p:style>
        <p:txBody>
          <a:bodyPr wrap="none" lIns="90000" rIns="90000" tIns="46800" bIns="4680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ff"/>
                </a:solidFill>
                <a:latin typeface="Times New Roman"/>
              </a:rPr>
              <a:t>pseudo-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ff"/>
                </a:solidFill>
                <a:latin typeface="Times New Roman"/>
              </a:rPr>
              <a:t>formula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563" name="CustomShape 14"/>
          <p:cNvSpPr/>
          <p:nvPr/>
        </p:nvSpPr>
        <p:spPr>
          <a:xfrm>
            <a:off x="7772400" y="4038480"/>
            <a:ext cx="1279440" cy="809640"/>
          </a:xfrm>
          <a:custGeom>
            <a:avLst/>
            <a:gdLst/>
            <a:ahLst/>
            <a:rect l="0" t="0" r="r" b="b"/>
            <a:pathLst>
              <a:path w="3556" h="2251">
                <a:moveTo>
                  <a:pt x="676" y="0"/>
                </a:moveTo>
                <a:lnTo>
                  <a:pt x="676" y="0"/>
                </a:lnTo>
                <a:cubicBezTo>
                  <a:pt x="558" y="0"/>
                  <a:pt x="441" y="31"/>
                  <a:pt x="338" y="91"/>
                </a:cubicBezTo>
                <a:cubicBezTo>
                  <a:pt x="235" y="150"/>
                  <a:pt x="150" y="235"/>
                  <a:pt x="91" y="338"/>
                </a:cubicBezTo>
                <a:cubicBezTo>
                  <a:pt x="31" y="441"/>
                  <a:pt x="0" y="558"/>
                  <a:pt x="0" y="676"/>
                </a:cubicBezTo>
                <a:lnTo>
                  <a:pt x="0" y="1573"/>
                </a:lnTo>
                <a:lnTo>
                  <a:pt x="0" y="1574"/>
                </a:lnTo>
                <a:cubicBezTo>
                  <a:pt x="0" y="1692"/>
                  <a:pt x="31" y="1809"/>
                  <a:pt x="91" y="1912"/>
                </a:cubicBezTo>
                <a:cubicBezTo>
                  <a:pt x="150" y="2015"/>
                  <a:pt x="235" y="2100"/>
                  <a:pt x="338" y="2159"/>
                </a:cubicBezTo>
                <a:cubicBezTo>
                  <a:pt x="441" y="2219"/>
                  <a:pt x="558" y="2250"/>
                  <a:pt x="676" y="2250"/>
                </a:cubicBezTo>
                <a:lnTo>
                  <a:pt x="2878" y="2250"/>
                </a:lnTo>
                <a:lnTo>
                  <a:pt x="2879" y="2250"/>
                </a:lnTo>
                <a:cubicBezTo>
                  <a:pt x="2997" y="2250"/>
                  <a:pt x="3114" y="2219"/>
                  <a:pt x="3217" y="2159"/>
                </a:cubicBezTo>
                <a:cubicBezTo>
                  <a:pt x="3320" y="2100"/>
                  <a:pt x="3405" y="2015"/>
                  <a:pt x="3464" y="1912"/>
                </a:cubicBezTo>
                <a:cubicBezTo>
                  <a:pt x="3524" y="1809"/>
                  <a:pt x="3555" y="1692"/>
                  <a:pt x="3555" y="1574"/>
                </a:cubicBezTo>
                <a:lnTo>
                  <a:pt x="3554" y="676"/>
                </a:lnTo>
                <a:lnTo>
                  <a:pt x="3555" y="676"/>
                </a:lnTo>
                <a:lnTo>
                  <a:pt x="3555" y="676"/>
                </a:lnTo>
                <a:cubicBezTo>
                  <a:pt x="3555" y="558"/>
                  <a:pt x="3524" y="441"/>
                  <a:pt x="3464" y="338"/>
                </a:cubicBezTo>
                <a:cubicBezTo>
                  <a:pt x="3405" y="235"/>
                  <a:pt x="3320" y="150"/>
                  <a:pt x="3217" y="91"/>
                </a:cubicBezTo>
                <a:cubicBezTo>
                  <a:pt x="3114" y="31"/>
                  <a:pt x="2997" y="0"/>
                  <a:pt x="2879" y="0"/>
                </a:cubicBezTo>
                <a:lnTo>
                  <a:pt x="676" y="0"/>
                </a:lnTo>
              </a:path>
            </a:pathLst>
          </a:custGeom>
          <a:solidFill>
            <a:srgbClr val="ffff00"/>
          </a:solidFill>
          <a:ln w="12600">
            <a:solidFill>
              <a:srgbClr val="000000"/>
            </a:solidFill>
            <a:miter/>
          </a:ln>
          <a:effectLst>
            <a:outerShdw dist="107932" dir="8100000">
              <a:srgbClr val="808080"/>
            </a:outerShdw>
          </a:effectLst>
        </p:spPr>
        <p:style>
          <a:lnRef idx="0"/>
          <a:fillRef idx="0"/>
          <a:effectRef idx="0"/>
          <a:fontRef idx="minor"/>
        </p:style>
        <p:txBody>
          <a:bodyPr wrap="none" lIns="90000" rIns="90000" tIns="46800" bIns="4680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ff"/>
                </a:solidFill>
                <a:latin typeface="Times New Roman"/>
              </a:rPr>
              <a:t>empirical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ff"/>
                </a:solidFill>
                <a:latin typeface="Times New Roman"/>
              </a:rPr>
              <a:t>formula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564" name="Line 15"/>
          <p:cNvSpPr/>
          <p:nvPr/>
        </p:nvSpPr>
        <p:spPr>
          <a:xfrm>
            <a:off x="5867280" y="4572000"/>
            <a:ext cx="609840" cy="0"/>
          </a:xfrm>
          <a:prstGeom prst="line">
            <a:avLst/>
          </a:prstGeom>
          <a:ln w="9360">
            <a:solidFill>
              <a:srgbClr val="000000"/>
            </a:solidFill>
            <a:miter/>
            <a:tailEnd len="med" type="triangle" w="med"/>
          </a:ln>
        </p:spPr>
        <p:style>
          <a:lnRef idx="0"/>
          <a:fillRef idx="0"/>
          <a:effectRef idx="0"/>
          <a:fontRef idx="minor"/>
        </p:style>
      </p:sp>
      <p:sp>
        <p:nvSpPr>
          <p:cNvPr id="565" name="Line 16"/>
          <p:cNvSpPr/>
          <p:nvPr/>
        </p:nvSpPr>
        <p:spPr>
          <a:xfrm>
            <a:off x="6934320" y="4572000"/>
            <a:ext cx="609480" cy="0"/>
          </a:xfrm>
          <a:prstGeom prst="line">
            <a:avLst/>
          </a:prstGeom>
          <a:ln w="9360">
            <a:solidFill>
              <a:srgbClr val="000000"/>
            </a:solidFill>
            <a:miter/>
            <a:tailEnd len="med" type="triangle" w="med"/>
          </a:ln>
        </p:spPr>
        <p:style>
          <a:lnRef idx="0"/>
          <a:fillRef idx="0"/>
          <a:effectRef idx="0"/>
          <a:fontRef idx="minor"/>
        </p:style>
      </p:sp>
      <p:sp>
        <p:nvSpPr>
          <p:cNvPr id="566" name="CustomShape 17"/>
          <p:cNvSpPr/>
          <p:nvPr/>
        </p:nvSpPr>
        <p:spPr>
          <a:xfrm>
            <a:off x="5791680" y="3886200"/>
            <a:ext cx="689760" cy="70380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6800" bIns="46800">
            <a:sp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000" spc="-1" strike="noStrike">
                <a:solidFill>
                  <a:srgbClr val="000000"/>
                </a:solidFill>
                <a:latin typeface="Times New Roman"/>
              </a:rPr>
              <a:t>mole</a:t>
            </a:r>
            <a:endParaRPr b="0" lang="en-US" sz="2000" spc="-1" strike="noStrike">
              <a:solidFill>
                <a:srgbClr val="000000"/>
              </a:solidFill>
              <a:latin typeface="Times New Roman"/>
            </a:endParaRPr>
          </a:p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000" spc="-1" strike="noStrike">
                <a:solidFill>
                  <a:srgbClr val="000000"/>
                </a:solidFill>
                <a:latin typeface="Times New Roman"/>
              </a:rPr>
              <a:t>ratio</a:t>
            </a:r>
            <a:endParaRPr b="0" lang="en-US" sz="20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567" name="CustomShape 18"/>
          <p:cNvSpPr/>
          <p:nvPr/>
        </p:nvSpPr>
        <p:spPr>
          <a:xfrm>
            <a:off x="6704640" y="3581280"/>
            <a:ext cx="960840" cy="100872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6800" bIns="46800">
            <a:sp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000" spc="-1" strike="noStrike">
                <a:solidFill>
                  <a:srgbClr val="000000"/>
                </a:solidFill>
                <a:latin typeface="Times New Roman"/>
              </a:rPr>
              <a:t>whole</a:t>
            </a:r>
            <a:endParaRPr b="0" lang="en-US" sz="2000" spc="-1" strike="noStrike">
              <a:solidFill>
                <a:srgbClr val="000000"/>
              </a:solidFill>
              <a:latin typeface="Times New Roman"/>
            </a:endParaRPr>
          </a:p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000" spc="-1" strike="noStrike">
                <a:solidFill>
                  <a:srgbClr val="000000"/>
                </a:solidFill>
                <a:latin typeface="Times New Roman"/>
              </a:rPr>
              <a:t>number</a:t>
            </a:r>
            <a:endParaRPr b="0" lang="en-US" sz="2000" spc="-1" strike="noStrike">
              <a:solidFill>
                <a:srgbClr val="000000"/>
              </a:solidFill>
              <a:latin typeface="Times New Roman"/>
            </a:endParaRPr>
          </a:p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000" spc="-1" strike="noStrike">
                <a:solidFill>
                  <a:srgbClr val="000000"/>
                </a:solidFill>
                <a:latin typeface="Times New Roman"/>
              </a:rPr>
              <a:t>ratio</a:t>
            </a:r>
            <a:endParaRPr b="0" lang="en-US" sz="20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568" name="CustomShape 19"/>
          <p:cNvSpPr/>
          <p:nvPr/>
        </p:nvSpPr>
        <p:spPr>
          <a:xfrm>
            <a:off x="320760" y="4978440"/>
            <a:ext cx="1143000" cy="457200"/>
          </a:xfrm>
          <a:custGeom>
            <a:avLst/>
            <a:gdLst/>
            <a:ahLst/>
            <a:rect l="0" t="0" r="r" b="b"/>
            <a:pathLst>
              <a:path w="3177" h="1272">
                <a:moveTo>
                  <a:pt x="382" y="0"/>
                </a:moveTo>
                <a:lnTo>
                  <a:pt x="382" y="0"/>
                </a:lnTo>
                <a:cubicBezTo>
                  <a:pt x="315" y="0"/>
                  <a:pt x="249" y="18"/>
                  <a:pt x="191" y="51"/>
                </a:cubicBezTo>
                <a:cubicBezTo>
                  <a:pt x="133" y="85"/>
                  <a:pt x="85" y="133"/>
                  <a:pt x="51" y="191"/>
                </a:cubicBezTo>
                <a:cubicBezTo>
                  <a:pt x="18" y="249"/>
                  <a:pt x="0" y="315"/>
                  <a:pt x="0" y="382"/>
                </a:cubicBezTo>
                <a:lnTo>
                  <a:pt x="0" y="888"/>
                </a:lnTo>
                <a:lnTo>
                  <a:pt x="0" y="889"/>
                </a:lnTo>
                <a:cubicBezTo>
                  <a:pt x="0" y="956"/>
                  <a:pt x="18" y="1022"/>
                  <a:pt x="51" y="1080"/>
                </a:cubicBezTo>
                <a:cubicBezTo>
                  <a:pt x="85" y="1138"/>
                  <a:pt x="133" y="1186"/>
                  <a:pt x="191" y="1220"/>
                </a:cubicBezTo>
                <a:cubicBezTo>
                  <a:pt x="249" y="1253"/>
                  <a:pt x="315" y="1271"/>
                  <a:pt x="382" y="1271"/>
                </a:cubicBezTo>
                <a:lnTo>
                  <a:pt x="2793" y="1271"/>
                </a:lnTo>
                <a:lnTo>
                  <a:pt x="2794" y="1271"/>
                </a:lnTo>
                <a:cubicBezTo>
                  <a:pt x="2861" y="1271"/>
                  <a:pt x="2927" y="1253"/>
                  <a:pt x="2985" y="1220"/>
                </a:cubicBezTo>
                <a:cubicBezTo>
                  <a:pt x="3043" y="1186"/>
                  <a:pt x="3091" y="1138"/>
                  <a:pt x="3125" y="1080"/>
                </a:cubicBezTo>
                <a:cubicBezTo>
                  <a:pt x="3158" y="1022"/>
                  <a:pt x="3176" y="956"/>
                  <a:pt x="3176" y="889"/>
                </a:cubicBezTo>
                <a:lnTo>
                  <a:pt x="3176" y="382"/>
                </a:lnTo>
                <a:lnTo>
                  <a:pt x="3176" y="382"/>
                </a:lnTo>
                <a:lnTo>
                  <a:pt x="3176" y="382"/>
                </a:lnTo>
                <a:cubicBezTo>
                  <a:pt x="3176" y="315"/>
                  <a:pt x="3158" y="249"/>
                  <a:pt x="3125" y="191"/>
                </a:cubicBezTo>
                <a:cubicBezTo>
                  <a:pt x="3091" y="133"/>
                  <a:pt x="3043" y="85"/>
                  <a:pt x="2985" y="51"/>
                </a:cubicBezTo>
                <a:cubicBezTo>
                  <a:pt x="2927" y="18"/>
                  <a:pt x="2861" y="0"/>
                  <a:pt x="2794" y="0"/>
                </a:cubicBezTo>
                <a:lnTo>
                  <a:pt x="382" y="0"/>
                </a:lnTo>
              </a:path>
            </a:pathLst>
          </a:custGeom>
          <a:solidFill>
            <a:srgbClr val="9900ff"/>
          </a:solidFill>
          <a:ln w="12600">
            <a:solidFill>
              <a:srgbClr val="000000"/>
            </a:solidFill>
            <a:miter/>
          </a:ln>
          <a:effectLst>
            <a:outerShdw dist="107932" dir="8100000">
              <a:srgbClr val="808080"/>
            </a:outerShdw>
          </a:effectLst>
        </p:spPr>
        <p:style>
          <a:lnRef idx="0"/>
          <a:fillRef idx="0"/>
          <a:effectRef idx="0"/>
          <a:fontRef idx="minor"/>
        </p:style>
        <p:txBody>
          <a:bodyPr wrap="none" lIns="90000" rIns="90000" tIns="46800" bIns="4680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ffff00"/>
                </a:solidFill>
                <a:latin typeface="Times New Roman"/>
              </a:rPr>
              <a:t>g O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569" name="CustomShape 20"/>
          <p:cNvSpPr/>
          <p:nvPr/>
        </p:nvSpPr>
        <p:spPr>
          <a:xfrm>
            <a:off x="2225520" y="4978440"/>
            <a:ext cx="1143000" cy="457200"/>
          </a:xfrm>
          <a:custGeom>
            <a:avLst/>
            <a:gdLst/>
            <a:ahLst/>
            <a:rect l="0" t="0" r="r" b="b"/>
            <a:pathLst>
              <a:path w="3177" h="1272">
                <a:moveTo>
                  <a:pt x="382" y="0"/>
                </a:moveTo>
                <a:lnTo>
                  <a:pt x="382" y="0"/>
                </a:lnTo>
                <a:cubicBezTo>
                  <a:pt x="315" y="0"/>
                  <a:pt x="249" y="18"/>
                  <a:pt x="191" y="51"/>
                </a:cubicBezTo>
                <a:cubicBezTo>
                  <a:pt x="133" y="85"/>
                  <a:pt x="85" y="133"/>
                  <a:pt x="51" y="191"/>
                </a:cubicBezTo>
                <a:cubicBezTo>
                  <a:pt x="18" y="249"/>
                  <a:pt x="0" y="315"/>
                  <a:pt x="0" y="382"/>
                </a:cubicBezTo>
                <a:lnTo>
                  <a:pt x="0" y="888"/>
                </a:lnTo>
                <a:lnTo>
                  <a:pt x="0" y="889"/>
                </a:lnTo>
                <a:cubicBezTo>
                  <a:pt x="0" y="956"/>
                  <a:pt x="18" y="1022"/>
                  <a:pt x="51" y="1080"/>
                </a:cubicBezTo>
                <a:cubicBezTo>
                  <a:pt x="85" y="1138"/>
                  <a:pt x="133" y="1186"/>
                  <a:pt x="191" y="1220"/>
                </a:cubicBezTo>
                <a:cubicBezTo>
                  <a:pt x="249" y="1253"/>
                  <a:pt x="315" y="1271"/>
                  <a:pt x="382" y="1271"/>
                </a:cubicBezTo>
                <a:lnTo>
                  <a:pt x="2793" y="1271"/>
                </a:lnTo>
                <a:lnTo>
                  <a:pt x="2794" y="1271"/>
                </a:lnTo>
                <a:cubicBezTo>
                  <a:pt x="2861" y="1271"/>
                  <a:pt x="2927" y="1253"/>
                  <a:pt x="2985" y="1220"/>
                </a:cubicBezTo>
                <a:cubicBezTo>
                  <a:pt x="3043" y="1186"/>
                  <a:pt x="3091" y="1138"/>
                  <a:pt x="3125" y="1080"/>
                </a:cubicBezTo>
                <a:cubicBezTo>
                  <a:pt x="3158" y="1022"/>
                  <a:pt x="3176" y="956"/>
                  <a:pt x="3176" y="889"/>
                </a:cubicBezTo>
                <a:lnTo>
                  <a:pt x="3176" y="382"/>
                </a:lnTo>
                <a:lnTo>
                  <a:pt x="3176" y="382"/>
                </a:lnTo>
                <a:lnTo>
                  <a:pt x="3176" y="382"/>
                </a:lnTo>
                <a:cubicBezTo>
                  <a:pt x="3176" y="315"/>
                  <a:pt x="3158" y="249"/>
                  <a:pt x="3125" y="191"/>
                </a:cubicBezTo>
                <a:cubicBezTo>
                  <a:pt x="3091" y="133"/>
                  <a:pt x="3043" y="85"/>
                  <a:pt x="2985" y="51"/>
                </a:cubicBezTo>
                <a:cubicBezTo>
                  <a:pt x="2927" y="18"/>
                  <a:pt x="2861" y="0"/>
                  <a:pt x="2794" y="0"/>
                </a:cubicBezTo>
                <a:lnTo>
                  <a:pt x="382" y="0"/>
                </a:lnTo>
              </a:path>
            </a:pathLst>
          </a:custGeom>
          <a:solidFill>
            <a:srgbClr val="9900ff"/>
          </a:solidFill>
          <a:ln w="12600">
            <a:solidFill>
              <a:srgbClr val="000000"/>
            </a:solidFill>
            <a:miter/>
          </a:ln>
          <a:effectLst>
            <a:outerShdw dist="107932" dir="8100000">
              <a:srgbClr val="808080"/>
            </a:outerShdw>
          </a:effectLst>
        </p:spPr>
        <p:style>
          <a:lnRef idx="0"/>
          <a:fillRef idx="0"/>
          <a:effectRef idx="0"/>
          <a:fontRef idx="minor"/>
        </p:style>
        <p:txBody>
          <a:bodyPr wrap="none" lIns="90000" rIns="90000" tIns="46800" bIns="4680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ffff00"/>
                </a:solidFill>
                <a:latin typeface="Times New Roman"/>
              </a:rPr>
              <a:t>mol O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570" name="Line 21"/>
          <p:cNvSpPr/>
          <p:nvPr/>
        </p:nvSpPr>
        <p:spPr>
          <a:xfrm>
            <a:off x="1539720" y="5207040"/>
            <a:ext cx="609840" cy="0"/>
          </a:xfrm>
          <a:prstGeom prst="line">
            <a:avLst/>
          </a:prstGeom>
          <a:ln w="9360">
            <a:solidFill>
              <a:srgbClr val="000000"/>
            </a:solidFill>
            <a:miter/>
            <a:tailEnd len="med" type="triangle" w="med"/>
          </a:ln>
        </p:spPr>
        <p:style>
          <a:lnRef idx="0"/>
          <a:fillRef idx="0"/>
          <a:effectRef idx="0"/>
          <a:fontRef idx="minor"/>
        </p:style>
      </p:sp>
    </p:spTree>
  </p:cSld>
  <p:transition>
    <p:fade thruBlk="true"/>
  </p:transition>
</p:sld>
</file>

<file path=ppt/slides/slide4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1" name="TextShape 1"/>
          <p:cNvSpPr txBox="1"/>
          <p:nvPr/>
        </p:nvSpPr>
        <p:spPr>
          <a:xfrm>
            <a:off x="0" y="2971440"/>
            <a:ext cx="9144000" cy="3886200"/>
          </a:xfrm>
          <a:prstGeom prst="rect">
            <a:avLst/>
          </a:prstGeom>
          <a:noFill/>
          <a:ln w="9360">
            <a:solidFill>
              <a:srgbClr val="000000"/>
            </a:solidFill>
            <a:miter/>
          </a:ln>
        </p:spPr>
        <p:txBody>
          <a:bodyPr lIns="274320" rIns="274320" tIns="137160" bIns="46800">
            <a:normAutofit/>
          </a:bodyPr>
          <a:p>
            <a:pPr marL="342720" indent="-342720">
              <a:spcBef>
                <a:spcPts val="697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Apply the solution map: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lvl="1" marL="742680" indent="-285480">
              <a:spcBef>
                <a:spcPts val="598"/>
              </a:spcBef>
              <a:buClr>
                <a:srgbClr val="000000"/>
              </a:buClr>
              <a:buFont typeface="Wingdings" charset="2"/>
              <a:buChar char="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Calculate the moles of each element.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lvl="1" marL="742680" indent="-285480">
              <a:spcBef>
                <a:spcPts val="598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	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572" name="TextShape 2"/>
          <p:cNvSpPr txBox="1"/>
          <p:nvPr/>
        </p:nvSpPr>
        <p:spPr>
          <a:xfrm>
            <a:off x="3885840" y="-360"/>
            <a:ext cx="5257800" cy="2971800"/>
          </a:xfrm>
          <a:prstGeom prst="rect">
            <a:avLst/>
          </a:prstGeom>
          <a:noFill/>
          <a:ln w="9360">
            <a:solidFill>
              <a:srgbClr val="000000"/>
            </a:solidFill>
            <a:miter/>
          </a:ln>
        </p:spPr>
        <p:txBody>
          <a:bodyPr lIns="274320" rIns="274320" tIns="137160" bIns="46800">
            <a:normAutofit fontScale="87000"/>
          </a:bodyPr>
          <a:p>
            <a:pPr marL="342720" indent="-342720">
              <a:lnSpc>
                <a:spcPct val="90000"/>
              </a:lnSpc>
              <a:spcBef>
                <a:spcPts val="550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200" spc="-1" strike="noStrike">
                <a:solidFill>
                  <a:srgbClr val="000000"/>
                </a:solidFill>
                <a:latin typeface="Times New Roman"/>
              </a:rPr>
              <a:t>Information:</a:t>
            </a:r>
            <a:endParaRPr b="0" lang="en-US" sz="22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lnSpc>
                <a:spcPct val="90000"/>
              </a:lnSpc>
              <a:spcBef>
                <a:spcPts val="550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200" spc="-1" strike="noStrike">
                <a:solidFill>
                  <a:srgbClr val="000000"/>
                </a:solidFill>
                <a:latin typeface="Times New Roman"/>
              </a:rPr>
              <a:t>Given:</a:t>
            </a:r>
            <a:r>
              <a:rPr b="0" lang="en-US" sz="22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0" lang="en-US" sz="2200" spc="-1" strike="noStrike">
                <a:solidFill>
                  <a:srgbClr val="000000"/>
                </a:solidFill>
                <a:latin typeface="Times New Roman"/>
              </a:rPr>
              <a:t>60.00 g C, 4.48 g H, 35.53 g O</a:t>
            </a:r>
            <a:endParaRPr b="0" lang="en-US" sz="22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lnSpc>
                <a:spcPct val="90000"/>
              </a:lnSpc>
              <a:spcBef>
                <a:spcPts val="550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200" spc="-1" strike="noStrike">
                <a:solidFill>
                  <a:srgbClr val="000000"/>
                </a:solidFill>
                <a:latin typeface="Times New Roman"/>
              </a:rPr>
              <a:t>Find: empirical formula, C</a:t>
            </a:r>
            <a:r>
              <a:rPr b="0" i="1" lang="en-US" sz="2200" spc="-1" strike="noStrike" baseline="-25000">
                <a:solidFill>
                  <a:srgbClr val="000000"/>
                </a:solidFill>
                <a:latin typeface="Times New Roman"/>
              </a:rPr>
              <a:t>x</a:t>
            </a:r>
            <a:r>
              <a:rPr b="0" lang="en-US" sz="2200" spc="-1" strike="noStrike">
                <a:solidFill>
                  <a:srgbClr val="000000"/>
                </a:solidFill>
                <a:latin typeface="Times New Roman"/>
              </a:rPr>
              <a:t>H</a:t>
            </a:r>
            <a:r>
              <a:rPr b="0" i="1" lang="en-US" sz="2200" spc="-1" strike="noStrike" baseline="-25000">
                <a:solidFill>
                  <a:srgbClr val="000000"/>
                </a:solidFill>
                <a:latin typeface="Times New Roman"/>
              </a:rPr>
              <a:t>y</a:t>
            </a:r>
            <a:r>
              <a:rPr b="0" lang="en-US" sz="2200" spc="-1" strike="noStrike">
                <a:solidFill>
                  <a:srgbClr val="000000"/>
                </a:solidFill>
                <a:latin typeface="Times New Roman"/>
              </a:rPr>
              <a:t>O</a:t>
            </a:r>
            <a:r>
              <a:rPr b="0" i="1" lang="en-US" sz="2200" spc="-1" strike="noStrike" baseline="-25000">
                <a:solidFill>
                  <a:srgbClr val="000000"/>
                </a:solidFill>
                <a:latin typeface="Times New Roman"/>
              </a:rPr>
              <a:t>z</a:t>
            </a:r>
            <a:endParaRPr b="0" lang="en-US" sz="22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lnSpc>
                <a:spcPct val="90000"/>
              </a:lnSpc>
              <a:spcBef>
                <a:spcPts val="550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200" spc="-1" strike="noStrike">
                <a:solidFill>
                  <a:srgbClr val="000000"/>
                </a:solidFill>
                <a:latin typeface="Times New Roman"/>
              </a:rPr>
              <a:t>Conversion Factors: </a:t>
            </a:r>
            <a:r>
              <a:rPr b="0" lang="en-US" sz="2200" spc="-1" strike="noStrike">
                <a:solidFill>
                  <a:srgbClr val="000000"/>
                </a:solidFill>
                <a:latin typeface="Times New Roman"/>
              </a:rPr>
              <a:t>	</a:t>
            </a:r>
            <a:endParaRPr b="0" lang="en-US" sz="22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lnSpc>
                <a:spcPct val="90000"/>
              </a:lnSpc>
              <a:spcBef>
                <a:spcPts val="550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2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0" lang="en-US" sz="2200" spc="-1" strike="noStrike">
                <a:solidFill>
                  <a:srgbClr val="000000"/>
                </a:solidFill>
                <a:latin typeface="Times New Roman"/>
              </a:rPr>
              <a:t>1 mol C = 12.01 g; </a:t>
            </a:r>
            <a:endParaRPr b="0" lang="en-US" sz="22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lnSpc>
                <a:spcPct val="90000"/>
              </a:lnSpc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2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0" lang="en-US" sz="2200" spc="-1" strike="noStrike">
                <a:solidFill>
                  <a:srgbClr val="000000"/>
                </a:solidFill>
                <a:latin typeface="Times New Roman"/>
              </a:rPr>
              <a:t>1 mol H = 1.01 g; 1 mol O = 16.00 g</a:t>
            </a:r>
            <a:endParaRPr b="0" lang="en-US" sz="22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lnSpc>
                <a:spcPct val="90000"/>
              </a:lnSpc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200" spc="-1" strike="noStrike">
                <a:solidFill>
                  <a:srgbClr val="000000"/>
                </a:solidFill>
                <a:latin typeface="Times New Roman"/>
              </a:rPr>
              <a:t>Solution Map:  g C,H,O </a:t>
            </a:r>
            <a:r>
              <a:rPr b="0" lang="en-US" sz="2200" spc="-1" strike="noStrike">
                <a:solidFill>
                  <a:srgbClr val="000000"/>
                </a:solidFill>
                <a:latin typeface="Symbol"/>
                <a:ea typeface="Symbol"/>
              </a:rPr>
              <a:t></a:t>
            </a:r>
            <a:r>
              <a:rPr b="0" lang="en-US" sz="2200" spc="-1" strike="noStrike">
                <a:solidFill>
                  <a:srgbClr val="000000"/>
                </a:solidFill>
                <a:latin typeface="Times New Roman"/>
              </a:rPr>
              <a:t> mol C,H,O </a:t>
            </a:r>
            <a:r>
              <a:rPr b="0" lang="en-US" sz="2200" spc="-1" strike="noStrike">
                <a:solidFill>
                  <a:srgbClr val="000000"/>
                </a:solidFill>
                <a:latin typeface="Symbol"/>
                <a:ea typeface="Symbol"/>
              </a:rPr>
              <a:t></a:t>
            </a:r>
            <a:endParaRPr b="0" lang="en-US" sz="22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lnSpc>
                <a:spcPct val="90000"/>
              </a:lnSpc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2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0" lang="en-US" sz="2200" spc="-1" strike="noStrike">
                <a:solidFill>
                  <a:srgbClr val="000000"/>
                </a:solidFill>
                <a:latin typeface="Times New Roman"/>
              </a:rPr>
              <a:t>     </a:t>
            </a:r>
            <a:r>
              <a:rPr b="0" lang="en-US" sz="2200" spc="-1" strike="noStrike">
                <a:solidFill>
                  <a:srgbClr val="000000"/>
                </a:solidFill>
                <a:latin typeface="Times New Roman"/>
              </a:rPr>
              <a:t>mol ratio </a:t>
            </a:r>
            <a:r>
              <a:rPr b="0" lang="en-US" sz="2200" spc="-1" strike="noStrike">
                <a:solidFill>
                  <a:srgbClr val="000000"/>
                </a:solidFill>
                <a:latin typeface="Symbol"/>
                <a:ea typeface="Symbol"/>
              </a:rPr>
              <a:t></a:t>
            </a:r>
            <a:r>
              <a:rPr b="0" lang="en-US" sz="2200" spc="-1" strike="noStrike">
                <a:solidFill>
                  <a:srgbClr val="000000"/>
                </a:solidFill>
                <a:latin typeface="Times New Roman"/>
              </a:rPr>
              <a:t> empirical formula</a:t>
            </a:r>
            <a:endParaRPr b="0" lang="en-US" sz="2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573" name="TextShape 3"/>
          <p:cNvSpPr txBox="1"/>
          <p:nvPr/>
        </p:nvSpPr>
        <p:spPr>
          <a:xfrm>
            <a:off x="-360" y="-360"/>
            <a:ext cx="3886200" cy="2971800"/>
          </a:xfrm>
          <a:prstGeom prst="rect">
            <a:avLst/>
          </a:prstGeom>
          <a:noFill/>
          <a:ln w="9360">
            <a:solidFill>
              <a:srgbClr val="000000"/>
            </a:solidFill>
            <a:miter/>
          </a:ln>
        </p:spPr>
        <p:txBody>
          <a:bodyPr lIns="274320" rIns="274320" tIns="137160" bIns="46800">
            <a:noAutofit/>
          </a:bodyPr>
          <a:p>
            <a:pPr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9900ff"/>
                </a:solidFill>
                <a:latin typeface="Times New Roman"/>
              </a:rPr>
              <a:t>Example:</a:t>
            </a:r>
            <a:br/>
            <a:r>
              <a:rPr b="0" lang="en-US" sz="2800" spc="-1" strike="noStrike">
                <a:solidFill>
                  <a:srgbClr val="9900ff"/>
                </a:solidFill>
                <a:latin typeface="Times New Roman"/>
              </a:rPr>
              <a:t>Find the empirical formula of aspirin with the given mass percent composition.</a:t>
            </a:r>
            <a:endParaRPr b="0" lang="en-US" sz="2800" spc="-1" strike="noStrike">
              <a:solidFill>
                <a:srgbClr val="9900ff"/>
              </a:solidFill>
              <a:latin typeface="Times New Roman"/>
            </a:endParaRPr>
          </a:p>
        </p:txBody>
      </p:sp>
      <mc:AlternateContent>
        <mc:Choice xmlns:a14="http://schemas.microsoft.com/office/drawing/2010/main" Requires="a14">
          <p:sp>
            <p:nvSpPr>
              <p:cNvPr id="574" name="Formula 4"/>
              <p:cNvSpPr txBox="1"/>
              <p:nvPr/>
            </p:nvSpPr>
            <p:spPr>
              <a:xfrm>
                <a:off x="2362320" y="3989520"/>
                <a:ext cx="4343400" cy="82224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r>
                      <m:rPr>
                        <m:lit/>
                        <m:nor/>
                      </m:rPr>
                      <m:t xml:space="preserve">60</m:t>
                    </m:r>
                    <m:r>
                      <m:rPr>
                        <m:lit/>
                        <m:nor/>
                      </m:rPr>
                      <m:t xml:space="preserve">.</m:t>
                    </m:r>
                    <m:r>
                      <m:rPr>
                        <m:lit/>
                        <m:nor/>
                      </m:rPr>
                      <m:t xml:space="preserve">00</m:t>
                    </m:r>
                    <m:r>
                      <m:rPr>
                        <m:lit/>
                        <m:nor/>
                      </m:rPr>
                      <m:t xml:space="preserve"> g C</m:t>
                    </m:r>
                    <m:r>
                      <m:t xml:space="preserve">×</m:t>
                    </m:r>
                    <m:f>
                      <m:num>
                        <m:r>
                          <m:rPr>
                            <m:lit/>
                            <m:nor/>
                          </m:rPr>
                          <m:t xml:space="preserve">1 mol C</m:t>
                        </m:r>
                      </m:num>
                      <m:den>
                        <m:r>
                          <m:rPr>
                            <m:lit/>
                            <m:nor/>
                          </m:rPr>
                          <m:t xml:space="preserve">12</m:t>
                        </m:r>
                        <m:r>
                          <m:rPr>
                            <m:lit/>
                            <m:nor/>
                          </m:rPr>
                          <m:t xml:space="preserve">.</m:t>
                        </m:r>
                        <m:r>
                          <m:rPr>
                            <m:lit/>
                            <m:nor/>
                          </m:rPr>
                          <m:t xml:space="preserve">01 g C</m:t>
                        </m:r>
                      </m:den>
                    </m:f>
                    <m:r>
                      <m:t xml:space="preserve">=</m:t>
                    </m:r>
                    <m:r>
                      <m:t xml:space="preserve">4</m:t>
                    </m:r>
                    <m:r>
                      <m:rPr>
                        <m:lit/>
                        <m:nor/>
                      </m:rPr>
                      <m:t xml:space="preserve">.</m:t>
                    </m:r>
                    <m:r>
                      <m:rPr>
                        <m:lit/>
                        <m:nor/>
                      </m:rPr>
                      <m:t xml:space="preserve">996</m:t>
                    </m:r>
                    <m:r>
                      <m:rPr>
                        <m:lit/>
                        <m:nor/>
                      </m:rPr>
                      <m:t xml:space="preserve"> mol C</m:t>
                    </m:r>
                  </m:oMath>
                </a14:m>
              </a:p>
            </p:txBody>
          </p:sp>
        </mc:Choice>
        <mc:Fallback/>
      </mc:AlternateContent>
      <mc:AlternateContent>
        <mc:Choice xmlns:a14="http://schemas.microsoft.com/office/drawing/2010/main" Requires="a14">
          <p:sp>
            <p:nvSpPr>
              <p:cNvPr id="575" name="Formula 5"/>
              <p:cNvSpPr txBox="1"/>
              <p:nvPr/>
            </p:nvSpPr>
            <p:spPr>
              <a:xfrm>
                <a:off x="2549520" y="4800600"/>
                <a:ext cx="3968640" cy="82224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r>
                      <m:t xml:space="preserve">4</m:t>
                    </m:r>
                    <m:r>
                      <m:rPr>
                        <m:lit/>
                        <m:nor/>
                      </m:rPr>
                      <m:t xml:space="preserve">.</m:t>
                    </m:r>
                    <m:r>
                      <m:rPr>
                        <m:lit/>
                        <m:nor/>
                      </m:rPr>
                      <m:t xml:space="preserve">48 g H</m:t>
                    </m:r>
                    <m:r>
                      <m:t xml:space="preserve">×</m:t>
                    </m:r>
                    <m:f>
                      <m:num>
                        <m:r>
                          <m:rPr>
                            <m:lit/>
                            <m:nor/>
                          </m:rPr>
                          <m:t xml:space="preserve">1 mol H</m:t>
                        </m:r>
                      </m:num>
                      <m:den>
                        <m:r>
                          <m:t xml:space="preserve">1</m:t>
                        </m:r>
                        <m:r>
                          <m:rPr>
                            <m:lit/>
                            <m:nor/>
                          </m:rPr>
                          <m:t xml:space="preserve">.</m:t>
                        </m:r>
                        <m:r>
                          <m:rPr>
                            <m:lit/>
                            <m:nor/>
                          </m:rPr>
                          <m:t xml:space="preserve">01 g H</m:t>
                        </m:r>
                      </m:den>
                    </m:f>
                    <m:r>
                      <m:t xml:space="preserve">=</m:t>
                    </m:r>
                    <m:r>
                      <m:t xml:space="preserve">4</m:t>
                    </m:r>
                    <m:r>
                      <m:rPr>
                        <m:lit/>
                        <m:nor/>
                      </m:rPr>
                      <m:t xml:space="preserve">.</m:t>
                    </m:r>
                    <m:r>
                      <m:rPr>
                        <m:lit/>
                        <m:nor/>
                      </m:rPr>
                      <m:t xml:space="preserve">44</m:t>
                    </m:r>
                    <m:r>
                      <m:rPr>
                        <m:lit/>
                        <m:nor/>
                      </m:rPr>
                      <m:t xml:space="preserve"> mol H</m:t>
                    </m:r>
                  </m:oMath>
                </a14:m>
              </a:p>
            </p:txBody>
          </p:sp>
        </mc:Choice>
        <mc:Fallback/>
      </mc:AlternateContent>
      <mc:AlternateContent>
        <mc:Choice xmlns:a14="http://schemas.microsoft.com/office/drawing/2010/main" Requires="a14">
          <p:sp>
            <p:nvSpPr>
              <p:cNvPr id="576" name="Formula 6"/>
              <p:cNvSpPr txBox="1"/>
              <p:nvPr/>
            </p:nvSpPr>
            <p:spPr>
              <a:xfrm>
                <a:off x="2314440" y="5562720"/>
                <a:ext cx="4368960" cy="82224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r>
                      <m:t xml:space="preserve">35</m:t>
                    </m:r>
                    <m:r>
                      <m:rPr>
                        <m:lit/>
                        <m:nor/>
                      </m:rPr>
                      <m:t xml:space="preserve">.</m:t>
                    </m:r>
                    <m:r>
                      <m:rPr>
                        <m:lit/>
                        <m:nor/>
                      </m:rPr>
                      <m:t xml:space="preserve">53 g O</m:t>
                    </m:r>
                    <m:r>
                      <m:t xml:space="preserve">×</m:t>
                    </m:r>
                    <m:f>
                      <m:num>
                        <m:r>
                          <m:rPr>
                            <m:lit/>
                            <m:nor/>
                          </m:rPr>
                          <m:t xml:space="preserve">1 mol O</m:t>
                        </m:r>
                      </m:num>
                      <m:den>
                        <m:r>
                          <m:rPr>
                            <m:lit/>
                            <m:nor/>
                          </m:rPr>
                          <m:t xml:space="preserve">16</m:t>
                        </m:r>
                        <m:r>
                          <m:rPr>
                            <m:lit/>
                            <m:nor/>
                          </m:rPr>
                          <m:t xml:space="preserve">.</m:t>
                        </m:r>
                        <m:r>
                          <m:rPr>
                            <m:lit/>
                            <m:nor/>
                          </m:rPr>
                          <m:t xml:space="preserve">00 g O</m:t>
                        </m:r>
                      </m:den>
                    </m:f>
                    <m:r>
                      <m:t xml:space="preserve">=</m:t>
                    </m:r>
                    <m:r>
                      <m:t xml:space="preserve">2</m:t>
                    </m:r>
                    <m:r>
                      <m:rPr>
                        <m:lit/>
                        <m:nor/>
                      </m:rPr>
                      <m:t xml:space="preserve">.</m:t>
                    </m:r>
                    <m:r>
                      <m:rPr>
                        <m:lit/>
                        <m:nor/>
                      </m:rPr>
                      <m:t xml:space="preserve">221</m:t>
                    </m:r>
                    <m:r>
                      <m:rPr>
                        <m:lit/>
                        <m:nor/>
                      </m:rPr>
                      <m:t xml:space="preserve"> mol O</m:t>
                    </m:r>
                  </m:oMath>
                </a14:m>
              </a:p>
            </p:txBody>
          </p:sp>
        </mc:Choice>
        <mc:Fallback/>
      </mc:AlternateContent>
      <p:sp>
        <p:nvSpPr>
          <p:cNvPr id="577" name="Freeform 7"/>
          <p:cNvSpPr/>
          <p:nvPr/>
        </p:nvSpPr>
        <p:spPr>
          <a:xfrm>
            <a:off x="3048120" y="4266720"/>
            <a:ext cx="609840" cy="228960"/>
          </a:xfrm>
          <a:custGeom>
            <a:avLst/>
            <a:gdLst/>
            <a:ahLst/>
            <a:rect l="0" t="0" r="r" b="b"/>
            <a:pathLst>
              <a:path w="1694" h="636">
                <a:moveTo>
                  <a:pt x="0" y="635"/>
                </a:moveTo>
                <a:lnTo>
                  <a:pt x="1693" y="0"/>
                </a:lnTo>
              </a:path>
            </a:pathLst>
          </a:custGeom>
          <a:ln w="28440">
            <a:solidFill>
              <a:srgbClr val="0066ff"/>
            </a:solidFill>
            <a:miter/>
          </a:ln>
        </p:spPr>
      </p:sp>
      <p:sp>
        <p:nvSpPr>
          <p:cNvPr id="578" name="Freeform 8"/>
          <p:cNvSpPr/>
          <p:nvPr/>
        </p:nvSpPr>
        <p:spPr>
          <a:xfrm>
            <a:off x="4343400" y="4495320"/>
            <a:ext cx="609840" cy="228960"/>
          </a:xfrm>
          <a:custGeom>
            <a:avLst/>
            <a:gdLst/>
            <a:ahLst/>
            <a:rect l="0" t="0" r="r" b="b"/>
            <a:pathLst>
              <a:path w="1694" h="636">
                <a:moveTo>
                  <a:pt x="0" y="635"/>
                </a:moveTo>
                <a:lnTo>
                  <a:pt x="1693" y="0"/>
                </a:lnTo>
              </a:path>
            </a:pathLst>
          </a:custGeom>
          <a:ln w="28440">
            <a:solidFill>
              <a:srgbClr val="0066ff"/>
            </a:solidFill>
            <a:miter/>
          </a:ln>
        </p:spPr>
      </p:sp>
      <p:sp>
        <p:nvSpPr>
          <p:cNvPr id="579" name="Freeform 9"/>
          <p:cNvSpPr/>
          <p:nvPr/>
        </p:nvSpPr>
        <p:spPr>
          <a:xfrm>
            <a:off x="3048120" y="5028840"/>
            <a:ext cx="609840" cy="228960"/>
          </a:xfrm>
          <a:custGeom>
            <a:avLst/>
            <a:gdLst/>
            <a:ahLst/>
            <a:rect l="0" t="0" r="r" b="b"/>
            <a:pathLst>
              <a:path w="1694" h="636">
                <a:moveTo>
                  <a:pt x="0" y="635"/>
                </a:moveTo>
                <a:lnTo>
                  <a:pt x="1693" y="0"/>
                </a:lnTo>
              </a:path>
            </a:pathLst>
          </a:custGeom>
          <a:ln w="28440">
            <a:solidFill>
              <a:srgbClr val="0066ff"/>
            </a:solidFill>
            <a:miter/>
          </a:ln>
        </p:spPr>
      </p:sp>
      <p:sp>
        <p:nvSpPr>
          <p:cNvPr id="580" name="Freeform 10"/>
          <p:cNvSpPr/>
          <p:nvPr/>
        </p:nvSpPr>
        <p:spPr>
          <a:xfrm>
            <a:off x="4343400" y="5257440"/>
            <a:ext cx="609840" cy="228960"/>
          </a:xfrm>
          <a:custGeom>
            <a:avLst/>
            <a:gdLst/>
            <a:ahLst/>
            <a:rect l="0" t="0" r="r" b="b"/>
            <a:pathLst>
              <a:path w="1694" h="636">
                <a:moveTo>
                  <a:pt x="0" y="635"/>
                </a:moveTo>
                <a:lnTo>
                  <a:pt x="1693" y="0"/>
                </a:lnTo>
              </a:path>
            </a:pathLst>
          </a:custGeom>
          <a:ln w="28440">
            <a:solidFill>
              <a:srgbClr val="0066ff"/>
            </a:solidFill>
            <a:miter/>
          </a:ln>
        </p:spPr>
      </p:sp>
      <p:sp>
        <p:nvSpPr>
          <p:cNvPr id="581" name="Freeform 11"/>
          <p:cNvSpPr/>
          <p:nvPr/>
        </p:nvSpPr>
        <p:spPr>
          <a:xfrm>
            <a:off x="2971800" y="5790960"/>
            <a:ext cx="609840" cy="228960"/>
          </a:xfrm>
          <a:custGeom>
            <a:avLst/>
            <a:gdLst/>
            <a:ahLst/>
            <a:rect l="0" t="0" r="r" b="b"/>
            <a:pathLst>
              <a:path w="1694" h="636">
                <a:moveTo>
                  <a:pt x="0" y="635"/>
                </a:moveTo>
                <a:lnTo>
                  <a:pt x="1693" y="0"/>
                </a:lnTo>
              </a:path>
            </a:pathLst>
          </a:custGeom>
          <a:ln w="28440">
            <a:solidFill>
              <a:srgbClr val="0066ff"/>
            </a:solidFill>
            <a:miter/>
          </a:ln>
        </p:spPr>
      </p:sp>
      <p:sp>
        <p:nvSpPr>
          <p:cNvPr id="582" name="Freeform 12"/>
          <p:cNvSpPr/>
          <p:nvPr/>
        </p:nvSpPr>
        <p:spPr>
          <a:xfrm>
            <a:off x="4267080" y="6019560"/>
            <a:ext cx="610200" cy="228960"/>
          </a:xfrm>
          <a:custGeom>
            <a:avLst/>
            <a:gdLst/>
            <a:ahLst/>
            <a:rect l="0" t="0" r="r" b="b"/>
            <a:pathLst>
              <a:path w="1695" h="636">
                <a:moveTo>
                  <a:pt x="0" y="635"/>
                </a:moveTo>
                <a:lnTo>
                  <a:pt x="1694" y="0"/>
                </a:lnTo>
              </a:path>
            </a:pathLst>
          </a:custGeom>
          <a:ln w="28440">
            <a:solidFill>
              <a:srgbClr val="0066ff"/>
            </a:solidFill>
            <a:miter/>
          </a:ln>
        </p:spPr>
      </p:sp>
    </p:spTree>
  </p:cSld>
  <p:transition>
    <p:fade thruBlk="true"/>
  </p:transition>
  <p:timing>
    <p:tnLst>
      <p:par>
        <p:cTn id="1183" dur="indefinite" restart="never" nodeType="tmRoot">
          <p:childTnLst>
            <p:seq>
              <p:cTn id="1184" dur="indefinite" nodeType="mainSeq">
                <p:childTnLst>
                  <p:par>
                    <p:cTn id="1185" fill="hold">
                      <p:stCondLst>
                        <p:cond delay="indefinite"/>
                      </p:stCondLst>
                      <p:childTnLst>
                        <p:par>
                          <p:cTn id="1186" fill="hold">
                            <p:stCondLst>
                              <p:cond delay="0"/>
                            </p:stCondLst>
                            <p:childTnLst>
                              <p:par>
                                <p:cTn id="1187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189" dur="500"/>
                                        <p:tgtEl>
                                          <p:spTgt spid="5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0" fill="hold">
                      <p:stCondLst>
                        <p:cond delay="indefinite"/>
                      </p:stCondLst>
                      <p:childTnLst>
                        <p:par>
                          <p:cTn id="1191" fill="hold">
                            <p:stCondLst>
                              <p:cond delay="0"/>
                            </p:stCondLst>
                            <p:childTnLst>
                              <p:par>
                                <p:cTn id="1192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1194" dur="500"/>
                                        <p:tgtEl>
                                          <p:spTgt spid="5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5" fill="hold">
                            <p:stCondLst>
                              <p:cond delay="500"/>
                            </p:stCondLst>
                            <p:childTnLst>
                              <p:par>
                                <p:cTn id="1196" nodeType="after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1198" dur="500"/>
                                        <p:tgtEl>
                                          <p:spTgt spid="5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9" fill="hold">
                      <p:stCondLst>
                        <p:cond delay="indefinite"/>
                      </p:stCondLst>
                      <p:childTnLst>
                        <p:par>
                          <p:cTn id="1200" fill="hold">
                            <p:stCondLst>
                              <p:cond delay="0"/>
                            </p:stCondLst>
                            <p:childTnLst>
                              <p:par>
                                <p:cTn id="1201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203" dur="500"/>
                                        <p:tgtEl>
                                          <p:spTgt spid="5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4" fill="hold">
                      <p:stCondLst>
                        <p:cond delay="indefinite"/>
                      </p:stCondLst>
                      <p:childTnLst>
                        <p:par>
                          <p:cTn id="1205" fill="hold">
                            <p:stCondLst>
                              <p:cond delay="0"/>
                            </p:stCondLst>
                            <p:childTnLst>
                              <p:par>
                                <p:cTn id="1206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1208" dur="500"/>
                                        <p:tgtEl>
                                          <p:spTgt spid="5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9" fill="hold">
                            <p:stCondLst>
                              <p:cond delay="500"/>
                            </p:stCondLst>
                            <p:childTnLst>
                              <p:par>
                                <p:cTn id="1210" nodeType="after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1212" dur="500"/>
                                        <p:tgtEl>
                                          <p:spTgt spid="5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3" fill="hold">
                      <p:stCondLst>
                        <p:cond delay="indefinite"/>
                      </p:stCondLst>
                      <p:childTnLst>
                        <p:par>
                          <p:cTn id="1214" fill="hold">
                            <p:stCondLst>
                              <p:cond delay="0"/>
                            </p:stCondLst>
                            <p:childTnLst>
                              <p:par>
                                <p:cTn id="1215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217" dur="500"/>
                                        <p:tgtEl>
                                          <p:spTgt spid="5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8" fill="hold">
                      <p:stCondLst>
                        <p:cond delay="indefinite"/>
                      </p:stCondLst>
                      <p:childTnLst>
                        <p:par>
                          <p:cTn id="1219" fill="hold">
                            <p:stCondLst>
                              <p:cond delay="0"/>
                            </p:stCondLst>
                            <p:childTnLst>
                              <p:par>
                                <p:cTn id="1220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1222" dur="500"/>
                                        <p:tgtEl>
                                          <p:spTgt spid="5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3" fill="hold">
                            <p:stCondLst>
                              <p:cond delay="500"/>
                            </p:stCondLst>
                            <p:childTnLst>
                              <p:par>
                                <p:cTn id="1224" nodeType="after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1226" dur="500"/>
                                        <p:tgtEl>
                                          <p:spTgt spid="5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TextShape 1"/>
          <p:cNvSpPr txBox="1"/>
          <p:nvPr/>
        </p:nvSpPr>
        <p:spPr>
          <a:xfrm>
            <a:off x="685800" y="456840"/>
            <a:ext cx="7772400" cy="121932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4400" spc="-1" strike="noStrike">
                <a:solidFill>
                  <a:srgbClr val="9900ff"/>
                </a:solidFill>
                <a:latin typeface="Times New Roman"/>
              </a:rPr>
              <a:t>Counting Nails by the Pound, Continued</a:t>
            </a:r>
            <a:endParaRPr b="0" lang="en-US" sz="4400" spc="-1" strike="noStrike">
              <a:solidFill>
                <a:srgbClr val="9900ff"/>
              </a:solidFill>
              <a:latin typeface="Times New Roman"/>
            </a:endParaRPr>
          </a:p>
        </p:txBody>
      </p:sp>
      <p:sp>
        <p:nvSpPr>
          <p:cNvPr id="65" name="TextShape 2"/>
          <p:cNvSpPr txBox="1"/>
          <p:nvPr/>
        </p:nvSpPr>
        <p:spPr>
          <a:xfrm>
            <a:off x="609480" y="1676160"/>
            <a:ext cx="7772400" cy="426708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>
            <a:normAutofit/>
          </a:bodyPr>
          <a:p>
            <a:pPr marL="342720" indent="-342720">
              <a:spcBef>
                <a:spcPts val="697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A hardware store customer buys 2.60 pounds of nails.  A dozen nails has a mass of 0.150 pounds.  How many nails did the customer buy?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 algn="ctr">
              <a:spcBef>
                <a:spcPts val="697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1 dozen nails = 0.150 lbs.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 algn="ctr">
              <a:spcBef>
                <a:spcPts val="697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12 nails = 1 dozen nails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spcBef>
                <a:spcPts val="873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Solution map: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	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</p:txBody>
      </p:sp>
      <p:pic>
        <p:nvPicPr>
          <p:cNvPr id="66" name="" descr=""/>
          <p:cNvPicPr/>
          <p:nvPr/>
        </p:nvPicPr>
        <p:blipFill>
          <a:blip r:embed="rId1"/>
          <a:stretch/>
        </p:blipFill>
        <p:spPr>
          <a:xfrm>
            <a:off x="1905120" y="4572000"/>
            <a:ext cx="5333760" cy="1546200"/>
          </a:xfrm>
          <a:prstGeom prst="rect">
            <a:avLst/>
          </a:prstGeom>
          <a:ln>
            <a:noFill/>
          </a:ln>
        </p:spPr>
      </p:pic>
    </p:spTree>
  </p:cSld>
  <p:transition>
    <p:fade thruBlk="true"/>
  </p:transition>
  <p:timing>
    <p:tnLst>
      <p:par>
        <p:cTn id="66" dur="indefinite" restart="never" nodeType="tmRoot">
          <p:childTnLst>
            <p:seq>
              <p:cTn id="67" dur="indefinite" nodeType="mainSeq">
                <p:childTnLst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72" dur="500"/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77" dur="500"/>
                                        <p:tgtEl>
                                          <p:spTgt spid="6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82" dur="500"/>
                                        <p:tgtEl>
                                          <p:spTgt spid="6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87" dur="500"/>
                                        <p:tgtEl>
                                          <p:spTgt spid="6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nodeType="with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90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91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" name="TextShape 1"/>
          <p:cNvSpPr txBox="1"/>
          <p:nvPr/>
        </p:nvSpPr>
        <p:spPr>
          <a:xfrm>
            <a:off x="0" y="2971440"/>
            <a:ext cx="9144000" cy="3886200"/>
          </a:xfrm>
          <a:prstGeom prst="rect">
            <a:avLst/>
          </a:prstGeom>
          <a:noFill/>
          <a:ln w="9360">
            <a:solidFill>
              <a:srgbClr val="000000"/>
            </a:solidFill>
            <a:miter/>
          </a:ln>
        </p:spPr>
        <p:txBody>
          <a:bodyPr lIns="274320" rIns="274320" tIns="137160" bIns="46800">
            <a:normAutofit/>
          </a:bodyPr>
          <a:p>
            <a:pPr marL="342720" indent="-342720">
              <a:spcBef>
                <a:spcPts val="697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Apply the solution map: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lvl="1" marL="742680" indent="-285480">
              <a:spcBef>
                <a:spcPts val="598"/>
              </a:spcBef>
              <a:buClr>
                <a:srgbClr val="000000"/>
              </a:buClr>
              <a:buFont typeface="Wingdings" charset="2"/>
              <a:buChar char="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Write a pseudoformula.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lvl="1" marL="742680" indent="-285480">
              <a:spcBef>
                <a:spcPts val="598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	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584" name="TextShape 2"/>
          <p:cNvSpPr txBox="1"/>
          <p:nvPr/>
        </p:nvSpPr>
        <p:spPr>
          <a:xfrm>
            <a:off x="3885840" y="-360"/>
            <a:ext cx="5257800" cy="2971800"/>
          </a:xfrm>
          <a:prstGeom prst="rect">
            <a:avLst/>
          </a:prstGeom>
          <a:noFill/>
          <a:ln w="9360">
            <a:solidFill>
              <a:srgbClr val="000000"/>
            </a:solidFill>
            <a:miter/>
          </a:ln>
        </p:spPr>
        <p:txBody>
          <a:bodyPr lIns="274320" rIns="274320" tIns="137160" bIns="46800">
            <a:normAutofit fontScale="97000"/>
          </a:bodyPr>
          <a:p>
            <a:pPr marL="342720" indent="-342720">
              <a:lnSpc>
                <a:spcPct val="90000"/>
              </a:lnSpc>
              <a:spcBef>
                <a:spcPts val="499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000" spc="-1" strike="noStrike">
                <a:solidFill>
                  <a:srgbClr val="000000"/>
                </a:solidFill>
                <a:latin typeface="Times New Roman"/>
              </a:rPr>
              <a:t>Information:</a:t>
            </a:r>
            <a:endParaRPr b="0" lang="en-US" sz="20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lnSpc>
                <a:spcPct val="90000"/>
              </a:lnSpc>
              <a:spcBef>
                <a:spcPts val="499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000" spc="-1" strike="noStrike">
                <a:solidFill>
                  <a:srgbClr val="000000"/>
                </a:solidFill>
                <a:latin typeface="Times New Roman"/>
              </a:rPr>
              <a:t>Given:</a:t>
            </a:r>
            <a:r>
              <a:rPr b="0" lang="en-US" sz="20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0" lang="en-US" sz="2000" spc="-1" strike="noStrike">
                <a:solidFill>
                  <a:srgbClr val="000000"/>
                </a:solidFill>
                <a:latin typeface="Times New Roman"/>
              </a:rPr>
              <a:t>4.996 mol C, 4.44 mol H, </a:t>
            </a:r>
            <a:endParaRPr b="0" lang="en-US" sz="20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lnSpc>
                <a:spcPct val="90000"/>
              </a:lnSpc>
              <a:spcBef>
                <a:spcPts val="499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0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0" lang="en-US" sz="20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0" lang="en-US" sz="2000" spc="-1" strike="noStrike">
                <a:solidFill>
                  <a:srgbClr val="000000"/>
                </a:solidFill>
                <a:latin typeface="Times New Roman"/>
              </a:rPr>
              <a:t>2.221 mol O</a:t>
            </a:r>
            <a:endParaRPr b="0" lang="en-US" sz="20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lnSpc>
                <a:spcPct val="90000"/>
              </a:lnSpc>
              <a:spcBef>
                <a:spcPts val="499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000" spc="-1" strike="noStrike">
                <a:solidFill>
                  <a:srgbClr val="000000"/>
                </a:solidFill>
                <a:latin typeface="Times New Roman"/>
              </a:rPr>
              <a:t>Find: empirical formula, C</a:t>
            </a:r>
            <a:r>
              <a:rPr b="0" i="1" lang="en-US" sz="2000" spc="-1" strike="noStrike" baseline="-25000">
                <a:solidFill>
                  <a:srgbClr val="000000"/>
                </a:solidFill>
                <a:latin typeface="Times New Roman"/>
              </a:rPr>
              <a:t>x</a:t>
            </a:r>
            <a:r>
              <a:rPr b="0" lang="en-US" sz="2000" spc="-1" strike="noStrike">
                <a:solidFill>
                  <a:srgbClr val="000000"/>
                </a:solidFill>
                <a:latin typeface="Times New Roman"/>
              </a:rPr>
              <a:t>H</a:t>
            </a:r>
            <a:r>
              <a:rPr b="0" i="1" lang="en-US" sz="2000" spc="-1" strike="noStrike" baseline="-25000">
                <a:solidFill>
                  <a:srgbClr val="000000"/>
                </a:solidFill>
                <a:latin typeface="Times New Roman"/>
              </a:rPr>
              <a:t>y</a:t>
            </a:r>
            <a:r>
              <a:rPr b="0" lang="en-US" sz="2000" spc="-1" strike="noStrike">
                <a:solidFill>
                  <a:srgbClr val="000000"/>
                </a:solidFill>
                <a:latin typeface="Times New Roman"/>
              </a:rPr>
              <a:t>O</a:t>
            </a:r>
            <a:r>
              <a:rPr b="0" i="1" lang="en-US" sz="2000" spc="-1" strike="noStrike" baseline="-25000">
                <a:solidFill>
                  <a:srgbClr val="000000"/>
                </a:solidFill>
                <a:latin typeface="Times New Roman"/>
              </a:rPr>
              <a:t>z</a:t>
            </a:r>
            <a:endParaRPr b="0" lang="en-US" sz="20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lnSpc>
                <a:spcPct val="90000"/>
              </a:lnSpc>
              <a:spcBef>
                <a:spcPts val="499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000" spc="-1" strike="noStrike">
                <a:solidFill>
                  <a:srgbClr val="000000"/>
                </a:solidFill>
                <a:latin typeface="Times New Roman"/>
              </a:rPr>
              <a:t>Conversion Factors: </a:t>
            </a:r>
            <a:r>
              <a:rPr b="0" lang="en-US" sz="2000" spc="-1" strike="noStrike">
                <a:solidFill>
                  <a:srgbClr val="000000"/>
                </a:solidFill>
                <a:latin typeface="Times New Roman"/>
              </a:rPr>
              <a:t>	</a:t>
            </a:r>
            <a:endParaRPr b="0" lang="en-US" sz="20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lnSpc>
                <a:spcPct val="90000"/>
              </a:lnSpc>
              <a:spcBef>
                <a:spcPts val="499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0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0" lang="en-US" sz="2000" spc="-1" strike="noStrike">
                <a:solidFill>
                  <a:srgbClr val="000000"/>
                </a:solidFill>
                <a:latin typeface="Times New Roman"/>
              </a:rPr>
              <a:t>1 mol C = 12.01 g; </a:t>
            </a:r>
            <a:endParaRPr b="0" lang="en-US" sz="20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lnSpc>
                <a:spcPct val="90000"/>
              </a:lnSpc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0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0" lang="en-US" sz="2000" spc="-1" strike="noStrike">
                <a:solidFill>
                  <a:srgbClr val="000000"/>
                </a:solidFill>
                <a:latin typeface="Times New Roman"/>
              </a:rPr>
              <a:t>1 mol H = 1.01 g; 1 mol O = 16.00 g</a:t>
            </a:r>
            <a:endParaRPr b="0" lang="en-US" sz="20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lnSpc>
                <a:spcPct val="90000"/>
              </a:lnSpc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000" spc="-1" strike="noStrike">
                <a:solidFill>
                  <a:srgbClr val="000000"/>
                </a:solidFill>
                <a:latin typeface="Times New Roman"/>
              </a:rPr>
              <a:t>Solution Map:  g C,H,O </a:t>
            </a:r>
            <a:r>
              <a:rPr b="0" lang="en-US" sz="2000" spc="-1" strike="noStrike">
                <a:solidFill>
                  <a:srgbClr val="000000"/>
                </a:solidFill>
                <a:latin typeface="Symbol"/>
                <a:ea typeface="Symbol"/>
              </a:rPr>
              <a:t></a:t>
            </a:r>
            <a:r>
              <a:rPr b="0" lang="en-US" sz="2000" spc="-1" strike="noStrike">
                <a:solidFill>
                  <a:srgbClr val="000000"/>
                </a:solidFill>
                <a:latin typeface="Times New Roman"/>
              </a:rPr>
              <a:t> mol C,H,O </a:t>
            </a:r>
            <a:r>
              <a:rPr b="0" lang="en-US" sz="2000" spc="-1" strike="noStrike">
                <a:solidFill>
                  <a:srgbClr val="000000"/>
                </a:solidFill>
                <a:latin typeface="Symbol"/>
                <a:ea typeface="Symbol"/>
              </a:rPr>
              <a:t></a:t>
            </a:r>
            <a:endParaRPr b="0" lang="en-US" sz="20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lnSpc>
                <a:spcPct val="90000"/>
              </a:lnSpc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0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0" lang="en-US" sz="2000" spc="-1" strike="noStrike">
                <a:solidFill>
                  <a:srgbClr val="000000"/>
                </a:solidFill>
                <a:latin typeface="Times New Roman"/>
              </a:rPr>
              <a:t>     </a:t>
            </a:r>
            <a:r>
              <a:rPr b="0" lang="en-US" sz="2000" spc="-1" strike="noStrike">
                <a:solidFill>
                  <a:srgbClr val="000000"/>
                </a:solidFill>
                <a:latin typeface="Times New Roman"/>
              </a:rPr>
              <a:t>mol ratio </a:t>
            </a:r>
            <a:r>
              <a:rPr b="0" lang="en-US" sz="2000" spc="-1" strike="noStrike">
                <a:solidFill>
                  <a:srgbClr val="000000"/>
                </a:solidFill>
                <a:latin typeface="Symbol"/>
                <a:ea typeface="Symbol"/>
              </a:rPr>
              <a:t></a:t>
            </a:r>
            <a:r>
              <a:rPr b="0" lang="en-US" sz="2000" spc="-1" strike="noStrike">
                <a:solidFill>
                  <a:srgbClr val="000000"/>
                </a:solidFill>
                <a:latin typeface="Times New Roman"/>
              </a:rPr>
              <a:t> empirical formula</a:t>
            </a:r>
            <a:endParaRPr b="0" lang="en-US" sz="20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585" name="TextShape 3"/>
          <p:cNvSpPr txBox="1"/>
          <p:nvPr/>
        </p:nvSpPr>
        <p:spPr>
          <a:xfrm>
            <a:off x="-360" y="-360"/>
            <a:ext cx="3886200" cy="2971800"/>
          </a:xfrm>
          <a:prstGeom prst="rect">
            <a:avLst/>
          </a:prstGeom>
          <a:noFill/>
          <a:ln w="9360">
            <a:solidFill>
              <a:srgbClr val="000000"/>
            </a:solidFill>
            <a:miter/>
          </a:ln>
        </p:spPr>
        <p:txBody>
          <a:bodyPr lIns="274320" rIns="274320" tIns="137160" bIns="46800">
            <a:noAutofit/>
          </a:bodyPr>
          <a:p>
            <a:pPr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9900ff"/>
                </a:solidFill>
                <a:latin typeface="Times New Roman"/>
              </a:rPr>
              <a:t>Example:</a:t>
            </a:r>
            <a:br/>
            <a:r>
              <a:rPr b="0" lang="en-US" sz="2800" spc="-1" strike="noStrike">
                <a:solidFill>
                  <a:srgbClr val="9900ff"/>
                </a:solidFill>
                <a:latin typeface="Times New Roman"/>
              </a:rPr>
              <a:t>Find the empirical formula of aspirin with the given mass percent composition.</a:t>
            </a:r>
            <a:endParaRPr b="0" lang="en-US" sz="2800" spc="-1" strike="noStrike">
              <a:solidFill>
                <a:srgbClr val="9900ff"/>
              </a:solidFill>
              <a:latin typeface="Times New Roman"/>
            </a:endParaRPr>
          </a:p>
        </p:txBody>
      </p:sp>
      <p:sp>
        <p:nvSpPr>
          <p:cNvPr id="586" name="CustomShape 4"/>
          <p:cNvSpPr/>
          <p:nvPr/>
        </p:nvSpPr>
        <p:spPr>
          <a:xfrm>
            <a:off x="3157560" y="4191120"/>
            <a:ext cx="2224080" cy="57960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6800" bIns="46800">
            <a:spAutoFit/>
          </a:bodyPr>
          <a:p>
            <a:pPr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C</a:t>
            </a:r>
            <a:r>
              <a:rPr b="0" lang="en-US" sz="2800" spc="-1" strike="noStrike" baseline="-25000">
                <a:solidFill>
                  <a:srgbClr val="000000"/>
                </a:solidFill>
                <a:latin typeface="Times New Roman"/>
              </a:rPr>
              <a:t>4.996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H</a:t>
            </a:r>
            <a:r>
              <a:rPr b="0" lang="en-US" sz="2800" spc="-1" strike="noStrike" baseline="-25000">
                <a:solidFill>
                  <a:srgbClr val="000000"/>
                </a:solidFill>
                <a:latin typeface="Times New Roman"/>
              </a:rPr>
              <a:t>4.44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O</a:t>
            </a:r>
            <a:r>
              <a:rPr b="0" lang="en-US" sz="2800" spc="-1" strike="noStrike" baseline="-25000">
                <a:solidFill>
                  <a:srgbClr val="000000"/>
                </a:solidFill>
                <a:latin typeface="Times New Roman"/>
              </a:rPr>
              <a:t>2.221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transition>
    <p:fade thruBlk="true"/>
  </p:transition>
</p:sld>
</file>

<file path=ppt/slides/slide5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7" name="TextShape 1"/>
          <p:cNvSpPr txBox="1"/>
          <p:nvPr/>
        </p:nvSpPr>
        <p:spPr>
          <a:xfrm>
            <a:off x="0" y="2971440"/>
            <a:ext cx="9144000" cy="3886200"/>
          </a:xfrm>
          <a:prstGeom prst="rect">
            <a:avLst/>
          </a:prstGeom>
          <a:noFill/>
          <a:ln w="9360">
            <a:solidFill>
              <a:srgbClr val="000000"/>
            </a:solidFill>
            <a:miter/>
          </a:ln>
        </p:spPr>
        <p:txBody>
          <a:bodyPr lIns="274320" rIns="274320" tIns="137160" bIns="46800">
            <a:normAutofit/>
          </a:bodyPr>
          <a:p>
            <a:pPr marL="342720" indent="-342720">
              <a:spcBef>
                <a:spcPts val="697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Apply the solution map: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lvl="1" marL="742680" indent="-285480">
              <a:spcBef>
                <a:spcPts val="598"/>
              </a:spcBef>
              <a:buClr>
                <a:srgbClr val="000000"/>
              </a:buClr>
              <a:buFont typeface="Wingdings" charset="2"/>
              <a:buChar char="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Find the mole ratio by dividing by the smallest number of moles.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lvl="1" marL="742680" indent="-285480">
              <a:spcBef>
                <a:spcPts val="598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	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588" name="TextShape 2"/>
          <p:cNvSpPr txBox="1"/>
          <p:nvPr/>
        </p:nvSpPr>
        <p:spPr>
          <a:xfrm>
            <a:off x="3885840" y="-360"/>
            <a:ext cx="5257800" cy="2971800"/>
          </a:xfrm>
          <a:prstGeom prst="rect">
            <a:avLst/>
          </a:prstGeom>
          <a:noFill/>
          <a:ln w="9360">
            <a:solidFill>
              <a:srgbClr val="000000"/>
            </a:solidFill>
            <a:miter/>
          </a:ln>
        </p:spPr>
        <p:txBody>
          <a:bodyPr lIns="274320" rIns="274320" tIns="137160" bIns="46800">
            <a:normAutofit/>
          </a:bodyPr>
          <a:p>
            <a:pPr marL="342720" indent="-342720">
              <a:lnSpc>
                <a:spcPct val="90000"/>
              </a:lnSpc>
              <a:spcBef>
                <a:spcPts val="550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200" spc="-1" strike="noStrike">
                <a:solidFill>
                  <a:srgbClr val="000000"/>
                </a:solidFill>
                <a:latin typeface="Times New Roman"/>
              </a:rPr>
              <a:t>Information:</a:t>
            </a:r>
            <a:endParaRPr b="0" lang="en-US" sz="22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lnSpc>
                <a:spcPct val="90000"/>
              </a:lnSpc>
              <a:spcBef>
                <a:spcPts val="550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200" spc="-1" strike="noStrike">
                <a:solidFill>
                  <a:srgbClr val="000000"/>
                </a:solidFill>
                <a:latin typeface="Times New Roman"/>
              </a:rPr>
              <a:t>Given:</a:t>
            </a:r>
            <a:r>
              <a:rPr b="0" lang="en-US" sz="22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0" lang="en-US" sz="2200" spc="-1" strike="noStrike">
                <a:solidFill>
                  <a:srgbClr val="000000"/>
                </a:solidFill>
                <a:latin typeface="Times New Roman"/>
              </a:rPr>
              <a:t>C</a:t>
            </a:r>
            <a:r>
              <a:rPr b="0" lang="en-US" sz="2200" spc="-1" strike="noStrike" baseline="-25000">
                <a:solidFill>
                  <a:srgbClr val="000000"/>
                </a:solidFill>
                <a:latin typeface="Times New Roman"/>
              </a:rPr>
              <a:t>4.996</a:t>
            </a:r>
            <a:r>
              <a:rPr b="0" lang="en-US" sz="2200" spc="-1" strike="noStrike">
                <a:solidFill>
                  <a:srgbClr val="000000"/>
                </a:solidFill>
                <a:latin typeface="Times New Roman"/>
              </a:rPr>
              <a:t>H</a:t>
            </a:r>
            <a:r>
              <a:rPr b="0" lang="en-US" sz="2200" spc="-1" strike="noStrike" baseline="-25000">
                <a:solidFill>
                  <a:srgbClr val="000000"/>
                </a:solidFill>
                <a:latin typeface="Times New Roman"/>
              </a:rPr>
              <a:t>4.44</a:t>
            </a:r>
            <a:r>
              <a:rPr b="0" lang="en-US" sz="2200" spc="-1" strike="noStrike">
                <a:solidFill>
                  <a:srgbClr val="000000"/>
                </a:solidFill>
                <a:latin typeface="Times New Roman"/>
              </a:rPr>
              <a:t>O</a:t>
            </a:r>
            <a:r>
              <a:rPr b="0" lang="en-US" sz="2200" spc="-1" strike="noStrike" baseline="-25000">
                <a:solidFill>
                  <a:srgbClr val="000000"/>
                </a:solidFill>
                <a:latin typeface="Times New Roman"/>
              </a:rPr>
              <a:t>2.221</a:t>
            </a:r>
            <a:endParaRPr b="0" lang="en-US" sz="22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lnSpc>
                <a:spcPct val="90000"/>
              </a:lnSpc>
              <a:spcBef>
                <a:spcPts val="550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200" spc="-1" strike="noStrike">
                <a:solidFill>
                  <a:srgbClr val="000000"/>
                </a:solidFill>
                <a:latin typeface="Times New Roman"/>
              </a:rPr>
              <a:t>Find: empirical formula, C</a:t>
            </a:r>
            <a:r>
              <a:rPr b="0" i="1" lang="en-US" sz="2200" spc="-1" strike="noStrike" baseline="-25000">
                <a:solidFill>
                  <a:srgbClr val="000000"/>
                </a:solidFill>
                <a:latin typeface="Times New Roman"/>
              </a:rPr>
              <a:t>x</a:t>
            </a:r>
            <a:r>
              <a:rPr b="0" lang="en-US" sz="2200" spc="-1" strike="noStrike">
                <a:solidFill>
                  <a:srgbClr val="000000"/>
                </a:solidFill>
                <a:latin typeface="Times New Roman"/>
              </a:rPr>
              <a:t>H</a:t>
            </a:r>
            <a:r>
              <a:rPr b="0" i="1" lang="en-US" sz="2200" spc="-1" strike="noStrike" baseline="-25000">
                <a:solidFill>
                  <a:srgbClr val="000000"/>
                </a:solidFill>
                <a:latin typeface="Times New Roman"/>
              </a:rPr>
              <a:t>y</a:t>
            </a:r>
            <a:r>
              <a:rPr b="0" lang="en-US" sz="2200" spc="-1" strike="noStrike">
                <a:solidFill>
                  <a:srgbClr val="000000"/>
                </a:solidFill>
                <a:latin typeface="Times New Roman"/>
              </a:rPr>
              <a:t>O</a:t>
            </a:r>
            <a:r>
              <a:rPr b="0" i="1" lang="en-US" sz="2200" spc="-1" strike="noStrike" baseline="-25000">
                <a:solidFill>
                  <a:srgbClr val="000000"/>
                </a:solidFill>
                <a:latin typeface="Times New Roman"/>
              </a:rPr>
              <a:t>z</a:t>
            </a:r>
            <a:endParaRPr b="0" lang="en-US" sz="22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lnSpc>
                <a:spcPct val="90000"/>
              </a:lnSpc>
              <a:spcBef>
                <a:spcPts val="550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200" spc="-1" strike="noStrike">
                <a:solidFill>
                  <a:srgbClr val="000000"/>
                </a:solidFill>
                <a:latin typeface="Times New Roman"/>
              </a:rPr>
              <a:t>Conversion Factors: </a:t>
            </a:r>
            <a:r>
              <a:rPr b="0" lang="en-US" sz="2200" spc="-1" strike="noStrike">
                <a:solidFill>
                  <a:srgbClr val="000000"/>
                </a:solidFill>
                <a:latin typeface="Times New Roman"/>
              </a:rPr>
              <a:t>	</a:t>
            </a:r>
            <a:endParaRPr b="0" lang="en-US" sz="22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lnSpc>
                <a:spcPct val="90000"/>
              </a:lnSpc>
              <a:spcBef>
                <a:spcPts val="550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2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0" lang="en-US" sz="2200" spc="-1" strike="noStrike">
                <a:solidFill>
                  <a:srgbClr val="000000"/>
                </a:solidFill>
                <a:latin typeface="Times New Roman"/>
              </a:rPr>
              <a:t>1 mol C = 12.01 g; </a:t>
            </a:r>
            <a:endParaRPr b="0" lang="en-US" sz="22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lnSpc>
                <a:spcPct val="90000"/>
              </a:lnSpc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2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0" lang="en-US" sz="2200" spc="-1" strike="noStrike">
                <a:solidFill>
                  <a:srgbClr val="000000"/>
                </a:solidFill>
                <a:latin typeface="Times New Roman"/>
              </a:rPr>
              <a:t>1 mol H = 1.01 g; 1 mol O = 16.00 g</a:t>
            </a:r>
            <a:endParaRPr b="0" lang="en-US" sz="22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lnSpc>
                <a:spcPct val="90000"/>
              </a:lnSpc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200" spc="-1" strike="noStrike">
                <a:solidFill>
                  <a:srgbClr val="000000"/>
                </a:solidFill>
                <a:latin typeface="Times New Roman"/>
              </a:rPr>
              <a:t>Solution Map:  g C,H,O </a:t>
            </a:r>
            <a:r>
              <a:rPr b="0" lang="en-US" sz="2200" spc="-1" strike="noStrike">
                <a:solidFill>
                  <a:srgbClr val="000000"/>
                </a:solidFill>
                <a:latin typeface="Symbol"/>
                <a:ea typeface="Symbol"/>
              </a:rPr>
              <a:t></a:t>
            </a:r>
            <a:r>
              <a:rPr b="0" lang="en-US" sz="2200" spc="-1" strike="noStrike">
                <a:solidFill>
                  <a:srgbClr val="000000"/>
                </a:solidFill>
                <a:latin typeface="Times New Roman"/>
              </a:rPr>
              <a:t> mol C,H,O </a:t>
            </a:r>
            <a:r>
              <a:rPr b="0" lang="en-US" sz="2200" spc="-1" strike="noStrike">
                <a:solidFill>
                  <a:srgbClr val="000000"/>
                </a:solidFill>
                <a:latin typeface="Symbol"/>
                <a:ea typeface="Symbol"/>
              </a:rPr>
              <a:t></a:t>
            </a:r>
            <a:endParaRPr b="0" lang="en-US" sz="22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lnSpc>
                <a:spcPct val="90000"/>
              </a:lnSpc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2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0" lang="en-US" sz="2200" spc="-1" strike="noStrike">
                <a:solidFill>
                  <a:srgbClr val="000000"/>
                </a:solidFill>
                <a:latin typeface="Times New Roman"/>
              </a:rPr>
              <a:t>     </a:t>
            </a:r>
            <a:r>
              <a:rPr b="0" lang="en-US" sz="2200" spc="-1" strike="noStrike">
                <a:solidFill>
                  <a:srgbClr val="000000"/>
                </a:solidFill>
                <a:latin typeface="Times New Roman"/>
              </a:rPr>
              <a:t>mol ratio </a:t>
            </a:r>
            <a:r>
              <a:rPr b="0" lang="en-US" sz="2200" spc="-1" strike="noStrike">
                <a:solidFill>
                  <a:srgbClr val="000000"/>
                </a:solidFill>
                <a:latin typeface="Symbol"/>
                <a:ea typeface="Symbol"/>
              </a:rPr>
              <a:t></a:t>
            </a:r>
            <a:r>
              <a:rPr b="0" lang="en-US" sz="2200" spc="-1" strike="noStrike">
                <a:solidFill>
                  <a:srgbClr val="000000"/>
                </a:solidFill>
                <a:latin typeface="Times New Roman"/>
              </a:rPr>
              <a:t> empirical formula</a:t>
            </a:r>
            <a:endParaRPr b="0" lang="en-US" sz="2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589" name="TextShape 3"/>
          <p:cNvSpPr txBox="1"/>
          <p:nvPr/>
        </p:nvSpPr>
        <p:spPr>
          <a:xfrm>
            <a:off x="-360" y="-360"/>
            <a:ext cx="3886200" cy="2971800"/>
          </a:xfrm>
          <a:prstGeom prst="rect">
            <a:avLst/>
          </a:prstGeom>
          <a:noFill/>
          <a:ln w="9360">
            <a:solidFill>
              <a:srgbClr val="000000"/>
            </a:solidFill>
            <a:miter/>
          </a:ln>
        </p:spPr>
        <p:txBody>
          <a:bodyPr lIns="274320" rIns="274320" tIns="137160" bIns="46800">
            <a:noAutofit/>
          </a:bodyPr>
          <a:p>
            <a:pPr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9900ff"/>
                </a:solidFill>
                <a:latin typeface="Times New Roman"/>
              </a:rPr>
              <a:t>Example:</a:t>
            </a:r>
            <a:br/>
            <a:r>
              <a:rPr b="0" lang="en-US" sz="2800" spc="-1" strike="noStrike">
                <a:solidFill>
                  <a:srgbClr val="9900ff"/>
                </a:solidFill>
                <a:latin typeface="Times New Roman"/>
              </a:rPr>
              <a:t>Find the empirical formula of aspirin with the given mass percent composition.</a:t>
            </a:r>
            <a:endParaRPr b="0" lang="en-US" sz="2800" spc="-1" strike="noStrike">
              <a:solidFill>
                <a:srgbClr val="9900ff"/>
              </a:solidFill>
              <a:latin typeface="Times New Roman"/>
            </a:endParaRPr>
          </a:p>
        </p:txBody>
      </p:sp>
      <mc:AlternateContent>
        <mc:Choice xmlns:a14="http://schemas.microsoft.com/office/drawing/2010/main" Requires="a14">
          <p:sp>
            <p:nvSpPr>
              <p:cNvPr id="590" name="Formula 4"/>
              <p:cNvSpPr txBox="1"/>
              <p:nvPr/>
            </p:nvSpPr>
            <p:spPr>
              <a:xfrm>
                <a:off x="3124080" y="4172040"/>
                <a:ext cx="3048120" cy="184140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eqArr>
                      <m:e>
                        <m:sSub>
                          <m:e>
                            <m:r>
                              <m:t xml:space="preserve">C</m:t>
                            </m:r>
                          </m:e>
                          <m:sub>
                            <m:f>
                              <m:num>
                                <m:r>
                                  <m:t xml:space="preserve">4</m:t>
                                </m:r>
                                <m:r>
                                  <m:rPr>
                                    <m:lit/>
                                    <m:nor/>
                                  </m:rPr>
                                  <m:t xml:space="preserve">.</m:t>
                                </m:r>
                                <m:r>
                                  <m:rPr>
                                    <m:lit/>
                                    <m:nor/>
                                  </m:rPr>
                                  <m:t xml:space="preserve">996</m:t>
                                </m:r>
                              </m:num>
                              <m:den>
                                <m:r>
                                  <m:t xml:space="preserve">2</m:t>
                                </m:r>
                                <m:r>
                                  <m:rPr>
                                    <m:lit/>
                                    <m:nor/>
                                  </m:rPr>
                                  <m:t xml:space="preserve">.</m:t>
                                </m:r>
                                <m:r>
                                  <m:rPr>
                                    <m:lit/>
                                    <m:nor/>
                                  </m:rPr>
                                  <m:t xml:space="preserve">221</m:t>
                                </m:r>
                              </m:den>
                            </m:f>
                          </m:sub>
                        </m:sSub>
                        <m:sSub>
                          <m:e>
                            <m:r>
                              <m:t xml:space="preserve">H</m:t>
                            </m:r>
                          </m:e>
                          <m:sub>
                            <m:f>
                              <m:num>
                                <m:r>
                                  <m:t xml:space="preserve">4</m:t>
                                </m:r>
                                <m:r>
                                  <m:rPr>
                                    <m:lit/>
                                    <m:nor/>
                                  </m:rPr>
                                  <m:t xml:space="preserve">.</m:t>
                                </m:r>
                                <m:r>
                                  <m:rPr>
                                    <m:lit/>
                                    <m:nor/>
                                  </m:rPr>
                                  <m:t xml:space="preserve">44</m:t>
                                </m:r>
                              </m:num>
                              <m:den>
                                <m:r>
                                  <m:t xml:space="preserve">2</m:t>
                                </m:r>
                                <m:r>
                                  <m:rPr>
                                    <m:lit/>
                                    <m:nor/>
                                  </m:rPr>
                                  <m:t xml:space="preserve">.</m:t>
                                </m:r>
                                <m:r>
                                  <m:rPr>
                                    <m:lit/>
                                    <m:nor/>
                                  </m:rPr>
                                  <m:t xml:space="preserve">221</m:t>
                                </m:r>
                              </m:den>
                            </m:f>
                          </m:sub>
                        </m:sSub>
                        <m:sSub>
                          <m:e>
                            <m:r>
                              <m:t xml:space="preserve">O</m:t>
                            </m:r>
                          </m:e>
                          <m:sub>
                            <m:f>
                              <m:num>
                                <m:r>
                                  <m:t xml:space="preserve">2</m:t>
                                </m:r>
                                <m:r>
                                  <m:rPr>
                                    <m:lit/>
                                    <m:nor/>
                                  </m:rPr>
                                  <m:t xml:space="preserve">.</m:t>
                                </m:r>
                                <m:r>
                                  <m:rPr>
                                    <m:lit/>
                                    <m:nor/>
                                  </m:rPr>
                                  <m:t xml:space="preserve">221</m:t>
                                </m:r>
                              </m:num>
                              <m:den>
                                <m:r>
                                  <m:t xml:space="preserve">2</m:t>
                                </m:r>
                                <m:r>
                                  <m:rPr>
                                    <m:lit/>
                                    <m:nor/>
                                  </m:rPr>
                                  <m:t xml:space="preserve">.</m:t>
                                </m:r>
                                <m:r>
                                  <m:rPr>
                                    <m:lit/>
                                    <m:nor/>
                                  </m:rPr>
                                  <m:t xml:space="preserve">221</m:t>
                                </m:r>
                              </m:den>
                            </m:f>
                          </m:sub>
                        </m:sSub>
                      </m:e>
                      <m:e>
                        <m:sSub>
                          <m:e>
                            <m:r>
                              <m:t xml:space="preserve">C</m:t>
                            </m:r>
                          </m:e>
                          <m:sub>
                            <m:r>
                              <m:t xml:space="preserve">2</m:t>
                            </m:r>
                            <m:r>
                              <m:rPr>
                                <m:lit/>
                                <m:nor/>
                              </m:rPr>
                              <m:t xml:space="preserve">.</m:t>
                            </m:r>
                            <m:r>
                              <m:rPr>
                                <m:lit/>
                                <m:nor/>
                              </m:rPr>
                              <m:t xml:space="preserve">25</m:t>
                            </m:r>
                          </m:sub>
                        </m:sSub>
                        <m:sSub>
                          <m:e>
                            <m:r>
                              <m:t xml:space="preserve">H</m:t>
                            </m:r>
                          </m:e>
                          <m:sub>
                            <m:r>
                              <m:t xml:space="preserve">2</m:t>
                            </m:r>
                          </m:sub>
                        </m:sSub>
                        <m:sSub>
                          <m:e>
                            <m:r>
                              <m:t xml:space="preserve">O</m:t>
                            </m:r>
                          </m:e>
                          <m:sub>
                            <m:r>
                              <m:t xml:space="preserve">1</m:t>
                            </m:r>
                          </m:sub>
                        </m:sSub>
                      </m:e>
                    </m:eqArr>
                  </m:oMath>
                </a14:m>
              </a:p>
            </p:txBody>
          </p:sp>
        </mc:Choice>
        <mc:Fallback/>
      </mc:AlternateContent>
    </p:spTree>
  </p:cSld>
  <p:transition>
    <p:fade thruBlk="true"/>
  </p:transition>
</p:sld>
</file>

<file path=ppt/slides/slide5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1" name="TextShape 1"/>
          <p:cNvSpPr txBox="1"/>
          <p:nvPr/>
        </p:nvSpPr>
        <p:spPr>
          <a:xfrm>
            <a:off x="0" y="2971440"/>
            <a:ext cx="9144000" cy="3886200"/>
          </a:xfrm>
          <a:prstGeom prst="rect">
            <a:avLst/>
          </a:prstGeom>
          <a:noFill/>
          <a:ln w="9360">
            <a:solidFill>
              <a:srgbClr val="000000"/>
            </a:solidFill>
            <a:miter/>
          </a:ln>
        </p:spPr>
        <p:txBody>
          <a:bodyPr lIns="274320" rIns="274320" tIns="137160" bIns="46800">
            <a:normAutofit/>
          </a:bodyPr>
          <a:p>
            <a:pPr marL="342720" indent="-342720">
              <a:spcBef>
                <a:spcPts val="697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Apply the solution map: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lvl="1" marL="742680" indent="-285480">
              <a:spcBef>
                <a:spcPts val="598"/>
              </a:spcBef>
              <a:buClr>
                <a:srgbClr val="000000"/>
              </a:buClr>
              <a:buFont typeface="Wingdings" charset="2"/>
              <a:buChar char="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Multiply subscripts by factor to give whole number.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lvl="1" marL="742680" indent="-285480">
              <a:spcBef>
                <a:spcPts val="598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	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592" name="TextShape 2"/>
          <p:cNvSpPr txBox="1"/>
          <p:nvPr/>
        </p:nvSpPr>
        <p:spPr>
          <a:xfrm>
            <a:off x="3885840" y="-360"/>
            <a:ext cx="5257800" cy="2971800"/>
          </a:xfrm>
          <a:prstGeom prst="rect">
            <a:avLst/>
          </a:prstGeom>
          <a:noFill/>
          <a:ln w="9360">
            <a:solidFill>
              <a:srgbClr val="000000"/>
            </a:solidFill>
            <a:miter/>
          </a:ln>
        </p:spPr>
        <p:txBody>
          <a:bodyPr lIns="274320" rIns="274320" tIns="137160" bIns="46800">
            <a:normAutofit/>
          </a:bodyPr>
          <a:p>
            <a:pPr marL="342720" indent="-342720">
              <a:lnSpc>
                <a:spcPct val="90000"/>
              </a:lnSpc>
              <a:spcBef>
                <a:spcPts val="550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200" spc="-1" strike="noStrike">
                <a:solidFill>
                  <a:srgbClr val="000000"/>
                </a:solidFill>
                <a:latin typeface="Times New Roman"/>
              </a:rPr>
              <a:t>Information:</a:t>
            </a:r>
            <a:endParaRPr b="0" lang="en-US" sz="22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lnSpc>
                <a:spcPct val="90000"/>
              </a:lnSpc>
              <a:spcBef>
                <a:spcPts val="550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200" spc="-1" strike="noStrike">
                <a:solidFill>
                  <a:srgbClr val="000000"/>
                </a:solidFill>
                <a:latin typeface="Times New Roman"/>
              </a:rPr>
              <a:t>Given:</a:t>
            </a:r>
            <a:r>
              <a:rPr b="0" lang="en-US" sz="22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0" lang="en-US" sz="2200" spc="-1" strike="noStrike">
                <a:solidFill>
                  <a:srgbClr val="000000"/>
                </a:solidFill>
                <a:latin typeface="Times New Roman"/>
              </a:rPr>
              <a:t>C</a:t>
            </a:r>
            <a:r>
              <a:rPr b="0" lang="en-US" sz="2200" spc="-1" strike="noStrike" baseline="-25000">
                <a:solidFill>
                  <a:srgbClr val="000000"/>
                </a:solidFill>
                <a:latin typeface="Times New Roman"/>
              </a:rPr>
              <a:t>2.25</a:t>
            </a:r>
            <a:r>
              <a:rPr b="0" lang="en-US" sz="2200" spc="-1" strike="noStrike">
                <a:solidFill>
                  <a:srgbClr val="000000"/>
                </a:solidFill>
                <a:latin typeface="Times New Roman"/>
              </a:rPr>
              <a:t>H</a:t>
            </a:r>
            <a:r>
              <a:rPr b="0" lang="en-US" sz="2200" spc="-1" strike="noStrike" baseline="-25000">
                <a:solidFill>
                  <a:srgbClr val="000000"/>
                </a:solidFill>
                <a:latin typeface="Times New Roman"/>
              </a:rPr>
              <a:t>2</a:t>
            </a:r>
            <a:r>
              <a:rPr b="0" lang="en-US" sz="2200" spc="-1" strike="noStrike">
                <a:solidFill>
                  <a:srgbClr val="000000"/>
                </a:solidFill>
                <a:latin typeface="Times New Roman"/>
              </a:rPr>
              <a:t>O</a:t>
            </a:r>
            <a:r>
              <a:rPr b="0" lang="en-US" sz="2200" spc="-1" strike="noStrike" baseline="-25000">
                <a:solidFill>
                  <a:srgbClr val="000000"/>
                </a:solidFill>
                <a:latin typeface="Times New Roman"/>
              </a:rPr>
              <a:t>1</a:t>
            </a:r>
            <a:endParaRPr b="0" lang="en-US" sz="22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lnSpc>
                <a:spcPct val="90000"/>
              </a:lnSpc>
              <a:spcBef>
                <a:spcPts val="550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200" spc="-1" strike="noStrike">
                <a:solidFill>
                  <a:srgbClr val="000000"/>
                </a:solidFill>
                <a:latin typeface="Times New Roman"/>
              </a:rPr>
              <a:t>Find: empirical formula, C</a:t>
            </a:r>
            <a:r>
              <a:rPr b="0" i="1" lang="en-US" sz="2200" spc="-1" strike="noStrike" baseline="-25000">
                <a:solidFill>
                  <a:srgbClr val="000000"/>
                </a:solidFill>
                <a:latin typeface="Times New Roman"/>
              </a:rPr>
              <a:t>x</a:t>
            </a:r>
            <a:r>
              <a:rPr b="0" lang="en-US" sz="2200" spc="-1" strike="noStrike">
                <a:solidFill>
                  <a:srgbClr val="000000"/>
                </a:solidFill>
                <a:latin typeface="Times New Roman"/>
              </a:rPr>
              <a:t>H</a:t>
            </a:r>
            <a:r>
              <a:rPr b="0" i="1" lang="en-US" sz="2200" spc="-1" strike="noStrike" baseline="-25000">
                <a:solidFill>
                  <a:srgbClr val="000000"/>
                </a:solidFill>
                <a:latin typeface="Times New Roman"/>
              </a:rPr>
              <a:t>y</a:t>
            </a:r>
            <a:r>
              <a:rPr b="0" lang="en-US" sz="2200" spc="-1" strike="noStrike">
                <a:solidFill>
                  <a:srgbClr val="000000"/>
                </a:solidFill>
                <a:latin typeface="Times New Roman"/>
              </a:rPr>
              <a:t>O</a:t>
            </a:r>
            <a:r>
              <a:rPr b="0" i="1" lang="en-US" sz="2200" spc="-1" strike="noStrike" baseline="-25000">
                <a:solidFill>
                  <a:srgbClr val="000000"/>
                </a:solidFill>
                <a:latin typeface="Times New Roman"/>
              </a:rPr>
              <a:t>z</a:t>
            </a:r>
            <a:endParaRPr b="0" lang="en-US" sz="22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lnSpc>
                <a:spcPct val="90000"/>
              </a:lnSpc>
              <a:spcBef>
                <a:spcPts val="550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200" spc="-1" strike="noStrike">
                <a:solidFill>
                  <a:srgbClr val="000000"/>
                </a:solidFill>
                <a:latin typeface="Times New Roman"/>
              </a:rPr>
              <a:t>Conversion Factors: </a:t>
            </a:r>
            <a:r>
              <a:rPr b="0" lang="en-US" sz="2200" spc="-1" strike="noStrike">
                <a:solidFill>
                  <a:srgbClr val="000000"/>
                </a:solidFill>
                <a:latin typeface="Times New Roman"/>
              </a:rPr>
              <a:t>	</a:t>
            </a:r>
            <a:endParaRPr b="0" lang="en-US" sz="22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lnSpc>
                <a:spcPct val="90000"/>
              </a:lnSpc>
              <a:spcBef>
                <a:spcPts val="550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2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0" lang="en-US" sz="2200" spc="-1" strike="noStrike">
                <a:solidFill>
                  <a:srgbClr val="000000"/>
                </a:solidFill>
                <a:latin typeface="Times New Roman"/>
              </a:rPr>
              <a:t>1 mol C = 12.01 g; </a:t>
            </a:r>
            <a:endParaRPr b="0" lang="en-US" sz="22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lnSpc>
                <a:spcPct val="90000"/>
              </a:lnSpc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2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0" lang="en-US" sz="2200" spc="-1" strike="noStrike">
                <a:solidFill>
                  <a:srgbClr val="000000"/>
                </a:solidFill>
                <a:latin typeface="Times New Roman"/>
              </a:rPr>
              <a:t>1 mol H = 1.01 g; 1 mol O = 16.00 g</a:t>
            </a:r>
            <a:endParaRPr b="0" lang="en-US" sz="22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lnSpc>
                <a:spcPct val="90000"/>
              </a:lnSpc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200" spc="-1" strike="noStrike">
                <a:solidFill>
                  <a:srgbClr val="000000"/>
                </a:solidFill>
                <a:latin typeface="Times New Roman"/>
              </a:rPr>
              <a:t>Solution Map:  g C,H,O </a:t>
            </a:r>
            <a:r>
              <a:rPr b="0" lang="en-US" sz="2200" spc="-1" strike="noStrike">
                <a:solidFill>
                  <a:srgbClr val="000000"/>
                </a:solidFill>
                <a:latin typeface="Symbol"/>
                <a:ea typeface="Symbol"/>
              </a:rPr>
              <a:t></a:t>
            </a:r>
            <a:r>
              <a:rPr b="0" lang="en-US" sz="2200" spc="-1" strike="noStrike">
                <a:solidFill>
                  <a:srgbClr val="000000"/>
                </a:solidFill>
                <a:latin typeface="Times New Roman"/>
              </a:rPr>
              <a:t> mol C,H,O </a:t>
            </a:r>
            <a:r>
              <a:rPr b="0" lang="en-US" sz="2200" spc="-1" strike="noStrike">
                <a:solidFill>
                  <a:srgbClr val="000000"/>
                </a:solidFill>
                <a:latin typeface="Symbol"/>
                <a:ea typeface="Symbol"/>
              </a:rPr>
              <a:t></a:t>
            </a:r>
            <a:endParaRPr b="0" lang="en-US" sz="22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lnSpc>
                <a:spcPct val="90000"/>
              </a:lnSpc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2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0" lang="en-US" sz="2200" spc="-1" strike="noStrike">
                <a:solidFill>
                  <a:srgbClr val="000000"/>
                </a:solidFill>
                <a:latin typeface="Times New Roman"/>
              </a:rPr>
              <a:t>     </a:t>
            </a:r>
            <a:r>
              <a:rPr b="0" lang="en-US" sz="2200" spc="-1" strike="noStrike">
                <a:solidFill>
                  <a:srgbClr val="000000"/>
                </a:solidFill>
                <a:latin typeface="Times New Roman"/>
              </a:rPr>
              <a:t>mol ratio </a:t>
            </a:r>
            <a:r>
              <a:rPr b="0" lang="en-US" sz="2200" spc="-1" strike="noStrike">
                <a:solidFill>
                  <a:srgbClr val="000000"/>
                </a:solidFill>
                <a:latin typeface="Symbol"/>
                <a:ea typeface="Symbol"/>
              </a:rPr>
              <a:t></a:t>
            </a:r>
            <a:r>
              <a:rPr b="0" lang="en-US" sz="2200" spc="-1" strike="noStrike">
                <a:solidFill>
                  <a:srgbClr val="000000"/>
                </a:solidFill>
                <a:latin typeface="Times New Roman"/>
              </a:rPr>
              <a:t> empirical formula</a:t>
            </a:r>
            <a:endParaRPr b="0" lang="en-US" sz="2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593" name="TextShape 3"/>
          <p:cNvSpPr txBox="1"/>
          <p:nvPr/>
        </p:nvSpPr>
        <p:spPr>
          <a:xfrm>
            <a:off x="-360" y="-360"/>
            <a:ext cx="3886200" cy="2971800"/>
          </a:xfrm>
          <a:prstGeom prst="rect">
            <a:avLst/>
          </a:prstGeom>
          <a:noFill/>
          <a:ln w="9360">
            <a:solidFill>
              <a:srgbClr val="000000"/>
            </a:solidFill>
            <a:miter/>
          </a:ln>
        </p:spPr>
        <p:txBody>
          <a:bodyPr lIns="274320" rIns="274320" tIns="137160" bIns="46800">
            <a:noAutofit/>
          </a:bodyPr>
          <a:p>
            <a:pPr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9900ff"/>
                </a:solidFill>
                <a:latin typeface="Times New Roman"/>
              </a:rPr>
              <a:t>Example:</a:t>
            </a:r>
            <a:br/>
            <a:r>
              <a:rPr b="0" lang="en-US" sz="2800" spc="-1" strike="noStrike">
                <a:solidFill>
                  <a:srgbClr val="9900ff"/>
                </a:solidFill>
                <a:latin typeface="Times New Roman"/>
              </a:rPr>
              <a:t>Find the empirical formula of aspirin with the given mass percent composition.</a:t>
            </a:r>
            <a:endParaRPr b="0" lang="en-US" sz="2800" spc="-1" strike="noStrike">
              <a:solidFill>
                <a:srgbClr val="9900ff"/>
              </a:solidFill>
              <a:latin typeface="Times New Roman"/>
            </a:endParaRPr>
          </a:p>
        </p:txBody>
      </p:sp>
      <mc:AlternateContent>
        <mc:Choice xmlns:a14="http://schemas.microsoft.com/office/drawing/2010/main" Requires="a14">
          <p:sp>
            <p:nvSpPr>
              <p:cNvPr id="594" name="Formula 4"/>
              <p:cNvSpPr txBox="1"/>
              <p:nvPr/>
            </p:nvSpPr>
            <p:spPr>
              <a:xfrm>
                <a:off x="3581280" y="4114800"/>
                <a:ext cx="1746360" cy="57168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sSub>
                      <m:e>
                        <m:r>
                          <m:t xml:space="preserve">C</m:t>
                        </m:r>
                      </m:e>
                      <m:sub>
                        <m:r>
                          <m:t xml:space="preserve">2</m:t>
                        </m:r>
                        <m:r>
                          <m:rPr>
                            <m:lit/>
                            <m:nor/>
                          </m:rPr>
                          <m:t xml:space="preserve">.</m:t>
                        </m:r>
                        <m:r>
                          <m:rPr>
                            <m:lit/>
                            <m:nor/>
                          </m:rPr>
                          <m:t xml:space="preserve">25</m:t>
                        </m:r>
                      </m:sub>
                    </m:sSub>
                    <m:sSub>
                      <m:e>
                        <m:r>
                          <m:t xml:space="preserve">H</m:t>
                        </m:r>
                      </m:e>
                      <m:sub>
                        <m:r>
                          <m:t xml:space="preserve">2</m:t>
                        </m:r>
                      </m:sub>
                    </m:sSub>
                    <m:sSub>
                      <m:e>
                        <m:r>
                          <m:t xml:space="preserve">O</m:t>
                        </m:r>
                      </m:e>
                      <m:sub>
                        <m:r>
                          <m:t xml:space="preserve">1</m:t>
                        </m:r>
                      </m:sub>
                    </m:sSub>
                  </m:oMath>
                </a14:m>
              </a:p>
            </p:txBody>
          </p:sp>
        </mc:Choice>
        <mc:Fallback/>
      </mc:AlternateContent>
      <p:sp>
        <p:nvSpPr>
          <p:cNvPr id="595" name="CustomShape 5"/>
          <p:cNvSpPr/>
          <p:nvPr/>
        </p:nvSpPr>
        <p:spPr>
          <a:xfrm>
            <a:off x="3352680" y="4114800"/>
            <a:ext cx="3048120" cy="52056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>
            <a:spAutoFit/>
          </a:bodyPr>
          <a:p>
            <a:pPr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{                   }  x 4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596" name="CustomShape 6"/>
          <p:cNvSpPr/>
          <p:nvPr/>
        </p:nvSpPr>
        <p:spPr>
          <a:xfrm>
            <a:off x="3975120" y="4867200"/>
            <a:ext cx="1239840" cy="57960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6800" bIns="46800">
            <a:spAutoFit/>
          </a:bodyPr>
          <a:p>
            <a:pPr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C</a:t>
            </a:r>
            <a:r>
              <a:rPr b="0" lang="en-US" sz="2800" spc="-1" strike="noStrike" baseline="-25000">
                <a:solidFill>
                  <a:srgbClr val="000000"/>
                </a:solidFill>
                <a:latin typeface="Times New Roman"/>
              </a:rPr>
              <a:t>9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H</a:t>
            </a:r>
            <a:r>
              <a:rPr b="0" lang="en-US" sz="2800" spc="-1" strike="noStrike" baseline="-25000">
                <a:solidFill>
                  <a:srgbClr val="000000"/>
                </a:solidFill>
                <a:latin typeface="Times New Roman"/>
              </a:rPr>
              <a:t>8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O</a:t>
            </a:r>
            <a:r>
              <a:rPr b="0" lang="en-US" sz="2800" spc="-1" strike="noStrike" baseline="-25000">
                <a:solidFill>
                  <a:srgbClr val="000000"/>
                </a:solidFill>
                <a:latin typeface="Times New Roman"/>
              </a:rPr>
              <a:t>4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transition>
    <p:fade thruBlk="true"/>
  </p:transition>
</p:sld>
</file>

<file path=ppt/slides/slide5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7" name="TextShape 1"/>
          <p:cNvSpPr txBox="1"/>
          <p:nvPr/>
        </p:nvSpPr>
        <p:spPr>
          <a:xfrm>
            <a:off x="685800" y="228564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1" lang="en-US" sz="4000" spc="-1" strike="noStrike">
                <a:solidFill>
                  <a:srgbClr val="9900ff"/>
                </a:solidFill>
                <a:latin typeface="Times New Roman"/>
              </a:rPr>
              <a:t>Example 6.12—Finding an Empirical Formula</a:t>
            </a:r>
            <a:br/>
            <a:r>
              <a:rPr b="1" lang="en-US" sz="4000" spc="-1" strike="noStrike">
                <a:solidFill>
                  <a:srgbClr val="9900ff"/>
                </a:solidFill>
                <a:latin typeface="Times New Roman"/>
              </a:rPr>
              <a:t>from Experimental Data</a:t>
            </a:r>
            <a:endParaRPr b="0" lang="en-US" sz="4000" spc="-1" strike="noStrike">
              <a:solidFill>
                <a:srgbClr val="9900ff"/>
              </a:solidFill>
              <a:latin typeface="Times New Roman"/>
            </a:endParaRPr>
          </a:p>
        </p:txBody>
      </p:sp>
    </p:spTree>
  </p:cSld>
  <p:transition>
    <p:fade thruBlk="true"/>
  </p:transition>
</p:sld>
</file>

<file path=ppt/slides/slide5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8" name="TextShape 1"/>
          <p:cNvSpPr txBox="1"/>
          <p:nvPr/>
        </p:nvSpPr>
        <p:spPr>
          <a:xfrm>
            <a:off x="0" y="2209680"/>
            <a:ext cx="9144000" cy="4648320"/>
          </a:xfrm>
          <a:prstGeom prst="rect">
            <a:avLst/>
          </a:prstGeom>
          <a:noFill/>
          <a:ln w="9360">
            <a:solidFill>
              <a:srgbClr val="000000"/>
            </a:solidFill>
            <a:miter/>
          </a:ln>
        </p:spPr>
        <p:txBody>
          <a:bodyPr lIns="274320" rIns="274320" tIns="137160" bIns="46800">
            <a:normAutofit/>
          </a:bodyPr>
          <a:p>
            <a:pPr marL="342720" indent="-342720">
              <a:spcBef>
                <a:spcPts val="697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Example: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spcBef>
                <a:spcPts val="697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A 3.24-g sample of titanium reacts with oxygen to form 5.40 g of the metal oxide. What is the formula of the oxide? 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599" name="Line 2"/>
          <p:cNvSpPr/>
          <p:nvPr/>
        </p:nvSpPr>
        <p:spPr>
          <a:xfrm flipV="1">
            <a:off x="4419720" y="0"/>
            <a:ext cx="0" cy="2209680"/>
          </a:xfrm>
          <a:prstGeom prst="line">
            <a:avLst/>
          </a:prstGeom>
          <a:ln w="936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</p:spTree>
  </p:cSld>
  <p:transition>
    <p:fade thruBlk="true"/>
  </p:transition>
</p:sld>
</file>

<file path=ppt/slides/slide5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0" name="TextShape 1"/>
          <p:cNvSpPr txBox="1"/>
          <p:nvPr/>
        </p:nvSpPr>
        <p:spPr>
          <a:xfrm>
            <a:off x="0" y="0"/>
            <a:ext cx="4495680" cy="2286000"/>
          </a:xfrm>
          <a:prstGeom prst="rect">
            <a:avLst/>
          </a:prstGeom>
          <a:noFill/>
          <a:ln w="9360">
            <a:solidFill>
              <a:srgbClr val="000000"/>
            </a:solidFill>
            <a:miter/>
          </a:ln>
        </p:spPr>
        <p:txBody>
          <a:bodyPr lIns="274320" rIns="274320" tIns="137160" bIns="46800">
            <a:noAutofit/>
          </a:bodyPr>
          <a:p>
            <a:pPr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9900ff"/>
                </a:solidFill>
                <a:latin typeface="Times New Roman"/>
              </a:rPr>
              <a:t>Example:</a:t>
            </a:r>
            <a:br/>
            <a:r>
              <a:rPr b="0" lang="en-US" sz="2800" spc="-1" strike="noStrike">
                <a:solidFill>
                  <a:srgbClr val="9900ff"/>
                </a:solidFill>
                <a:latin typeface="Times New Roman"/>
              </a:rPr>
              <a:t>Find the empirical formula of oxide of titanium with the given elemental analysis.</a:t>
            </a:r>
            <a:endParaRPr b="0" lang="en-US" sz="2800" spc="-1" strike="noStrike">
              <a:solidFill>
                <a:srgbClr val="9900ff"/>
              </a:solidFill>
              <a:latin typeface="Times New Roman"/>
            </a:endParaRPr>
          </a:p>
        </p:txBody>
      </p:sp>
      <p:sp>
        <p:nvSpPr>
          <p:cNvPr id="601" name="TextShape 2"/>
          <p:cNvSpPr txBox="1"/>
          <p:nvPr/>
        </p:nvSpPr>
        <p:spPr>
          <a:xfrm>
            <a:off x="0" y="2286000"/>
            <a:ext cx="9144000" cy="4572000"/>
          </a:xfrm>
          <a:prstGeom prst="rect">
            <a:avLst/>
          </a:prstGeom>
          <a:noFill/>
          <a:ln w="9360">
            <a:solidFill>
              <a:srgbClr val="000000"/>
            </a:solidFill>
            <a:miter/>
          </a:ln>
        </p:spPr>
        <p:txBody>
          <a:bodyPr lIns="274320" rIns="274320" tIns="137160" bIns="46800">
            <a:normAutofit/>
          </a:bodyPr>
          <a:p>
            <a:pPr marL="342720" indent="-342720">
              <a:spcBef>
                <a:spcPts val="697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Write down the given quantity and its units. 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spcBef>
                <a:spcPts val="697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Given: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Ti = 3.24 g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spcBef>
                <a:spcPts val="899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compound = 5.40 g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0" lang="en-US" sz="36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0" lang="en-US" sz="36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0" lang="en-US" sz="3600" spc="-1" strike="noStrike">
                <a:solidFill>
                  <a:srgbClr val="000000"/>
                </a:solidFill>
                <a:latin typeface="Times New Roman"/>
              </a:rPr>
              <a:t>	</a:t>
            </a:r>
            <a:endParaRPr b="0" lang="en-US" sz="3600" spc="-1" strike="noStrike">
              <a:solidFill>
                <a:srgbClr val="000000"/>
              </a:solidFill>
              <a:latin typeface="Times New Roman"/>
            </a:endParaRPr>
          </a:p>
          <a:p>
            <a:pPr lvl="1" marL="742680" indent="-285480">
              <a:spcBef>
                <a:spcPts val="11999"/>
              </a:spcBef>
              <a:buClr>
                <a:srgbClr val="000000"/>
              </a:buClr>
              <a:buFont typeface="Wingdings" charset="2"/>
              <a:buChar char="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endParaRPr b="0" lang="en-US" sz="36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spcBef>
                <a:spcPts val="799"/>
              </a:spcBef>
              <a:buClr>
                <a:srgbClr val="000000"/>
              </a:buClr>
              <a:buFont typeface="Wingdings" charset="2"/>
              <a:buChar char="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endParaRPr b="0" lang="en-US" sz="36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transition>
    <p:fade thruBlk="true"/>
  </p:transition>
</p:sld>
</file>

<file path=ppt/slides/slide5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2" name="TextShape 1"/>
          <p:cNvSpPr txBox="1"/>
          <p:nvPr/>
        </p:nvSpPr>
        <p:spPr>
          <a:xfrm>
            <a:off x="0" y="2286000"/>
            <a:ext cx="9144000" cy="4572000"/>
          </a:xfrm>
          <a:prstGeom prst="rect">
            <a:avLst/>
          </a:prstGeom>
          <a:noFill/>
          <a:ln w="9360">
            <a:solidFill>
              <a:srgbClr val="000000"/>
            </a:solidFill>
            <a:miter/>
          </a:ln>
        </p:spPr>
        <p:txBody>
          <a:bodyPr lIns="274320" rIns="274320" tIns="137160" bIns="46800">
            <a:normAutofit/>
          </a:bodyPr>
          <a:p>
            <a:pPr marL="342720" indent="-342720">
              <a:spcBef>
                <a:spcPts val="448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Write down the quantity to find and/or its units.</a:t>
            </a:r>
            <a:r>
              <a:rPr b="0" lang="en-US" sz="1800" spc="-1" strike="noStrike">
                <a:solidFill>
                  <a:srgbClr val="000000"/>
                </a:solidFill>
                <a:latin typeface="Times New Roman"/>
              </a:rPr>
              <a:t>  </a:t>
            </a:r>
            <a:endParaRPr b="0" lang="en-US" sz="1800" spc="-1" strike="noStrike">
              <a:solidFill>
                <a:srgbClr val="000000"/>
              </a:solidFill>
              <a:latin typeface="Times New Roman"/>
            </a:endParaRPr>
          </a:p>
          <a:p>
            <a:pPr lvl="1" marL="742680" indent="-285480">
              <a:spcBef>
                <a:spcPts val="799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Find: </a:t>
            </a: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empirical formula, Ti</a:t>
            </a:r>
            <a:r>
              <a:rPr b="0" i="1" lang="en-US" sz="3200" spc="-1" strike="noStrike" baseline="-25000">
                <a:solidFill>
                  <a:srgbClr val="000000"/>
                </a:solidFill>
                <a:latin typeface="Times New Roman"/>
              </a:rPr>
              <a:t>x</a:t>
            </a: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O</a:t>
            </a:r>
            <a:r>
              <a:rPr b="0" i="1" lang="en-US" sz="3200" spc="-1" strike="noStrike" baseline="-25000">
                <a:solidFill>
                  <a:srgbClr val="000000"/>
                </a:solidFill>
                <a:latin typeface="Times New Roman"/>
              </a:rPr>
              <a:t>y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  <a:p>
            <a:pPr lvl="1" marL="742680" indent="-285480">
              <a:spcBef>
                <a:spcPts val="5998"/>
              </a:spcBef>
              <a:buClr>
                <a:srgbClr val="000000"/>
              </a:buClr>
              <a:buFont typeface="Wingdings" charset="2"/>
              <a:buChar char="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spcBef>
                <a:spcPts val="400"/>
              </a:spcBef>
              <a:buClr>
                <a:srgbClr val="000000"/>
              </a:buClr>
              <a:buFont typeface="Wingdings" charset="2"/>
              <a:buChar char="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603" name="TextShape 2"/>
          <p:cNvSpPr txBox="1"/>
          <p:nvPr/>
        </p:nvSpPr>
        <p:spPr>
          <a:xfrm>
            <a:off x="3885840" y="0"/>
            <a:ext cx="5257800" cy="2286000"/>
          </a:xfrm>
          <a:prstGeom prst="rect">
            <a:avLst/>
          </a:prstGeom>
          <a:noFill/>
          <a:ln w="9360">
            <a:solidFill>
              <a:srgbClr val="000000"/>
            </a:solidFill>
            <a:miter/>
          </a:ln>
        </p:spPr>
        <p:txBody>
          <a:bodyPr lIns="274320" rIns="274320" tIns="137160" bIns="46800">
            <a:normAutofit/>
          </a:bodyPr>
          <a:p>
            <a:pPr marL="342720" indent="-342720">
              <a:spcBef>
                <a:spcPts val="598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Information: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spcBef>
                <a:spcPts val="598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Given: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 3.24 g Ti, 5.40 g compound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spcBef>
                <a:spcPts val="598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604" name="TextShape 3"/>
          <p:cNvSpPr txBox="1"/>
          <p:nvPr/>
        </p:nvSpPr>
        <p:spPr>
          <a:xfrm>
            <a:off x="-360" y="0"/>
            <a:ext cx="3886200" cy="2286000"/>
          </a:xfrm>
          <a:prstGeom prst="rect">
            <a:avLst/>
          </a:prstGeom>
          <a:noFill/>
          <a:ln w="9360">
            <a:solidFill>
              <a:srgbClr val="000000"/>
            </a:solidFill>
            <a:miter/>
          </a:ln>
        </p:spPr>
        <p:txBody>
          <a:bodyPr lIns="274320" rIns="274320" tIns="137160" bIns="46800">
            <a:noAutofit/>
          </a:bodyPr>
          <a:p>
            <a:pPr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9900ff"/>
                </a:solidFill>
                <a:latin typeface="Times New Roman"/>
              </a:rPr>
              <a:t>Example:</a:t>
            </a:r>
            <a:br/>
            <a:r>
              <a:rPr b="0" lang="en-US" sz="2800" spc="-1" strike="noStrike">
                <a:solidFill>
                  <a:srgbClr val="9900ff"/>
                </a:solidFill>
                <a:latin typeface="Times New Roman"/>
              </a:rPr>
              <a:t> Find the empirical formula of oxide of titanium with the given elemental analysis.</a:t>
            </a:r>
            <a:endParaRPr b="0" lang="en-US" sz="2800" spc="-1" strike="noStrike">
              <a:solidFill>
                <a:srgbClr val="9900ff"/>
              </a:solidFill>
              <a:latin typeface="Times New Roman"/>
            </a:endParaRPr>
          </a:p>
        </p:txBody>
      </p:sp>
    </p:spTree>
  </p:cSld>
  <p:transition>
    <p:fade thruBlk="true"/>
  </p:transition>
</p:sld>
</file>

<file path=ppt/slides/slide5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5" name="TextShape 1"/>
          <p:cNvSpPr txBox="1"/>
          <p:nvPr/>
        </p:nvSpPr>
        <p:spPr>
          <a:xfrm>
            <a:off x="0" y="2286000"/>
            <a:ext cx="9144000" cy="4572000"/>
          </a:xfrm>
          <a:prstGeom prst="rect">
            <a:avLst/>
          </a:prstGeom>
          <a:noFill/>
          <a:ln w="9360">
            <a:solidFill>
              <a:srgbClr val="000000"/>
            </a:solidFill>
            <a:miter/>
          </a:ln>
        </p:spPr>
        <p:txBody>
          <a:bodyPr lIns="274320" rIns="274320" tIns="137160" bIns="46800">
            <a:normAutofit/>
          </a:bodyPr>
          <a:p>
            <a:pPr marL="342720" indent="-342720">
              <a:spcBef>
                <a:spcPts val="448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Collect needed conversion factors:</a:t>
            </a:r>
            <a:r>
              <a:rPr b="0" lang="en-US" sz="1800" spc="-1" strike="noStrike">
                <a:solidFill>
                  <a:srgbClr val="000000"/>
                </a:solidFill>
                <a:latin typeface="Times New Roman"/>
              </a:rPr>
              <a:t> </a:t>
            </a:r>
            <a:endParaRPr b="0" lang="en-US" sz="18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spcBef>
                <a:spcPts val="799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1 mole Ti = 47.88 g Ti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spcBef>
                <a:spcPts val="799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1 mole O = 16.00 g O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spcBef>
                <a:spcPts val="799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606" name="TextShape 2"/>
          <p:cNvSpPr txBox="1"/>
          <p:nvPr/>
        </p:nvSpPr>
        <p:spPr>
          <a:xfrm>
            <a:off x="3885840" y="0"/>
            <a:ext cx="5257800" cy="2286000"/>
          </a:xfrm>
          <a:prstGeom prst="rect">
            <a:avLst/>
          </a:prstGeom>
          <a:noFill/>
          <a:ln w="9360">
            <a:solidFill>
              <a:srgbClr val="000000"/>
            </a:solidFill>
            <a:miter/>
          </a:ln>
        </p:spPr>
        <p:txBody>
          <a:bodyPr lIns="274320" rIns="274320" tIns="137160" bIns="46800">
            <a:normAutofit/>
          </a:bodyPr>
          <a:p>
            <a:pPr marL="342720" indent="-342720">
              <a:spcBef>
                <a:spcPts val="598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Information: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spcBef>
                <a:spcPts val="598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Given: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 3.24 g Ti, 5.40 g compound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spcBef>
                <a:spcPts val="598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Find: empirical formula, Ti</a:t>
            </a:r>
            <a:r>
              <a:rPr b="0" i="1" lang="en-US" sz="2400" spc="-1" strike="noStrike" baseline="-25000">
                <a:solidFill>
                  <a:srgbClr val="000000"/>
                </a:solidFill>
                <a:latin typeface="Times New Roman"/>
              </a:rPr>
              <a:t>x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O</a:t>
            </a:r>
            <a:r>
              <a:rPr b="0" i="1" lang="en-US" sz="2400" spc="-1" strike="noStrike" baseline="-25000">
                <a:solidFill>
                  <a:srgbClr val="000000"/>
                </a:solidFill>
                <a:latin typeface="Times New Roman"/>
              </a:rPr>
              <a:t>y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607" name="TextShape 3"/>
          <p:cNvSpPr txBox="1"/>
          <p:nvPr/>
        </p:nvSpPr>
        <p:spPr>
          <a:xfrm>
            <a:off x="-360" y="0"/>
            <a:ext cx="3886200" cy="2286000"/>
          </a:xfrm>
          <a:prstGeom prst="rect">
            <a:avLst/>
          </a:prstGeom>
          <a:noFill/>
          <a:ln w="9360">
            <a:solidFill>
              <a:srgbClr val="000000"/>
            </a:solidFill>
            <a:miter/>
          </a:ln>
        </p:spPr>
        <p:txBody>
          <a:bodyPr lIns="274320" rIns="274320" tIns="137160" bIns="46800">
            <a:noAutofit/>
          </a:bodyPr>
          <a:p>
            <a:pPr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9900ff"/>
                </a:solidFill>
                <a:latin typeface="Times New Roman"/>
              </a:rPr>
              <a:t>Example:</a:t>
            </a:r>
            <a:br/>
            <a:r>
              <a:rPr b="0" lang="en-US" sz="2800" spc="-1" strike="noStrike">
                <a:solidFill>
                  <a:srgbClr val="9900ff"/>
                </a:solidFill>
                <a:latin typeface="Times New Roman"/>
              </a:rPr>
              <a:t> Find the empirical formula of oxide of titanium with the given elemental analysis.</a:t>
            </a:r>
            <a:endParaRPr b="0" lang="en-US" sz="2800" spc="-1" strike="noStrike">
              <a:solidFill>
                <a:srgbClr val="9900ff"/>
              </a:solidFill>
              <a:latin typeface="Times New Roman"/>
            </a:endParaRPr>
          </a:p>
        </p:txBody>
      </p:sp>
    </p:spTree>
  </p:cSld>
  <p:transition>
    <p:fade thruBlk="true"/>
  </p:transition>
</p:sld>
</file>

<file path=ppt/slides/slide5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8" name="TextShape 1"/>
          <p:cNvSpPr txBox="1"/>
          <p:nvPr/>
        </p:nvSpPr>
        <p:spPr>
          <a:xfrm>
            <a:off x="0" y="2590560"/>
            <a:ext cx="9144000" cy="4267080"/>
          </a:xfrm>
          <a:prstGeom prst="rect">
            <a:avLst/>
          </a:prstGeom>
          <a:noFill/>
          <a:ln w="9360">
            <a:solidFill>
              <a:srgbClr val="000000"/>
            </a:solidFill>
            <a:miter/>
          </a:ln>
        </p:spPr>
        <p:txBody>
          <a:bodyPr lIns="274320" rIns="274320" tIns="137160" bIns="46800">
            <a:normAutofit/>
          </a:bodyPr>
          <a:p>
            <a:pPr marL="342720" indent="-342720">
              <a:spcBef>
                <a:spcPts val="448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Write a solution map:</a:t>
            </a:r>
            <a:r>
              <a:rPr b="0" lang="en-US" sz="1800" spc="-1" strike="noStrike">
                <a:solidFill>
                  <a:srgbClr val="000000"/>
                </a:solidFill>
                <a:latin typeface="Times New Roman"/>
              </a:rPr>
              <a:t> </a:t>
            </a:r>
            <a:endParaRPr b="0" lang="en-US" sz="1800" spc="-1" strike="noStrike">
              <a:solidFill>
                <a:srgbClr val="000000"/>
              </a:solidFill>
              <a:latin typeface="Times New Roman"/>
            </a:endParaRPr>
          </a:p>
          <a:p>
            <a:pPr lvl="1" marL="742680" indent="-285480">
              <a:spcBef>
                <a:spcPts val="598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	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609" name="TextShape 2"/>
          <p:cNvSpPr txBox="1"/>
          <p:nvPr/>
        </p:nvSpPr>
        <p:spPr>
          <a:xfrm>
            <a:off x="3660480" y="-360"/>
            <a:ext cx="5483160" cy="2590920"/>
          </a:xfrm>
          <a:prstGeom prst="rect">
            <a:avLst/>
          </a:prstGeom>
          <a:noFill/>
          <a:ln w="9360">
            <a:solidFill>
              <a:srgbClr val="000000"/>
            </a:solidFill>
            <a:miter/>
          </a:ln>
        </p:spPr>
        <p:txBody>
          <a:bodyPr lIns="274320" rIns="274320" tIns="137160" bIns="46800">
            <a:normAutofit fontScale="91000"/>
          </a:bodyPr>
          <a:p>
            <a:pPr marL="342720" indent="-342720">
              <a:spcBef>
                <a:spcPts val="598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Information: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spcBef>
                <a:spcPts val="598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Given: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 3.24 g Ti, 5.40 g compound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spcBef>
                <a:spcPts val="598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Find: empirical formula, Ti</a:t>
            </a:r>
            <a:r>
              <a:rPr b="0" i="1" lang="en-US" sz="2400" spc="-1" strike="noStrike" baseline="-25000">
                <a:solidFill>
                  <a:srgbClr val="000000"/>
                </a:solidFill>
                <a:latin typeface="Times New Roman"/>
              </a:rPr>
              <a:t>x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O</a:t>
            </a:r>
            <a:r>
              <a:rPr b="0" i="1" lang="en-US" sz="2400" spc="-1" strike="noStrike" baseline="-25000">
                <a:solidFill>
                  <a:srgbClr val="000000"/>
                </a:solidFill>
                <a:latin typeface="Times New Roman"/>
              </a:rPr>
              <a:t>y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spcBef>
                <a:spcPts val="598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Conversion Factors: 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spcBef>
                <a:spcPts val="598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1 mol Ti = 47.88 g;1 mol O = 16.00 g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610" name="TextShape 3"/>
          <p:cNvSpPr txBox="1"/>
          <p:nvPr/>
        </p:nvSpPr>
        <p:spPr>
          <a:xfrm>
            <a:off x="0" y="-360"/>
            <a:ext cx="3657600" cy="2590920"/>
          </a:xfrm>
          <a:prstGeom prst="rect">
            <a:avLst/>
          </a:prstGeom>
          <a:noFill/>
          <a:ln w="9360">
            <a:solidFill>
              <a:srgbClr val="000000"/>
            </a:solidFill>
            <a:miter/>
          </a:ln>
        </p:spPr>
        <p:txBody>
          <a:bodyPr lIns="182880" rIns="182880" bIns="46800">
            <a:noAutofit/>
          </a:bodyPr>
          <a:p>
            <a:pPr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9900ff"/>
                </a:solidFill>
                <a:latin typeface="Times New Roman"/>
              </a:rPr>
              <a:t>Example:</a:t>
            </a:r>
            <a:br/>
            <a:r>
              <a:rPr b="0" lang="en-US" sz="2800" spc="-1" strike="noStrike">
                <a:solidFill>
                  <a:srgbClr val="9900ff"/>
                </a:solidFill>
                <a:latin typeface="Times New Roman"/>
              </a:rPr>
              <a:t>Find the empirical formula of oxide of titanium with the given elemental analysis.</a:t>
            </a:r>
            <a:endParaRPr b="0" lang="en-US" sz="2800" spc="-1" strike="noStrike">
              <a:solidFill>
                <a:srgbClr val="9900ff"/>
              </a:solidFill>
              <a:latin typeface="Times New Roman"/>
            </a:endParaRPr>
          </a:p>
        </p:txBody>
      </p:sp>
      <p:sp>
        <p:nvSpPr>
          <p:cNvPr id="611" name="CustomShape 4"/>
          <p:cNvSpPr/>
          <p:nvPr/>
        </p:nvSpPr>
        <p:spPr>
          <a:xfrm>
            <a:off x="320760" y="3606840"/>
            <a:ext cx="1143000" cy="457200"/>
          </a:xfrm>
          <a:custGeom>
            <a:avLst/>
            <a:gdLst/>
            <a:ahLst/>
            <a:rect l="0" t="0" r="r" b="b"/>
            <a:pathLst>
              <a:path w="3177" h="1272">
                <a:moveTo>
                  <a:pt x="382" y="0"/>
                </a:moveTo>
                <a:lnTo>
                  <a:pt x="382" y="0"/>
                </a:lnTo>
                <a:cubicBezTo>
                  <a:pt x="315" y="0"/>
                  <a:pt x="249" y="18"/>
                  <a:pt x="191" y="51"/>
                </a:cubicBezTo>
                <a:cubicBezTo>
                  <a:pt x="133" y="85"/>
                  <a:pt x="85" y="133"/>
                  <a:pt x="51" y="191"/>
                </a:cubicBezTo>
                <a:cubicBezTo>
                  <a:pt x="18" y="249"/>
                  <a:pt x="0" y="315"/>
                  <a:pt x="0" y="382"/>
                </a:cubicBezTo>
                <a:lnTo>
                  <a:pt x="0" y="888"/>
                </a:lnTo>
                <a:lnTo>
                  <a:pt x="0" y="889"/>
                </a:lnTo>
                <a:cubicBezTo>
                  <a:pt x="0" y="956"/>
                  <a:pt x="18" y="1022"/>
                  <a:pt x="51" y="1080"/>
                </a:cubicBezTo>
                <a:cubicBezTo>
                  <a:pt x="85" y="1138"/>
                  <a:pt x="133" y="1186"/>
                  <a:pt x="191" y="1220"/>
                </a:cubicBezTo>
                <a:cubicBezTo>
                  <a:pt x="249" y="1253"/>
                  <a:pt x="315" y="1271"/>
                  <a:pt x="382" y="1271"/>
                </a:cubicBezTo>
                <a:lnTo>
                  <a:pt x="2793" y="1271"/>
                </a:lnTo>
                <a:lnTo>
                  <a:pt x="2794" y="1271"/>
                </a:lnTo>
                <a:cubicBezTo>
                  <a:pt x="2861" y="1271"/>
                  <a:pt x="2927" y="1253"/>
                  <a:pt x="2985" y="1220"/>
                </a:cubicBezTo>
                <a:cubicBezTo>
                  <a:pt x="3043" y="1186"/>
                  <a:pt x="3091" y="1138"/>
                  <a:pt x="3125" y="1080"/>
                </a:cubicBezTo>
                <a:cubicBezTo>
                  <a:pt x="3158" y="1022"/>
                  <a:pt x="3176" y="956"/>
                  <a:pt x="3176" y="889"/>
                </a:cubicBezTo>
                <a:lnTo>
                  <a:pt x="3176" y="382"/>
                </a:lnTo>
                <a:lnTo>
                  <a:pt x="3176" y="382"/>
                </a:lnTo>
                <a:lnTo>
                  <a:pt x="3176" y="382"/>
                </a:lnTo>
                <a:cubicBezTo>
                  <a:pt x="3176" y="315"/>
                  <a:pt x="3158" y="249"/>
                  <a:pt x="3125" y="191"/>
                </a:cubicBezTo>
                <a:cubicBezTo>
                  <a:pt x="3091" y="133"/>
                  <a:pt x="3043" y="85"/>
                  <a:pt x="2985" y="51"/>
                </a:cubicBezTo>
                <a:cubicBezTo>
                  <a:pt x="2927" y="18"/>
                  <a:pt x="2861" y="0"/>
                  <a:pt x="2794" y="0"/>
                </a:cubicBezTo>
                <a:lnTo>
                  <a:pt x="382" y="0"/>
                </a:lnTo>
              </a:path>
            </a:pathLst>
          </a:custGeom>
          <a:solidFill>
            <a:srgbClr val="ff6699"/>
          </a:solidFill>
          <a:ln w="12600">
            <a:solidFill>
              <a:srgbClr val="000000"/>
            </a:solidFill>
            <a:miter/>
          </a:ln>
          <a:effectLst>
            <a:outerShdw dist="107932" dir="8100000">
              <a:srgbClr val="808080"/>
            </a:outerShdw>
          </a:effectLst>
        </p:spPr>
        <p:style>
          <a:lnRef idx="0"/>
          <a:fillRef idx="0"/>
          <a:effectRef idx="0"/>
          <a:fontRef idx="minor"/>
        </p:style>
        <p:txBody>
          <a:bodyPr wrap="none" lIns="90000" rIns="90000" tIns="46800" bIns="4680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ff"/>
                </a:solidFill>
                <a:latin typeface="Times New Roman"/>
              </a:rPr>
              <a:t>g Ti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612" name="CustomShape 5"/>
          <p:cNvSpPr/>
          <p:nvPr/>
        </p:nvSpPr>
        <p:spPr>
          <a:xfrm>
            <a:off x="2225520" y="3606840"/>
            <a:ext cx="1143000" cy="457200"/>
          </a:xfrm>
          <a:custGeom>
            <a:avLst/>
            <a:gdLst/>
            <a:ahLst/>
            <a:rect l="0" t="0" r="r" b="b"/>
            <a:pathLst>
              <a:path w="3177" h="1272">
                <a:moveTo>
                  <a:pt x="382" y="0"/>
                </a:moveTo>
                <a:lnTo>
                  <a:pt x="382" y="0"/>
                </a:lnTo>
                <a:cubicBezTo>
                  <a:pt x="315" y="0"/>
                  <a:pt x="249" y="18"/>
                  <a:pt x="191" y="51"/>
                </a:cubicBezTo>
                <a:cubicBezTo>
                  <a:pt x="133" y="85"/>
                  <a:pt x="85" y="133"/>
                  <a:pt x="51" y="191"/>
                </a:cubicBezTo>
                <a:cubicBezTo>
                  <a:pt x="18" y="249"/>
                  <a:pt x="0" y="315"/>
                  <a:pt x="0" y="382"/>
                </a:cubicBezTo>
                <a:lnTo>
                  <a:pt x="0" y="888"/>
                </a:lnTo>
                <a:lnTo>
                  <a:pt x="0" y="889"/>
                </a:lnTo>
                <a:cubicBezTo>
                  <a:pt x="0" y="956"/>
                  <a:pt x="18" y="1022"/>
                  <a:pt x="51" y="1080"/>
                </a:cubicBezTo>
                <a:cubicBezTo>
                  <a:pt x="85" y="1138"/>
                  <a:pt x="133" y="1186"/>
                  <a:pt x="191" y="1220"/>
                </a:cubicBezTo>
                <a:cubicBezTo>
                  <a:pt x="249" y="1253"/>
                  <a:pt x="315" y="1271"/>
                  <a:pt x="382" y="1271"/>
                </a:cubicBezTo>
                <a:lnTo>
                  <a:pt x="2793" y="1271"/>
                </a:lnTo>
                <a:lnTo>
                  <a:pt x="2794" y="1271"/>
                </a:lnTo>
                <a:cubicBezTo>
                  <a:pt x="2861" y="1271"/>
                  <a:pt x="2927" y="1253"/>
                  <a:pt x="2985" y="1220"/>
                </a:cubicBezTo>
                <a:cubicBezTo>
                  <a:pt x="3043" y="1186"/>
                  <a:pt x="3091" y="1138"/>
                  <a:pt x="3125" y="1080"/>
                </a:cubicBezTo>
                <a:cubicBezTo>
                  <a:pt x="3158" y="1022"/>
                  <a:pt x="3176" y="956"/>
                  <a:pt x="3176" y="889"/>
                </a:cubicBezTo>
                <a:lnTo>
                  <a:pt x="3176" y="382"/>
                </a:lnTo>
                <a:lnTo>
                  <a:pt x="3176" y="382"/>
                </a:lnTo>
                <a:lnTo>
                  <a:pt x="3176" y="382"/>
                </a:lnTo>
                <a:cubicBezTo>
                  <a:pt x="3176" y="315"/>
                  <a:pt x="3158" y="249"/>
                  <a:pt x="3125" y="191"/>
                </a:cubicBezTo>
                <a:cubicBezTo>
                  <a:pt x="3091" y="133"/>
                  <a:pt x="3043" y="85"/>
                  <a:pt x="2985" y="51"/>
                </a:cubicBezTo>
                <a:cubicBezTo>
                  <a:pt x="2927" y="18"/>
                  <a:pt x="2861" y="0"/>
                  <a:pt x="2794" y="0"/>
                </a:cubicBezTo>
                <a:lnTo>
                  <a:pt x="382" y="0"/>
                </a:lnTo>
              </a:path>
            </a:pathLst>
          </a:custGeom>
          <a:solidFill>
            <a:srgbClr val="ff6699"/>
          </a:solidFill>
          <a:ln w="12600">
            <a:solidFill>
              <a:srgbClr val="000000"/>
            </a:solidFill>
            <a:miter/>
          </a:ln>
          <a:effectLst>
            <a:outerShdw dist="107932" dir="8100000">
              <a:srgbClr val="808080"/>
            </a:outerShdw>
          </a:effectLst>
        </p:spPr>
        <p:style>
          <a:lnRef idx="0"/>
          <a:fillRef idx="0"/>
          <a:effectRef idx="0"/>
          <a:fontRef idx="minor"/>
        </p:style>
        <p:txBody>
          <a:bodyPr wrap="none" lIns="90000" rIns="90000" tIns="46800" bIns="4680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ff"/>
                </a:solidFill>
                <a:latin typeface="Times New Roman"/>
              </a:rPr>
              <a:t>mol Ti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613" name="Line 6"/>
          <p:cNvSpPr/>
          <p:nvPr/>
        </p:nvSpPr>
        <p:spPr>
          <a:xfrm>
            <a:off x="1539720" y="3835440"/>
            <a:ext cx="609840" cy="0"/>
          </a:xfrm>
          <a:prstGeom prst="line">
            <a:avLst/>
          </a:prstGeom>
          <a:ln w="9360">
            <a:solidFill>
              <a:srgbClr val="000000"/>
            </a:solidFill>
            <a:miter/>
            <a:tailEnd len="med" type="triangle" w="med"/>
          </a:ln>
        </p:spPr>
        <p:style>
          <a:lnRef idx="0"/>
          <a:fillRef idx="0"/>
          <a:effectRef idx="0"/>
          <a:fontRef idx="minor"/>
        </p:style>
      </p:sp>
      <p:sp>
        <p:nvSpPr>
          <p:cNvPr id="614" name="Line 7"/>
          <p:cNvSpPr/>
          <p:nvPr/>
        </p:nvSpPr>
        <p:spPr>
          <a:xfrm>
            <a:off x="3444840" y="3911760"/>
            <a:ext cx="457200" cy="685800"/>
          </a:xfrm>
          <a:prstGeom prst="line">
            <a:avLst/>
          </a:prstGeom>
          <a:ln w="936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615" name="Line 8"/>
          <p:cNvSpPr/>
          <p:nvPr/>
        </p:nvSpPr>
        <p:spPr>
          <a:xfrm flipV="1">
            <a:off x="3444840" y="4597200"/>
            <a:ext cx="457200" cy="685800"/>
          </a:xfrm>
          <a:prstGeom prst="line">
            <a:avLst/>
          </a:prstGeom>
          <a:ln w="936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616" name="Line 9"/>
          <p:cNvSpPr/>
          <p:nvPr/>
        </p:nvSpPr>
        <p:spPr>
          <a:xfrm flipV="1">
            <a:off x="3863880" y="4597200"/>
            <a:ext cx="647640" cy="4680"/>
          </a:xfrm>
          <a:prstGeom prst="line">
            <a:avLst/>
          </a:prstGeom>
          <a:ln w="9360">
            <a:solidFill>
              <a:srgbClr val="000000"/>
            </a:solidFill>
            <a:miter/>
            <a:tailEnd len="med" type="triangle" w="med"/>
          </a:ln>
        </p:spPr>
        <p:style>
          <a:lnRef idx="0"/>
          <a:fillRef idx="0"/>
          <a:effectRef idx="0"/>
          <a:fontRef idx="minor"/>
        </p:style>
      </p:sp>
      <p:sp>
        <p:nvSpPr>
          <p:cNvPr id="617" name="CustomShape 10"/>
          <p:cNvSpPr/>
          <p:nvPr/>
        </p:nvSpPr>
        <p:spPr>
          <a:xfrm>
            <a:off x="4572000" y="4114800"/>
            <a:ext cx="1143000" cy="860400"/>
          </a:xfrm>
          <a:custGeom>
            <a:avLst/>
            <a:gdLst/>
            <a:ahLst/>
            <a:rect l="0" t="0" r="r" b="b"/>
            <a:pathLst>
              <a:path w="3177" h="2392">
                <a:moveTo>
                  <a:pt x="718" y="0"/>
                </a:moveTo>
                <a:lnTo>
                  <a:pt x="719" y="0"/>
                </a:lnTo>
                <a:cubicBezTo>
                  <a:pt x="593" y="0"/>
                  <a:pt x="469" y="33"/>
                  <a:pt x="359" y="96"/>
                </a:cubicBezTo>
                <a:cubicBezTo>
                  <a:pt x="250" y="159"/>
                  <a:pt x="159" y="250"/>
                  <a:pt x="96" y="359"/>
                </a:cubicBezTo>
                <a:cubicBezTo>
                  <a:pt x="33" y="469"/>
                  <a:pt x="0" y="593"/>
                  <a:pt x="0" y="719"/>
                </a:cubicBezTo>
                <a:lnTo>
                  <a:pt x="0" y="1672"/>
                </a:lnTo>
                <a:lnTo>
                  <a:pt x="0" y="1672"/>
                </a:lnTo>
                <a:cubicBezTo>
                  <a:pt x="0" y="1798"/>
                  <a:pt x="33" y="1922"/>
                  <a:pt x="96" y="2032"/>
                </a:cubicBezTo>
                <a:cubicBezTo>
                  <a:pt x="159" y="2141"/>
                  <a:pt x="250" y="2232"/>
                  <a:pt x="359" y="2295"/>
                </a:cubicBezTo>
                <a:cubicBezTo>
                  <a:pt x="469" y="2358"/>
                  <a:pt x="593" y="2391"/>
                  <a:pt x="719" y="2391"/>
                </a:cubicBezTo>
                <a:lnTo>
                  <a:pt x="2457" y="2391"/>
                </a:lnTo>
                <a:lnTo>
                  <a:pt x="2457" y="2391"/>
                </a:lnTo>
                <a:cubicBezTo>
                  <a:pt x="2583" y="2391"/>
                  <a:pt x="2707" y="2358"/>
                  <a:pt x="2817" y="2295"/>
                </a:cubicBezTo>
                <a:cubicBezTo>
                  <a:pt x="2926" y="2232"/>
                  <a:pt x="3017" y="2141"/>
                  <a:pt x="3080" y="2032"/>
                </a:cubicBezTo>
                <a:cubicBezTo>
                  <a:pt x="3143" y="1922"/>
                  <a:pt x="3176" y="1798"/>
                  <a:pt x="3176" y="1672"/>
                </a:cubicBezTo>
                <a:lnTo>
                  <a:pt x="3176" y="718"/>
                </a:lnTo>
                <a:lnTo>
                  <a:pt x="3176" y="719"/>
                </a:lnTo>
                <a:lnTo>
                  <a:pt x="3176" y="719"/>
                </a:lnTo>
                <a:cubicBezTo>
                  <a:pt x="3176" y="593"/>
                  <a:pt x="3143" y="469"/>
                  <a:pt x="3080" y="359"/>
                </a:cubicBezTo>
                <a:cubicBezTo>
                  <a:pt x="3017" y="250"/>
                  <a:pt x="2926" y="159"/>
                  <a:pt x="2817" y="96"/>
                </a:cubicBezTo>
                <a:cubicBezTo>
                  <a:pt x="2707" y="33"/>
                  <a:pt x="2583" y="0"/>
                  <a:pt x="2457" y="0"/>
                </a:cubicBezTo>
                <a:lnTo>
                  <a:pt x="718" y="0"/>
                </a:lnTo>
              </a:path>
            </a:pathLst>
          </a:custGeom>
          <a:solidFill>
            <a:srgbClr val="66ff66"/>
          </a:solidFill>
          <a:ln w="12600">
            <a:solidFill>
              <a:srgbClr val="000000"/>
            </a:solidFill>
            <a:miter/>
          </a:ln>
          <a:effectLst>
            <a:outerShdw dist="107932" dir="8100000">
              <a:srgbClr val="808080"/>
            </a:outerShdw>
          </a:effectLst>
        </p:spPr>
        <p:style>
          <a:lnRef idx="0"/>
          <a:fillRef idx="0"/>
          <a:effectRef idx="0"/>
          <a:fontRef idx="minor"/>
        </p:style>
        <p:txBody>
          <a:bodyPr wrap="none" lIns="90000" rIns="90000" tIns="46800" bIns="4680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ff"/>
                </a:solidFill>
                <a:latin typeface="Times New Roman"/>
              </a:rPr>
              <a:t>pseudo-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ff"/>
                </a:solidFill>
                <a:latin typeface="Times New Roman"/>
              </a:rPr>
              <a:t>formula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618" name="CustomShape 11"/>
          <p:cNvSpPr/>
          <p:nvPr/>
        </p:nvSpPr>
        <p:spPr>
          <a:xfrm>
            <a:off x="7772400" y="4038480"/>
            <a:ext cx="1279440" cy="809640"/>
          </a:xfrm>
          <a:custGeom>
            <a:avLst/>
            <a:gdLst/>
            <a:ahLst/>
            <a:rect l="0" t="0" r="r" b="b"/>
            <a:pathLst>
              <a:path w="3556" h="2251">
                <a:moveTo>
                  <a:pt x="676" y="0"/>
                </a:moveTo>
                <a:lnTo>
                  <a:pt x="676" y="0"/>
                </a:lnTo>
                <a:cubicBezTo>
                  <a:pt x="558" y="0"/>
                  <a:pt x="441" y="31"/>
                  <a:pt x="338" y="91"/>
                </a:cubicBezTo>
                <a:cubicBezTo>
                  <a:pt x="235" y="150"/>
                  <a:pt x="150" y="235"/>
                  <a:pt x="91" y="338"/>
                </a:cubicBezTo>
                <a:cubicBezTo>
                  <a:pt x="31" y="441"/>
                  <a:pt x="0" y="558"/>
                  <a:pt x="0" y="676"/>
                </a:cubicBezTo>
                <a:lnTo>
                  <a:pt x="0" y="1573"/>
                </a:lnTo>
                <a:lnTo>
                  <a:pt x="0" y="1574"/>
                </a:lnTo>
                <a:cubicBezTo>
                  <a:pt x="0" y="1692"/>
                  <a:pt x="31" y="1809"/>
                  <a:pt x="91" y="1912"/>
                </a:cubicBezTo>
                <a:cubicBezTo>
                  <a:pt x="150" y="2015"/>
                  <a:pt x="235" y="2100"/>
                  <a:pt x="338" y="2159"/>
                </a:cubicBezTo>
                <a:cubicBezTo>
                  <a:pt x="441" y="2219"/>
                  <a:pt x="558" y="2250"/>
                  <a:pt x="676" y="2250"/>
                </a:cubicBezTo>
                <a:lnTo>
                  <a:pt x="2878" y="2250"/>
                </a:lnTo>
                <a:lnTo>
                  <a:pt x="2879" y="2250"/>
                </a:lnTo>
                <a:cubicBezTo>
                  <a:pt x="2997" y="2250"/>
                  <a:pt x="3114" y="2219"/>
                  <a:pt x="3217" y="2159"/>
                </a:cubicBezTo>
                <a:cubicBezTo>
                  <a:pt x="3320" y="2100"/>
                  <a:pt x="3405" y="2015"/>
                  <a:pt x="3464" y="1912"/>
                </a:cubicBezTo>
                <a:cubicBezTo>
                  <a:pt x="3524" y="1809"/>
                  <a:pt x="3555" y="1692"/>
                  <a:pt x="3555" y="1574"/>
                </a:cubicBezTo>
                <a:lnTo>
                  <a:pt x="3554" y="676"/>
                </a:lnTo>
                <a:lnTo>
                  <a:pt x="3555" y="676"/>
                </a:lnTo>
                <a:lnTo>
                  <a:pt x="3555" y="676"/>
                </a:lnTo>
                <a:cubicBezTo>
                  <a:pt x="3555" y="558"/>
                  <a:pt x="3524" y="441"/>
                  <a:pt x="3464" y="338"/>
                </a:cubicBezTo>
                <a:cubicBezTo>
                  <a:pt x="3405" y="235"/>
                  <a:pt x="3320" y="150"/>
                  <a:pt x="3217" y="91"/>
                </a:cubicBezTo>
                <a:cubicBezTo>
                  <a:pt x="3114" y="31"/>
                  <a:pt x="2997" y="0"/>
                  <a:pt x="2879" y="0"/>
                </a:cubicBezTo>
                <a:lnTo>
                  <a:pt x="676" y="0"/>
                </a:lnTo>
              </a:path>
            </a:pathLst>
          </a:custGeom>
          <a:solidFill>
            <a:srgbClr val="ffff00"/>
          </a:solidFill>
          <a:ln w="12600">
            <a:solidFill>
              <a:srgbClr val="000000"/>
            </a:solidFill>
            <a:miter/>
          </a:ln>
          <a:effectLst>
            <a:outerShdw dist="107932" dir="8100000">
              <a:srgbClr val="808080"/>
            </a:outerShdw>
          </a:effectLst>
        </p:spPr>
        <p:style>
          <a:lnRef idx="0"/>
          <a:fillRef idx="0"/>
          <a:effectRef idx="0"/>
          <a:fontRef idx="minor"/>
        </p:style>
        <p:txBody>
          <a:bodyPr wrap="none" lIns="90000" rIns="90000" tIns="46800" bIns="4680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ff"/>
                </a:solidFill>
                <a:latin typeface="Times New Roman"/>
              </a:rPr>
              <a:t>empirical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ff"/>
                </a:solidFill>
                <a:latin typeface="Times New Roman"/>
              </a:rPr>
              <a:t>formula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619" name="Line 12"/>
          <p:cNvSpPr/>
          <p:nvPr/>
        </p:nvSpPr>
        <p:spPr>
          <a:xfrm>
            <a:off x="5867280" y="4572000"/>
            <a:ext cx="609840" cy="0"/>
          </a:xfrm>
          <a:prstGeom prst="line">
            <a:avLst/>
          </a:prstGeom>
          <a:ln w="9360">
            <a:solidFill>
              <a:srgbClr val="000000"/>
            </a:solidFill>
            <a:miter/>
            <a:tailEnd len="med" type="triangle" w="med"/>
          </a:ln>
        </p:spPr>
        <p:style>
          <a:lnRef idx="0"/>
          <a:fillRef idx="0"/>
          <a:effectRef idx="0"/>
          <a:fontRef idx="minor"/>
        </p:style>
      </p:sp>
      <p:sp>
        <p:nvSpPr>
          <p:cNvPr id="620" name="Line 13"/>
          <p:cNvSpPr/>
          <p:nvPr/>
        </p:nvSpPr>
        <p:spPr>
          <a:xfrm>
            <a:off x="6934320" y="4572000"/>
            <a:ext cx="609480" cy="0"/>
          </a:xfrm>
          <a:prstGeom prst="line">
            <a:avLst/>
          </a:prstGeom>
          <a:ln w="9360">
            <a:solidFill>
              <a:srgbClr val="000000"/>
            </a:solidFill>
            <a:miter/>
            <a:tailEnd len="med" type="triangle" w="med"/>
          </a:ln>
        </p:spPr>
        <p:style>
          <a:lnRef idx="0"/>
          <a:fillRef idx="0"/>
          <a:effectRef idx="0"/>
          <a:fontRef idx="minor"/>
        </p:style>
      </p:sp>
      <p:sp>
        <p:nvSpPr>
          <p:cNvPr id="621" name="CustomShape 14"/>
          <p:cNvSpPr/>
          <p:nvPr/>
        </p:nvSpPr>
        <p:spPr>
          <a:xfrm>
            <a:off x="5791680" y="3886200"/>
            <a:ext cx="689760" cy="70380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6800" bIns="46800">
            <a:sp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000" spc="-1" strike="noStrike">
                <a:solidFill>
                  <a:srgbClr val="000000"/>
                </a:solidFill>
                <a:latin typeface="Times New Roman"/>
              </a:rPr>
              <a:t>mole</a:t>
            </a:r>
            <a:endParaRPr b="0" lang="en-US" sz="2000" spc="-1" strike="noStrike">
              <a:solidFill>
                <a:srgbClr val="000000"/>
              </a:solidFill>
              <a:latin typeface="Times New Roman"/>
            </a:endParaRPr>
          </a:p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000" spc="-1" strike="noStrike">
                <a:solidFill>
                  <a:srgbClr val="000000"/>
                </a:solidFill>
                <a:latin typeface="Times New Roman"/>
              </a:rPr>
              <a:t>ratio</a:t>
            </a:r>
            <a:endParaRPr b="0" lang="en-US" sz="20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622" name="CustomShape 15"/>
          <p:cNvSpPr/>
          <p:nvPr/>
        </p:nvSpPr>
        <p:spPr>
          <a:xfrm>
            <a:off x="6704640" y="3581280"/>
            <a:ext cx="960840" cy="100872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6800" bIns="46800">
            <a:sp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000" spc="-1" strike="noStrike">
                <a:solidFill>
                  <a:srgbClr val="000000"/>
                </a:solidFill>
                <a:latin typeface="Times New Roman"/>
              </a:rPr>
              <a:t>whole</a:t>
            </a:r>
            <a:endParaRPr b="0" lang="en-US" sz="2000" spc="-1" strike="noStrike">
              <a:solidFill>
                <a:srgbClr val="000000"/>
              </a:solidFill>
              <a:latin typeface="Times New Roman"/>
            </a:endParaRPr>
          </a:p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000" spc="-1" strike="noStrike">
                <a:solidFill>
                  <a:srgbClr val="000000"/>
                </a:solidFill>
                <a:latin typeface="Times New Roman"/>
              </a:rPr>
              <a:t>number</a:t>
            </a:r>
            <a:endParaRPr b="0" lang="en-US" sz="2000" spc="-1" strike="noStrike">
              <a:solidFill>
                <a:srgbClr val="000000"/>
              </a:solidFill>
              <a:latin typeface="Times New Roman"/>
            </a:endParaRPr>
          </a:p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000" spc="-1" strike="noStrike">
                <a:solidFill>
                  <a:srgbClr val="000000"/>
                </a:solidFill>
                <a:latin typeface="Times New Roman"/>
              </a:rPr>
              <a:t>ratio</a:t>
            </a:r>
            <a:endParaRPr b="0" lang="en-US" sz="20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623" name="CustomShape 16"/>
          <p:cNvSpPr/>
          <p:nvPr/>
        </p:nvSpPr>
        <p:spPr>
          <a:xfrm>
            <a:off x="320760" y="4978440"/>
            <a:ext cx="1143000" cy="457200"/>
          </a:xfrm>
          <a:custGeom>
            <a:avLst/>
            <a:gdLst/>
            <a:ahLst/>
            <a:rect l="0" t="0" r="r" b="b"/>
            <a:pathLst>
              <a:path w="3177" h="1272">
                <a:moveTo>
                  <a:pt x="382" y="0"/>
                </a:moveTo>
                <a:lnTo>
                  <a:pt x="382" y="0"/>
                </a:lnTo>
                <a:cubicBezTo>
                  <a:pt x="315" y="0"/>
                  <a:pt x="249" y="18"/>
                  <a:pt x="191" y="51"/>
                </a:cubicBezTo>
                <a:cubicBezTo>
                  <a:pt x="133" y="85"/>
                  <a:pt x="85" y="133"/>
                  <a:pt x="51" y="191"/>
                </a:cubicBezTo>
                <a:cubicBezTo>
                  <a:pt x="18" y="249"/>
                  <a:pt x="0" y="315"/>
                  <a:pt x="0" y="382"/>
                </a:cubicBezTo>
                <a:lnTo>
                  <a:pt x="0" y="888"/>
                </a:lnTo>
                <a:lnTo>
                  <a:pt x="0" y="889"/>
                </a:lnTo>
                <a:cubicBezTo>
                  <a:pt x="0" y="956"/>
                  <a:pt x="18" y="1022"/>
                  <a:pt x="51" y="1080"/>
                </a:cubicBezTo>
                <a:cubicBezTo>
                  <a:pt x="85" y="1138"/>
                  <a:pt x="133" y="1186"/>
                  <a:pt x="191" y="1220"/>
                </a:cubicBezTo>
                <a:cubicBezTo>
                  <a:pt x="249" y="1253"/>
                  <a:pt x="315" y="1271"/>
                  <a:pt x="382" y="1271"/>
                </a:cubicBezTo>
                <a:lnTo>
                  <a:pt x="2793" y="1271"/>
                </a:lnTo>
                <a:lnTo>
                  <a:pt x="2794" y="1271"/>
                </a:lnTo>
                <a:cubicBezTo>
                  <a:pt x="2861" y="1271"/>
                  <a:pt x="2927" y="1253"/>
                  <a:pt x="2985" y="1220"/>
                </a:cubicBezTo>
                <a:cubicBezTo>
                  <a:pt x="3043" y="1186"/>
                  <a:pt x="3091" y="1138"/>
                  <a:pt x="3125" y="1080"/>
                </a:cubicBezTo>
                <a:cubicBezTo>
                  <a:pt x="3158" y="1022"/>
                  <a:pt x="3176" y="956"/>
                  <a:pt x="3176" y="889"/>
                </a:cubicBezTo>
                <a:lnTo>
                  <a:pt x="3176" y="382"/>
                </a:lnTo>
                <a:lnTo>
                  <a:pt x="3176" y="382"/>
                </a:lnTo>
                <a:lnTo>
                  <a:pt x="3176" y="382"/>
                </a:lnTo>
                <a:cubicBezTo>
                  <a:pt x="3176" y="315"/>
                  <a:pt x="3158" y="249"/>
                  <a:pt x="3125" y="191"/>
                </a:cubicBezTo>
                <a:cubicBezTo>
                  <a:pt x="3091" y="133"/>
                  <a:pt x="3043" y="85"/>
                  <a:pt x="2985" y="51"/>
                </a:cubicBezTo>
                <a:cubicBezTo>
                  <a:pt x="2927" y="18"/>
                  <a:pt x="2861" y="0"/>
                  <a:pt x="2794" y="0"/>
                </a:cubicBezTo>
                <a:lnTo>
                  <a:pt x="382" y="0"/>
                </a:lnTo>
              </a:path>
            </a:pathLst>
          </a:custGeom>
          <a:solidFill>
            <a:srgbClr val="9900ff"/>
          </a:solidFill>
          <a:ln w="12600">
            <a:solidFill>
              <a:srgbClr val="000000"/>
            </a:solidFill>
            <a:miter/>
          </a:ln>
          <a:effectLst>
            <a:outerShdw dist="107932" dir="8100000">
              <a:srgbClr val="808080"/>
            </a:outerShdw>
          </a:effectLst>
        </p:spPr>
        <p:style>
          <a:lnRef idx="0"/>
          <a:fillRef idx="0"/>
          <a:effectRef idx="0"/>
          <a:fontRef idx="minor"/>
        </p:style>
        <p:txBody>
          <a:bodyPr wrap="none" lIns="90000" rIns="90000" tIns="46800" bIns="4680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ffff00"/>
                </a:solidFill>
                <a:latin typeface="Times New Roman"/>
              </a:rPr>
              <a:t>g O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624" name="CustomShape 17"/>
          <p:cNvSpPr/>
          <p:nvPr/>
        </p:nvSpPr>
        <p:spPr>
          <a:xfrm>
            <a:off x="2225520" y="4978440"/>
            <a:ext cx="1143000" cy="457200"/>
          </a:xfrm>
          <a:custGeom>
            <a:avLst/>
            <a:gdLst/>
            <a:ahLst/>
            <a:rect l="0" t="0" r="r" b="b"/>
            <a:pathLst>
              <a:path w="3177" h="1272">
                <a:moveTo>
                  <a:pt x="382" y="0"/>
                </a:moveTo>
                <a:lnTo>
                  <a:pt x="382" y="0"/>
                </a:lnTo>
                <a:cubicBezTo>
                  <a:pt x="315" y="0"/>
                  <a:pt x="249" y="18"/>
                  <a:pt x="191" y="51"/>
                </a:cubicBezTo>
                <a:cubicBezTo>
                  <a:pt x="133" y="85"/>
                  <a:pt x="85" y="133"/>
                  <a:pt x="51" y="191"/>
                </a:cubicBezTo>
                <a:cubicBezTo>
                  <a:pt x="18" y="249"/>
                  <a:pt x="0" y="315"/>
                  <a:pt x="0" y="382"/>
                </a:cubicBezTo>
                <a:lnTo>
                  <a:pt x="0" y="888"/>
                </a:lnTo>
                <a:lnTo>
                  <a:pt x="0" y="889"/>
                </a:lnTo>
                <a:cubicBezTo>
                  <a:pt x="0" y="956"/>
                  <a:pt x="18" y="1022"/>
                  <a:pt x="51" y="1080"/>
                </a:cubicBezTo>
                <a:cubicBezTo>
                  <a:pt x="85" y="1138"/>
                  <a:pt x="133" y="1186"/>
                  <a:pt x="191" y="1220"/>
                </a:cubicBezTo>
                <a:cubicBezTo>
                  <a:pt x="249" y="1253"/>
                  <a:pt x="315" y="1271"/>
                  <a:pt x="382" y="1271"/>
                </a:cubicBezTo>
                <a:lnTo>
                  <a:pt x="2793" y="1271"/>
                </a:lnTo>
                <a:lnTo>
                  <a:pt x="2794" y="1271"/>
                </a:lnTo>
                <a:cubicBezTo>
                  <a:pt x="2861" y="1271"/>
                  <a:pt x="2927" y="1253"/>
                  <a:pt x="2985" y="1220"/>
                </a:cubicBezTo>
                <a:cubicBezTo>
                  <a:pt x="3043" y="1186"/>
                  <a:pt x="3091" y="1138"/>
                  <a:pt x="3125" y="1080"/>
                </a:cubicBezTo>
                <a:cubicBezTo>
                  <a:pt x="3158" y="1022"/>
                  <a:pt x="3176" y="956"/>
                  <a:pt x="3176" y="889"/>
                </a:cubicBezTo>
                <a:lnTo>
                  <a:pt x="3176" y="382"/>
                </a:lnTo>
                <a:lnTo>
                  <a:pt x="3176" y="382"/>
                </a:lnTo>
                <a:lnTo>
                  <a:pt x="3176" y="382"/>
                </a:lnTo>
                <a:cubicBezTo>
                  <a:pt x="3176" y="315"/>
                  <a:pt x="3158" y="249"/>
                  <a:pt x="3125" y="191"/>
                </a:cubicBezTo>
                <a:cubicBezTo>
                  <a:pt x="3091" y="133"/>
                  <a:pt x="3043" y="85"/>
                  <a:pt x="2985" y="51"/>
                </a:cubicBezTo>
                <a:cubicBezTo>
                  <a:pt x="2927" y="18"/>
                  <a:pt x="2861" y="0"/>
                  <a:pt x="2794" y="0"/>
                </a:cubicBezTo>
                <a:lnTo>
                  <a:pt x="382" y="0"/>
                </a:lnTo>
              </a:path>
            </a:pathLst>
          </a:custGeom>
          <a:solidFill>
            <a:srgbClr val="9900ff"/>
          </a:solidFill>
          <a:ln w="12600">
            <a:solidFill>
              <a:srgbClr val="000000"/>
            </a:solidFill>
            <a:miter/>
          </a:ln>
          <a:effectLst>
            <a:outerShdw dist="107932" dir="8100000">
              <a:srgbClr val="808080"/>
            </a:outerShdw>
          </a:effectLst>
        </p:spPr>
        <p:style>
          <a:lnRef idx="0"/>
          <a:fillRef idx="0"/>
          <a:effectRef idx="0"/>
          <a:fontRef idx="minor"/>
        </p:style>
        <p:txBody>
          <a:bodyPr wrap="none" lIns="90000" rIns="90000" tIns="46800" bIns="4680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ffff00"/>
                </a:solidFill>
                <a:latin typeface="Times New Roman"/>
              </a:rPr>
              <a:t>mol O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625" name="Line 18"/>
          <p:cNvSpPr/>
          <p:nvPr/>
        </p:nvSpPr>
        <p:spPr>
          <a:xfrm>
            <a:off x="1539720" y="5207040"/>
            <a:ext cx="609840" cy="0"/>
          </a:xfrm>
          <a:prstGeom prst="line">
            <a:avLst/>
          </a:prstGeom>
          <a:ln w="9360">
            <a:solidFill>
              <a:srgbClr val="000000"/>
            </a:solidFill>
            <a:miter/>
            <a:tailEnd len="med" type="triangle" w="med"/>
          </a:ln>
        </p:spPr>
        <p:style>
          <a:lnRef idx="0"/>
          <a:fillRef idx="0"/>
          <a:effectRef idx="0"/>
          <a:fontRef idx="minor"/>
        </p:style>
      </p:sp>
    </p:spTree>
  </p:cSld>
  <p:transition>
    <p:fade thruBlk="true"/>
  </p:transition>
</p:sld>
</file>

<file path=ppt/slides/slide5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6" name="TextShape 1"/>
          <p:cNvSpPr txBox="1"/>
          <p:nvPr/>
        </p:nvSpPr>
        <p:spPr>
          <a:xfrm>
            <a:off x="0" y="2971440"/>
            <a:ext cx="9144000" cy="3886200"/>
          </a:xfrm>
          <a:prstGeom prst="rect">
            <a:avLst/>
          </a:prstGeom>
          <a:noFill/>
          <a:ln w="9360">
            <a:solidFill>
              <a:srgbClr val="000000"/>
            </a:solidFill>
            <a:miter/>
          </a:ln>
        </p:spPr>
        <p:txBody>
          <a:bodyPr lIns="274320" rIns="274320" tIns="137160" bIns="46800">
            <a:normAutofit/>
          </a:bodyPr>
          <a:p>
            <a:pPr marL="342720" indent="-342720">
              <a:spcBef>
                <a:spcPts val="598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Apply the solution map: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lvl="1" marL="742680" indent="-285480">
              <a:spcBef>
                <a:spcPts val="499"/>
              </a:spcBef>
              <a:buClr>
                <a:srgbClr val="000000"/>
              </a:buClr>
              <a:buFont typeface="Wingdings" charset="2"/>
              <a:buChar char="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000" spc="-1" strike="noStrike">
                <a:solidFill>
                  <a:srgbClr val="000000"/>
                </a:solidFill>
                <a:latin typeface="Times New Roman"/>
              </a:rPr>
              <a:t>Calculate the mass of each element.</a:t>
            </a:r>
            <a:endParaRPr b="0" lang="en-US" sz="2000" spc="-1" strike="noStrike">
              <a:solidFill>
                <a:srgbClr val="000000"/>
              </a:solidFill>
              <a:latin typeface="Times New Roman"/>
            </a:endParaRPr>
          </a:p>
          <a:p>
            <a:pPr lvl="1" marL="742680" indent="-285480">
              <a:spcBef>
                <a:spcPts val="499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0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0" lang="en-US" sz="20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0" lang="en-US" sz="2000" spc="-1" strike="noStrike">
                <a:solidFill>
                  <a:srgbClr val="000000"/>
                </a:solidFill>
                <a:latin typeface="Times New Roman"/>
              </a:rPr>
              <a:t>	</a:t>
            </a:r>
            <a:endParaRPr b="0" lang="en-US" sz="20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627" name="TextShape 2"/>
          <p:cNvSpPr txBox="1"/>
          <p:nvPr/>
        </p:nvSpPr>
        <p:spPr>
          <a:xfrm>
            <a:off x="3428640" y="-360"/>
            <a:ext cx="5715000" cy="2971800"/>
          </a:xfrm>
          <a:prstGeom prst="rect">
            <a:avLst/>
          </a:prstGeom>
          <a:noFill/>
          <a:ln w="9360">
            <a:solidFill>
              <a:srgbClr val="000000"/>
            </a:solidFill>
            <a:miter/>
          </a:ln>
        </p:spPr>
        <p:txBody>
          <a:bodyPr lIns="274320" rIns="274320" tIns="137160" bIns="46800">
            <a:normAutofit/>
          </a:bodyPr>
          <a:p>
            <a:pPr marL="342720" indent="-342720">
              <a:lnSpc>
                <a:spcPct val="90000"/>
              </a:lnSpc>
              <a:spcBef>
                <a:spcPts val="598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Information: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lnSpc>
                <a:spcPct val="90000"/>
              </a:lnSpc>
              <a:spcBef>
                <a:spcPts val="598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Given: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 3.24 g Ti, 5.40 g compound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lnSpc>
                <a:spcPct val="90000"/>
              </a:lnSpc>
              <a:spcBef>
                <a:spcPts val="598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Find: empirical formula, Ti</a:t>
            </a:r>
            <a:r>
              <a:rPr b="0" i="1" lang="en-US" sz="2400" spc="-1" strike="noStrike" baseline="-25000">
                <a:solidFill>
                  <a:srgbClr val="000000"/>
                </a:solidFill>
                <a:latin typeface="Times New Roman"/>
              </a:rPr>
              <a:t>x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O</a:t>
            </a:r>
            <a:r>
              <a:rPr b="0" i="1" lang="en-US" sz="2400" spc="-1" strike="noStrike" baseline="-25000">
                <a:solidFill>
                  <a:srgbClr val="000000"/>
                </a:solidFill>
                <a:latin typeface="Times New Roman"/>
              </a:rPr>
              <a:t>y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lnSpc>
                <a:spcPct val="90000"/>
              </a:lnSpc>
              <a:spcBef>
                <a:spcPts val="598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Conversion Factors: 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lnSpc>
                <a:spcPct val="90000"/>
              </a:lnSpc>
              <a:spcBef>
                <a:spcPts val="598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1 mol Ti= 47.88 g;1 mol O= 16.00 g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lnSpc>
                <a:spcPct val="90000"/>
              </a:lnSpc>
              <a:spcBef>
                <a:spcPts val="598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Solution Map:  g Ti,O </a:t>
            </a:r>
            <a:r>
              <a:rPr b="0" lang="en-US" sz="2400" spc="-1" strike="noStrike">
                <a:solidFill>
                  <a:srgbClr val="000000"/>
                </a:solidFill>
                <a:latin typeface="Symbol"/>
                <a:ea typeface="Symbol"/>
              </a:rPr>
              <a:t>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 mol Ti,O </a:t>
            </a:r>
            <a:r>
              <a:rPr b="0" lang="en-US" sz="2400" spc="-1" strike="noStrike">
                <a:solidFill>
                  <a:srgbClr val="000000"/>
                </a:solidFill>
                <a:latin typeface="Symbol"/>
                <a:ea typeface="Symbol"/>
              </a:rPr>
              <a:t>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lnSpc>
                <a:spcPct val="90000"/>
              </a:lnSpc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     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mol ratio </a:t>
            </a:r>
            <a:r>
              <a:rPr b="0" lang="en-US" sz="2400" spc="-1" strike="noStrike">
                <a:solidFill>
                  <a:srgbClr val="000000"/>
                </a:solidFill>
                <a:latin typeface="Symbol"/>
                <a:ea typeface="Symbol"/>
              </a:rPr>
              <a:t>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 empirical formula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628" name="TextShape 3"/>
          <p:cNvSpPr txBox="1"/>
          <p:nvPr/>
        </p:nvSpPr>
        <p:spPr>
          <a:xfrm>
            <a:off x="-360" y="-360"/>
            <a:ext cx="3429000" cy="2971800"/>
          </a:xfrm>
          <a:prstGeom prst="rect">
            <a:avLst/>
          </a:prstGeom>
          <a:noFill/>
          <a:ln w="9360">
            <a:solidFill>
              <a:srgbClr val="000000"/>
            </a:solidFill>
            <a:miter/>
          </a:ln>
        </p:spPr>
        <p:txBody>
          <a:bodyPr lIns="274320" rIns="274320" tIns="137160" bIns="46800">
            <a:noAutofit/>
          </a:bodyPr>
          <a:p>
            <a:pPr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9900ff"/>
                </a:solidFill>
                <a:latin typeface="Times New Roman"/>
              </a:rPr>
              <a:t>Example:</a:t>
            </a:r>
            <a:br/>
            <a:r>
              <a:rPr b="0" lang="en-US" sz="2800" spc="-1" strike="noStrike">
                <a:solidFill>
                  <a:srgbClr val="9900ff"/>
                </a:solidFill>
                <a:latin typeface="Times New Roman"/>
              </a:rPr>
              <a:t>Find the empirical formula of oxide of titanium with the given elemental analysis.</a:t>
            </a:r>
            <a:endParaRPr b="0" lang="en-US" sz="2800" spc="-1" strike="noStrike">
              <a:solidFill>
                <a:srgbClr val="9900ff"/>
              </a:solidFill>
              <a:latin typeface="Times New Roman"/>
            </a:endParaRPr>
          </a:p>
        </p:txBody>
      </p:sp>
      <p:sp>
        <p:nvSpPr>
          <p:cNvPr id="629" name="CustomShape 4"/>
          <p:cNvSpPr/>
          <p:nvPr/>
        </p:nvSpPr>
        <p:spPr>
          <a:xfrm>
            <a:off x="1739520" y="4191120"/>
            <a:ext cx="6593760" cy="58140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6800" bIns="46800">
            <a:spAutoFit/>
          </a:bodyPr>
          <a:p>
            <a:pPr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ff0000"/>
                </a:solidFill>
                <a:latin typeface="Times New Roman"/>
              </a:rPr>
              <a:t>5.40 g compound </a:t>
            </a:r>
            <a:r>
              <a:rPr b="0" lang="en-US" sz="3200" spc="-1" strike="noStrike">
                <a:solidFill>
                  <a:srgbClr val="ff0000"/>
                </a:solidFill>
                <a:latin typeface="Times New Roman"/>
                <a:ea typeface="Times New Roman"/>
              </a:rPr>
              <a:t>− 3.24 g Ti = 2.6 g O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transition>
    <p:fade thruBlk="true"/>
  </p:transition>
  <p:timing>
    <p:tnLst>
      <p:par>
        <p:cTn id="1227" dur="indefinite" restart="never" nodeType="tmRoot">
          <p:childTnLst>
            <p:seq>
              <p:cTn id="1228" dur="indefinite" nodeType="mainSeq">
                <p:childTnLst>
                  <p:par>
                    <p:cTn id="1229" fill="hold">
                      <p:stCondLst>
                        <p:cond delay="indefinite"/>
                      </p:stCondLst>
                      <p:childTnLst>
                        <p:par>
                          <p:cTn id="1230" fill="hold">
                            <p:stCondLst>
                              <p:cond delay="0"/>
                            </p:stCondLst>
                            <p:childTnLst>
                              <p:par>
                                <p:cTn id="1231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233" dur="500"/>
                                        <p:tgtEl>
                                          <p:spTgt spid="6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TextShape 1"/>
          <p:cNvSpPr txBox="1"/>
          <p:nvPr/>
        </p:nvSpPr>
        <p:spPr>
          <a:xfrm>
            <a:off x="685800" y="68544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4400" spc="-1" strike="noStrike">
                <a:solidFill>
                  <a:srgbClr val="9900ff"/>
                </a:solidFill>
                <a:latin typeface="Times New Roman"/>
              </a:rPr>
              <a:t>Counting Nails by the Pound, Continued</a:t>
            </a:r>
            <a:endParaRPr b="0" lang="en-US" sz="4400" spc="-1" strike="noStrike">
              <a:solidFill>
                <a:srgbClr val="9900ff"/>
              </a:solidFill>
              <a:latin typeface="Times New Roman"/>
            </a:endParaRPr>
          </a:p>
        </p:txBody>
      </p:sp>
      <p:sp>
        <p:nvSpPr>
          <p:cNvPr id="68" name="TextShape 2"/>
          <p:cNvSpPr txBox="1"/>
          <p:nvPr/>
        </p:nvSpPr>
        <p:spPr>
          <a:xfrm>
            <a:off x="609480" y="3352680"/>
            <a:ext cx="7772400" cy="27432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>
            <a:normAutofit/>
          </a:bodyPr>
          <a:p>
            <a:pPr marL="342720" indent="-342720">
              <a:spcBef>
                <a:spcPts val="799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The customer bought 2.60 lbs of nails and received 208 nails.  He counted the nails by weighing them!  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</p:txBody>
      </p:sp>
      <mc:AlternateContent>
        <mc:Choice xmlns:a14="http://schemas.microsoft.com/office/drawing/2010/main" Requires="a14">
          <p:sp>
            <p:nvSpPr>
              <p:cNvPr id="69" name="Formula 3"/>
              <p:cNvSpPr txBox="1"/>
              <p:nvPr/>
            </p:nvSpPr>
            <p:spPr>
              <a:xfrm>
                <a:off x="1371600" y="1981080"/>
                <a:ext cx="6397560" cy="96228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r>
                      <m:t xml:space="preserve">2</m:t>
                    </m:r>
                    <m:r>
                      <m:rPr>
                        <m:lit/>
                        <m:nor/>
                      </m:rPr>
                      <m:t xml:space="preserve">.</m:t>
                    </m:r>
                    <m:r>
                      <m:rPr>
                        <m:lit/>
                        <m:nor/>
                      </m:rPr>
                      <m:t xml:space="preserve">60 lbs</m:t>
                    </m:r>
                    <m:r>
                      <m:rPr>
                        <m:lit/>
                        <m:nor/>
                      </m:rPr>
                      <m:t xml:space="preserve">.</m:t>
                    </m:r>
                    <m:r>
                      <m:t xml:space="preserve">×</m:t>
                    </m:r>
                    <m:f>
                      <m:num>
                        <m:r>
                          <m:rPr>
                            <m:lit/>
                            <m:nor/>
                          </m:rPr>
                          <m:t xml:space="preserve">1 doz</m:t>
                        </m:r>
                        <m:r>
                          <m:rPr>
                            <m:lit/>
                            <m:nor/>
                          </m:rPr>
                          <m:t xml:space="preserve">.</m:t>
                        </m:r>
                        <m:r>
                          <m:rPr>
                            <m:lit/>
                            <m:nor/>
                          </m:rPr>
                          <m:t xml:space="preserve"> nails</m:t>
                        </m:r>
                      </m:num>
                      <m:den>
                        <m:r>
                          <m:t xml:space="preserve">0</m:t>
                        </m:r>
                        <m:r>
                          <m:rPr>
                            <m:lit/>
                            <m:nor/>
                          </m:rPr>
                          <m:t xml:space="preserve">.</m:t>
                        </m:r>
                        <m:r>
                          <m:rPr>
                            <m:lit/>
                            <m:nor/>
                          </m:rPr>
                          <m:t xml:space="preserve">150 lbs</m:t>
                        </m:r>
                        <m:r>
                          <m:rPr>
                            <m:lit/>
                            <m:nor/>
                          </m:rPr>
                          <m:t xml:space="preserve">.</m:t>
                        </m:r>
                      </m:den>
                    </m:f>
                    <m:r>
                      <m:t xml:space="preserve">×</m:t>
                    </m:r>
                    <m:f>
                      <m:num>
                        <m:r>
                          <m:rPr>
                            <m:lit/>
                            <m:nor/>
                          </m:rPr>
                          <m:t xml:space="preserve">12</m:t>
                        </m:r>
                        <m:r>
                          <m:rPr>
                            <m:lit/>
                            <m:nor/>
                          </m:rPr>
                          <m:t xml:space="preserve"> nails</m:t>
                        </m:r>
                      </m:num>
                      <m:den>
                        <m:r>
                          <m:rPr>
                            <m:lit/>
                            <m:nor/>
                          </m:rPr>
                          <m:t xml:space="preserve">1 doz</m:t>
                        </m:r>
                        <m:r>
                          <m:rPr>
                            <m:lit/>
                            <m:nor/>
                          </m:rPr>
                          <m:t xml:space="preserve">.</m:t>
                        </m:r>
                      </m:den>
                    </m:f>
                    <m:r>
                      <m:t xml:space="preserve">=</m:t>
                    </m:r>
                    <m:r>
                      <m:rPr>
                        <m:lit/>
                        <m:nor/>
                      </m:rPr>
                      <m:t xml:space="preserve"> 208 nails</m:t>
                    </m:r>
                  </m:oMath>
                </a14:m>
              </a:p>
            </p:txBody>
          </p:sp>
        </mc:Choice>
        <mc:Fallback/>
      </mc:AlternateContent>
      <p:sp>
        <p:nvSpPr>
          <p:cNvPr id="70" name="Freeform 4"/>
          <p:cNvSpPr/>
          <p:nvPr/>
        </p:nvSpPr>
        <p:spPr>
          <a:xfrm>
            <a:off x="2133720" y="2286000"/>
            <a:ext cx="457560" cy="381240"/>
          </a:xfrm>
          <a:custGeom>
            <a:avLst/>
            <a:gdLst/>
            <a:ahLst/>
            <a:rect l="0" t="0" r="r" b="b"/>
            <a:pathLst>
              <a:path w="1271" h="1059">
                <a:moveTo>
                  <a:pt x="1270" y="0"/>
                </a:moveTo>
                <a:lnTo>
                  <a:pt x="0" y="1058"/>
                </a:lnTo>
              </a:path>
            </a:pathLst>
          </a:custGeom>
          <a:ln w="28440">
            <a:solidFill>
              <a:srgbClr val="000000"/>
            </a:solidFill>
            <a:miter/>
          </a:ln>
        </p:spPr>
      </p:sp>
      <p:sp>
        <p:nvSpPr>
          <p:cNvPr id="71" name="Freeform 5"/>
          <p:cNvSpPr/>
          <p:nvPr/>
        </p:nvSpPr>
        <p:spPr>
          <a:xfrm>
            <a:off x="3886200" y="2590920"/>
            <a:ext cx="457560" cy="381240"/>
          </a:xfrm>
          <a:custGeom>
            <a:avLst/>
            <a:gdLst/>
            <a:ahLst/>
            <a:rect l="0" t="0" r="r" b="b"/>
            <a:pathLst>
              <a:path w="1271" h="1059">
                <a:moveTo>
                  <a:pt x="1270" y="0"/>
                </a:moveTo>
                <a:lnTo>
                  <a:pt x="0" y="1058"/>
                </a:lnTo>
              </a:path>
            </a:pathLst>
          </a:custGeom>
          <a:ln w="28440">
            <a:solidFill>
              <a:srgbClr val="000000"/>
            </a:solidFill>
            <a:miter/>
          </a:ln>
        </p:spPr>
      </p:sp>
      <p:sp>
        <p:nvSpPr>
          <p:cNvPr id="72" name="Freeform 6"/>
          <p:cNvSpPr/>
          <p:nvPr/>
        </p:nvSpPr>
        <p:spPr>
          <a:xfrm>
            <a:off x="3886200" y="2057400"/>
            <a:ext cx="457560" cy="381240"/>
          </a:xfrm>
          <a:custGeom>
            <a:avLst/>
            <a:gdLst/>
            <a:ahLst/>
            <a:rect l="0" t="0" r="r" b="b"/>
            <a:pathLst>
              <a:path w="1271" h="1059">
                <a:moveTo>
                  <a:pt x="1270" y="0"/>
                </a:moveTo>
                <a:lnTo>
                  <a:pt x="0" y="1058"/>
                </a:lnTo>
              </a:path>
            </a:pathLst>
          </a:custGeom>
          <a:ln w="28440">
            <a:solidFill>
              <a:srgbClr val="000000"/>
            </a:solidFill>
            <a:miter/>
          </a:ln>
        </p:spPr>
      </p:sp>
      <p:sp>
        <p:nvSpPr>
          <p:cNvPr id="73" name="Freeform 7"/>
          <p:cNvSpPr/>
          <p:nvPr/>
        </p:nvSpPr>
        <p:spPr>
          <a:xfrm>
            <a:off x="5257800" y="2514600"/>
            <a:ext cx="457560" cy="381240"/>
          </a:xfrm>
          <a:custGeom>
            <a:avLst/>
            <a:gdLst/>
            <a:ahLst/>
            <a:rect l="0" t="0" r="r" b="b"/>
            <a:pathLst>
              <a:path w="1271" h="1059">
                <a:moveTo>
                  <a:pt x="1270" y="0"/>
                </a:moveTo>
                <a:lnTo>
                  <a:pt x="0" y="1058"/>
                </a:lnTo>
              </a:path>
            </a:pathLst>
          </a:custGeom>
          <a:ln w="28440">
            <a:solidFill>
              <a:srgbClr val="000000"/>
            </a:solidFill>
            <a:miter/>
          </a:ln>
        </p:spPr>
      </p:sp>
    </p:spTree>
  </p:cSld>
  <p:transition>
    <p:fade thruBlk="true"/>
  </p:transition>
  <p:timing>
    <p:tnLst>
      <p:par>
        <p:cTn id="92" dur="indefinite" restart="never" nodeType="tmRoot">
          <p:childTnLst>
            <p:seq>
              <p:cTn id="93" dur="indefinite" nodeType="mainSeq">
                <p:childTnLst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98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99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104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500"/>
                            </p:stCondLst>
                            <p:childTnLst>
                              <p:par>
                                <p:cTn id="106" nodeType="after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108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1000"/>
                            </p:stCondLst>
                            <p:childTnLst>
                              <p:par>
                                <p:cTn id="110" nodeType="after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112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14" nodeType="after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116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21" dur="500"/>
                                        <p:tgtEl>
                                          <p:spTgt spid="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0" name="TextShape 1"/>
          <p:cNvSpPr txBox="1"/>
          <p:nvPr/>
        </p:nvSpPr>
        <p:spPr>
          <a:xfrm>
            <a:off x="0" y="2971440"/>
            <a:ext cx="9144000" cy="3886200"/>
          </a:xfrm>
          <a:prstGeom prst="rect">
            <a:avLst/>
          </a:prstGeom>
          <a:noFill/>
          <a:ln w="9360">
            <a:solidFill>
              <a:srgbClr val="000000"/>
            </a:solidFill>
            <a:miter/>
          </a:ln>
        </p:spPr>
        <p:txBody>
          <a:bodyPr lIns="274320" rIns="274320" tIns="137160" bIns="46800">
            <a:normAutofit/>
          </a:bodyPr>
          <a:p>
            <a:pPr marL="342720" indent="-342720">
              <a:spcBef>
                <a:spcPts val="598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Apply the solution map: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lvl="1" marL="742680" indent="-285480">
              <a:spcBef>
                <a:spcPts val="499"/>
              </a:spcBef>
              <a:buClr>
                <a:srgbClr val="000000"/>
              </a:buClr>
              <a:buFont typeface="Wingdings" charset="2"/>
              <a:buChar char="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000" spc="-1" strike="noStrike">
                <a:solidFill>
                  <a:srgbClr val="000000"/>
                </a:solidFill>
                <a:latin typeface="Times New Roman"/>
              </a:rPr>
              <a:t>Calculate the moles of each element.</a:t>
            </a:r>
            <a:endParaRPr b="0" lang="en-US" sz="2000" spc="-1" strike="noStrike">
              <a:solidFill>
                <a:srgbClr val="000000"/>
              </a:solidFill>
              <a:latin typeface="Times New Roman"/>
            </a:endParaRPr>
          </a:p>
          <a:p>
            <a:pPr lvl="1" marL="742680" indent="-285480">
              <a:spcBef>
                <a:spcPts val="499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0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0" lang="en-US" sz="20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0" lang="en-US" sz="2000" spc="-1" strike="noStrike">
                <a:solidFill>
                  <a:srgbClr val="000000"/>
                </a:solidFill>
                <a:latin typeface="Times New Roman"/>
              </a:rPr>
              <a:t>	</a:t>
            </a:r>
            <a:endParaRPr b="0" lang="en-US" sz="20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631" name="TextShape 2"/>
          <p:cNvSpPr txBox="1"/>
          <p:nvPr/>
        </p:nvSpPr>
        <p:spPr>
          <a:xfrm>
            <a:off x="3428640" y="-360"/>
            <a:ext cx="5715000" cy="2971800"/>
          </a:xfrm>
          <a:prstGeom prst="rect">
            <a:avLst/>
          </a:prstGeom>
          <a:noFill/>
          <a:ln w="9360">
            <a:solidFill>
              <a:srgbClr val="000000"/>
            </a:solidFill>
            <a:miter/>
          </a:ln>
        </p:spPr>
        <p:txBody>
          <a:bodyPr lIns="274320" rIns="274320" tIns="137160" bIns="46800">
            <a:normAutofit/>
          </a:bodyPr>
          <a:p>
            <a:pPr marL="342720" indent="-342720">
              <a:lnSpc>
                <a:spcPct val="90000"/>
              </a:lnSpc>
              <a:spcBef>
                <a:spcPts val="598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Information: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lnSpc>
                <a:spcPct val="90000"/>
              </a:lnSpc>
              <a:spcBef>
                <a:spcPts val="598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Given: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 3.24 g Ti, 2.16 g O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lnSpc>
                <a:spcPct val="90000"/>
              </a:lnSpc>
              <a:spcBef>
                <a:spcPts val="598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Find: empirical formula, Ti</a:t>
            </a:r>
            <a:r>
              <a:rPr b="0" i="1" lang="en-US" sz="2400" spc="-1" strike="noStrike" baseline="-25000">
                <a:solidFill>
                  <a:srgbClr val="000000"/>
                </a:solidFill>
                <a:latin typeface="Times New Roman"/>
              </a:rPr>
              <a:t>x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O</a:t>
            </a:r>
            <a:r>
              <a:rPr b="0" i="1" lang="en-US" sz="2400" spc="-1" strike="noStrike" baseline="-25000">
                <a:solidFill>
                  <a:srgbClr val="000000"/>
                </a:solidFill>
                <a:latin typeface="Times New Roman"/>
              </a:rPr>
              <a:t>y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lnSpc>
                <a:spcPct val="90000"/>
              </a:lnSpc>
              <a:spcBef>
                <a:spcPts val="598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Conversion Factors: 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lnSpc>
                <a:spcPct val="90000"/>
              </a:lnSpc>
              <a:spcBef>
                <a:spcPts val="598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1 mol Ti= 47.88 g;1 mol O= 16.00 g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lnSpc>
                <a:spcPct val="90000"/>
              </a:lnSpc>
              <a:spcBef>
                <a:spcPts val="598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Solution Map:  g Ti,O </a:t>
            </a:r>
            <a:r>
              <a:rPr b="0" lang="en-US" sz="2400" spc="-1" strike="noStrike">
                <a:solidFill>
                  <a:srgbClr val="000000"/>
                </a:solidFill>
                <a:latin typeface="Symbol"/>
                <a:ea typeface="Symbol"/>
              </a:rPr>
              <a:t>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 mol Ti,O </a:t>
            </a:r>
            <a:r>
              <a:rPr b="0" lang="en-US" sz="2400" spc="-1" strike="noStrike">
                <a:solidFill>
                  <a:srgbClr val="000000"/>
                </a:solidFill>
                <a:latin typeface="Symbol"/>
                <a:ea typeface="Symbol"/>
              </a:rPr>
              <a:t>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lnSpc>
                <a:spcPct val="90000"/>
              </a:lnSpc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     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mol ratio </a:t>
            </a:r>
            <a:r>
              <a:rPr b="0" lang="en-US" sz="2400" spc="-1" strike="noStrike">
                <a:solidFill>
                  <a:srgbClr val="000000"/>
                </a:solidFill>
                <a:latin typeface="Symbol"/>
                <a:ea typeface="Symbol"/>
              </a:rPr>
              <a:t>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 empirical formula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632" name="TextShape 3"/>
          <p:cNvSpPr txBox="1"/>
          <p:nvPr/>
        </p:nvSpPr>
        <p:spPr>
          <a:xfrm>
            <a:off x="-360" y="-360"/>
            <a:ext cx="3429000" cy="2971800"/>
          </a:xfrm>
          <a:prstGeom prst="rect">
            <a:avLst/>
          </a:prstGeom>
          <a:noFill/>
          <a:ln w="9360">
            <a:solidFill>
              <a:srgbClr val="000000"/>
            </a:solidFill>
            <a:miter/>
          </a:ln>
        </p:spPr>
        <p:txBody>
          <a:bodyPr lIns="274320" rIns="274320" tIns="137160" bIns="46800">
            <a:noAutofit/>
          </a:bodyPr>
          <a:p>
            <a:pPr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9900ff"/>
                </a:solidFill>
                <a:latin typeface="Times New Roman"/>
              </a:rPr>
              <a:t>Example:</a:t>
            </a:r>
            <a:br/>
            <a:r>
              <a:rPr b="0" lang="en-US" sz="2800" spc="-1" strike="noStrike">
                <a:solidFill>
                  <a:srgbClr val="9900ff"/>
                </a:solidFill>
                <a:latin typeface="Times New Roman"/>
              </a:rPr>
              <a:t>Find the empirical formula of oxide of titanium with the given elemental analysis.</a:t>
            </a:r>
            <a:endParaRPr b="0" lang="en-US" sz="2800" spc="-1" strike="noStrike">
              <a:solidFill>
                <a:srgbClr val="9900ff"/>
              </a:solidFill>
              <a:latin typeface="Times New Roman"/>
            </a:endParaRPr>
          </a:p>
        </p:txBody>
      </p:sp>
      <mc:AlternateContent>
        <mc:Choice xmlns:a14="http://schemas.microsoft.com/office/drawing/2010/main" Requires="a14">
          <p:sp>
            <p:nvSpPr>
              <p:cNvPr id="633" name="Formula 4"/>
              <p:cNvSpPr txBox="1"/>
              <p:nvPr/>
            </p:nvSpPr>
            <p:spPr>
              <a:xfrm>
                <a:off x="1797120" y="3921120"/>
                <a:ext cx="5931000" cy="104760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r>
                      <m:t xml:space="preserve">3</m:t>
                    </m:r>
                    <m:r>
                      <m:rPr>
                        <m:lit/>
                        <m:nor/>
                      </m:rPr>
                      <m:t xml:space="preserve">.</m:t>
                    </m:r>
                    <m:r>
                      <m:rPr>
                        <m:lit/>
                        <m:nor/>
                      </m:rPr>
                      <m:t xml:space="preserve">24 g Ti</m:t>
                    </m:r>
                    <m:r>
                      <m:t xml:space="preserve">×</m:t>
                    </m:r>
                    <m:f>
                      <m:num>
                        <m:r>
                          <m:rPr>
                            <m:lit/>
                            <m:nor/>
                          </m:rPr>
                          <m:t xml:space="preserve">1 mol Ti</m:t>
                        </m:r>
                      </m:num>
                      <m:den>
                        <m:r>
                          <m:rPr>
                            <m:lit/>
                            <m:nor/>
                          </m:rPr>
                          <m:t xml:space="preserve">47</m:t>
                        </m:r>
                        <m:r>
                          <m:rPr>
                            <m:lit/>
                            <m:nor/>
                          </m:rPr>
                          <m:t xml:space="preserve">.</m:t>
                        </m:r>
                        <m:r>
                          <m:rPr>
                            <m:lit/>
                            <m:nor/>
                          </m:rPr>
                          <m:t xml:space="preserve">88 g Ti</m:t>
                        </m:r>
                      </m:den>
                    </m:f>
                    <m:r>
                      <m:t xml:space="preserve">=</m:t>
                    </m:r>
                    <m:r>
                      <m:t xml:space="preserve">0</m:t>
                    </m:r>
                    <m:r>
                      <m:rPr>
                        <m:lit/>
                        <m:nor/>
                      </m:rPr>
                      <m:t xml:space="preserve">.</m:t>
                    </m:r>
                    <m:r>
                      <m:rPr>
                        <m:lit/>
                        <m:nor/>
                      </m:rPr>
                      <m:t xml:space="preserve">0677</m:t>
                    </m:r>
                    <m:r>
                      <m:rPr>
                        <m:lit/>
                        <m:nor/>
                      </m:rPr>
                      <m:t xml:space="preserve"> mol Ti</m:t>
                    </m:r>
                  </m:oMath>
                </a14:m>
              </a:p>
            </p:txBody>
          </p:sp>
        </mc:Choice>
        <mc:Fallback/>
      </mc:AlternateContent>
      <mc:AlternateContent>
        <mc:Choice xmlns:a14="http://schemas.microsoft.com/office/drawing/2010/main" Requires="a14">
          <p:sp>
            <p:nvSpPr>
              <p:cNvPr id="634" name="Formula 5"/>
              <p:cNvSpPr txBox="1"/>
              <p:nvPr/>
            </p:nvSpPr>
            <p:spPr>
              <a:xfrm>
                <a:off x="2048040" y="5189400"/>
                <a:ext cx="5430600" cy="104004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r>
                      <m:t xml:space="preserve">2</m:t>
                    </m:r>
                    <m:r>
                      <m:rPr>
                        <m:lit/>
                        <m:nor/>
                      </m:rPr>
                      <m:t xml:space="preserve">.</m:t>
                    </m:r>
                    <m:r>
                      <m:rPr>
                        <m:lit/>
                        <m:nor/>
                      </m:rPr>
                      <m:t xml:space="preserve">16 g O</m:t>
                    </m:r>
                    <m:r>
                      <m:t xml:space="preserve">×</m:t>
                    </m:r>
                    <m:f>
                      <m:num>
                        <m:r>
                          <m:rPr>
                            <m:lit/>
                            <m:nor/>
                          </m:rPr>
                          <m:t xml:space="preserve">1 mol O</m:t>
                        </m:r>
                      </m:num>
                      <m:den>
                        <m:r>
                          <m:rPr>
                            <m:lit/>
                            <m:nor/>
                          </m:rPr>
                          <m:t xml:space="preserve">16</m:t>
                        </m:r>
                        <m:r>
                          <m:rPr>
                            <m:lit/>
                            <m:nor/>
                          </m:rPr>
                          <m:t xml:space="preserve">.</m:t>
                        </m:r>
                        <m:r>
                          <m:rPr>
                            <m:lit/>
                            <m:nor/>
                          </m:rPr>
                          <m:t xml:space="preserve">00 g O</m:t>
                        </m:r>
                      </m:den>
                    </m:f>
                    <m:r>
                      <m:t xml:space="preserve">=</m:t>
                    </m:r>
                    <m:r>
                      <m:t xml:space="preserve">0</m:t>
                    </m:r>
                    <m:r>
                      <m:rPr>
                        <m:lit/>
                        <m:nor/>
                      </m:rPr>
                      <m:t xml:space="preserve">.</m:t>
                    </m:r>
                    <m:r>
                      <m:rPr>
                        <m:lit/>
                        <m:nor/>
                      </m:rPr>
                      <m:t xml:space="preserve">135</m:t>
                    </m:r>
                    <m:r>
                      <m:rPr>
                        <m:lit/>
                        <m:nor/>
                      </m:rPr>
                      <m:t xml:space="preserve"> mol O</m:t>
                    </m:r>
                  </m:oMath>
                </a14:m>
              </a:p>
            </p:txBody>
          </p:sp>
        </mc:Choice>
        <mc:Fallback/>
      </mc:AlternateContent>
      <p:sp>
        <p:nvSpPr>
          <p:cNvPr id="635" name="Freeform 6"/>
          <p:cNvSpPr/>
          <p:nvPr/>
        </p:nvSpPr>
        <p:spPr>
          <a:xfrm>
            <a:off x="2590920" y="4343040"/>
            <a:ext cx="609840" cy="228960"/>
          </a:xfrm>
          <a:custGeom>
            <a:avLst/>
            <a:gdLst/>
            <a:ahLst/>
            <a:rect l="0" t="0" r="r" b="b"/>
            <a:pathLst>
              <a:path w="1694" h="636">
                <a:moveTo>
                  <a:pt x="0" y="635"/>
                </a:moveTo>
                <a:lnTo>
                  <a:pt x="1693" y="0"/>
                </a:lnTo>
              </a:path>
            </a:pathLst>
          </a:custGeom>
          <a:ln w="28440">
            <a:solidFill>
              <a:srgbClr val="0066ff"/>
            </a:solidFill>
            <a:miter/>
          </a:ln>
        </p:spPr>
      </p:sp>
      <p:sp>
        <p:nvSpPr>
          <p:cNvPr id="636" name="Freeform 7"/>
          <p:cNvSpPr/>
          <p:nvPr/>
        </p:nvSpPr>
        <p:spPr>
          <a:xfrm>
            <a:off x="4419720" y="4647960"/>
            <a:ext cx="609840" cy="228960"/>
          </a:xfrm>
          <a:custGeom>
            <a:avLst/>
            <a:gdLst/>
            <a:ahLst/>
            <a:rect l="0" t="0" r="r" b="b"/>
            <a:pathLst>
              <a:path w="1694" h="636">
                <a:moveTo>
                  <a:pt x="0" y="635"/>
                </a:moveTo>
                <a:lnTo>
                  <a:pt x="1693" y="0"/>
                </a:lnTo>
              </a:path>
            </a:pathLst>
          </a:custGeom>
          <a:ln w="28440">
            <a:solidFill>
              <a:srgbClr val="0066ff"/>
            </a:solidFill>
            <a:miter/>
          </a:ln>
        </p:spPr>
      </p:sp>
      <p:sp>
        <p:nvSpPr>
          <p:cNvPr id="637" name="Freeform 8"/>
          <p:cNvSpPr/>
          <p:nvPr/>
        </p:nvSpPr>
        <p:spPr>
          <a:xfrm>
            <a:off x="2743200" y="5562360"/>
            <a:ext cx="609840" cy="228960"/>
          </a:xfrm>
          <a:custGeom>
            <a:avLst/>
            <a:gdLst/>
            <a:ahLst/>
            <a:rect l="0" t="0" r="r" b="b"/>
            <a:pathLst>
              <a:path w="1694" h="636">
                <a:moveTo>
                  <a:pt x="0" y="635"/>
                </a:moveTo>
                <a:lnTo>
                  <a:pt x="1693" y="0"/>
                </a:lnTo>
              </a:path>
            </a:pathLst>
          </a:custGeom>
          <a:ln w="28440">
            <a:solidFill>
              <a:srgbClr val="0066ff"/>
            </a:solidFill>
            <a:miter/>
          </a:ln>
        </p:spPr>
      </p:sp>
      <p:sp>
        <p:nvSpPr>
          <p:cNvPr id="638" name="Freeform 9"/>
          <p:cNvSpPr/>
          <p:nvPr/>
        </p:nvSpPr>
        <p:spPr>
          <a:xfrm>
            <a:off x="4572000" y="5866920"/>
            <a:ext cx="609840" cy="228960"/>
          </a:xfrm>
          <a:custGeom>
            <a:avLst/>
            <a:gdLst/>
            <a:ahLst/>
            <a:rect l="0" t="0" r="r" b="b"/>
            <a:pathLst>
              <a:path w="1694" h="636">
                <a:moveTo>
                  <a:pt x="0" y="635"/>
                </a:moveTo>
                <a:lnTo>
                  <a:pt x="1693" y="0"/>
                </a:lnTo>
              </a:path>
            </a:pathLst>
          </a:custGeom>
          <a:ln w="28440">
            <a:solidFill>
              <a:srgbClr val="0066ff"/>
            </a:solidFill>
            <a:miter/>
          </a:ln>
        </p:spPr>
      </p:sp>
    </p:spTree>
  </p:cSld>
  <p:transition>
    <p:fade thruBlk="true"/>
  </p:transition>
  <p:timing>
    <p:tnLst>
      <p:par>
        <p:cTn id="1234" dur="indefinite" restart="never" nodeType="tmRoot">
          <p:childTnLst>
            <p:seq>
              <p:cTn id="1235" dur="indefinite" nodeType="mainSeq">
                <p:childTnLst>
                  <p:par>
                    <p:cTn id="1236" fill="hold">
                      <p:stCondLst>
                        <p:cond delay="indefinite"/>
                      </p:stCondLst>
                      <p:childTnLst>
                        <p:par>
                          <p:cTn id="1237" fill="hold">
                            <p:stCondLst>
                              <p:cond delay="0"/>
                            </p:stCondLst>
                            <p:childTnLst>
                              <p:par>
                                <p:cTn id="1238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240" dur="500"/>
                                        <p:tgtEl>
                                          <p:spTgt spid="6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41" fill="hold">
                      <p:stCondLst>
                        <p:cond delay="indefinite"/>
                      </p:stCondLst>
                      <p:childTnLst>
                        <p:par>
                          <p:cTn id="1242" fill="hold">
                            <p:stCondLst>
                              <p:cond delay="0"/>
                            </p:stCondLst>
                            <p:childTnLst>
                              <p:par>
                                <p:cTn id="1243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1245" dur="500"/>
                                        <p:tgtEl>
                                          <p:spTgt spid="6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6" fill="hold">
                            <p:stCondLst>
                              <p:cond delay="500"/>
                            </p:stCondLst>
                            <p:childTnLst>
                              <p:par>
                                <p:cTn id="1247" nodeType="after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1249" dur="500"/>
                                        <p:tgtEl>
                                          <p:spTgt spid="6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0" fill="hold">
                      <p:stCondLst>
                        <p:cond delay="indefinite"/>
                      </p:stCondLst>
                      <p:childTnLst>
                        <p:par>
                          <p:cTn id="1251" fill="hold">
                            <p:stCondLst>
                              <p:cond delay="0"/>
                            </p:stCondLst>
                            <p:childTnLst>
                              <p:par>
                                <p:cTn id="1252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254" dur="500"/>
                                        <p:tgtEl>
                                          <p:spTgt spid="6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5" fill="hold">
                      <p:stCondLst>
                        <p:cond delay="indefinite"/>
                      </p:stCondLst>
                      <p:childTnLst>
                        <p:par>
                          <p:cTn id="1256" fill="hold">
                            <p:stCondLst>
                              <p:cond delay="0"/>
                            </p:stCondLst>
                            <p:childTnLst>
                              <p:par>
                                <p:cTn id="1257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1259" dur="500"/>
                                        <p:tgtEl>
                                          <p:spTgt spid="6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0" fill="hold">
                            <p:stCondLst>
                              <p:cond delay="500"/>
                            </p:stCondLst>
                            <p:childTnLst>
                              <p:par>
                                <p:cTn id="1261" nodeType="after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1263" dur="500"/>
                                        <p:tgtEl>
                                          <p:spTgt spid="6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9" name="TextShape 1"/>
          <p:cNvSpPr txBox="1"/>
          <p:nvPr/>
        </p:nvSpPr>
        <p:spPr>
          <a:xfrm>
            <a:off x="0" y="2971440"/>
            <a:ext cx="9144000" cy="3886200"/>
          </a:xfrm>
          <a:prstGeom prst="rect">
            <a:avLst/>
          </a:prstGeom>
          <a:noFill/>
          <a:ln w="9360">
            <a:solidFill>
              <a:srgbClr val="000000"/>
            </a:solidFill>
            <a:miter/>
          </a:ln>
        </p:spPr>
        <p:txBody>
          <a:bodyPr lIns="274320" rIns="274320" tIns="137160" bIns="46800">
            <a:normAutofit/>
          </a:bodyPr>
          <a:p>
            <a:pPr marL="342720" indent="-342720">
              <a:spcBef>
                <a:spcPts val="598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Apply the solution map: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lvl="1" marL="742680" indent="-285480">
              <a:spcBef>
                <a:spcPts val="499"/>
              </a:spcBef>
              <a:buClr>
                <a:srgbClr val="000000"/>
              </a:buClr>
              <a:buFont typeface="Wingdings" charset="2"/>
              <a:buChar char="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000" spc="-1" strike="noStrike">
                <a:solidFill>
                  <a:srgbClr val="000000"/>
                </a:solidFill>
                <a:latin typeface="Times New Roman"/>
              </a:rPr>
              <a:t>Write a pseudoformula.</a:t>
            </a:r>
            <a:endParaRPr b="0" lang="en-US" sz="2000" spc="-1" strike="noStrike">
              <a:solidFill>
                <a:srgbClr val="000000"/>
              </a:solidFill>
              <a:latin typeface="Times New Roman"/>
            </a:endParaRPr>
          </a:p>
          <a:p>
            <a:pPr lvl="1" marL="742680" indent="-285480">
              <a:spcBef>
                <a:spcPts val="499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0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0" lang="en-US" sz="20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0" lang="en-US" sz="2000" spc="-1" strike="noStrike">
                <a:solidFill>
                  <a:srgbClr val="000000"/>
                </a:solidFill>
                <a:latin typeface="Times New Roman"/>
              </a:rPr>
              <a:t>	</a:t>
            </a:r>
            <a:endParaRPr b="0" lang="en-US" sz="20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640" name="TextShape 2"/>
          <p:cNvSpPr txBox="1"/>
          <p:nvPr/>
        </p:nvSpPr>
        <p:spPr>
          <a:xfrm>
            <a:off x="3276720" y="-360"/>
            <a:ext cx="5867280" cy="2971800"/>
          </a:xfrm>
          <a:prstGeom prst="rect">
            <a:avLst/>
          </a:prstGeom>
          <a:noFill/>
          <a:ln w="9360">
            <a:solidFill>
              <a:srgbClr val="000000"/>
            </a:solidFill>
            <a:miter/>
          </a:ln>
        </p:spPr>
        <p:txBody>
          <a:bodyPr lIns="274320" rIns="274320" tIns="137160" bIns="46800">
            <a:normAutofit/>
          </a:bodyPr>
          <a:p>
            <a:pPr marL="342720" indent="-342720">
              <a:lnSpc>
                <a:spcPct val="90000"/>
              </a:lnSpc>
              <a:spcBef>
                <a:spcPts val="598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Information: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lnSpc>
                <a:spcPct val="90000"/>
              </a:lnSpc>
              <a:spcBef>
                <a:spcPts val="598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Given: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 0.0677 mol Ti, 0.135 mol O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lnSpc>
                <a:spcPct val="90000"/>
              </a:lnSpc>
              <a:spcBef>
                <a:spcPts val="598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Find: empirical formula, Ti</a:t>
            </a:r>
            <a:r>
              <a:rPr b="0" i="1" lang="en-US" sz="2400" spc="-1" strike="noStrike" baseline="-25000">
                <a:solidFill>
                  <a:srgbClr val="000000"/>
                </a:solidFill>
                <a:latin typeface="Times New Roman"/>
              </a:rPr>
              <a:t>x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O</a:t>
            </a:r>
            <a:r>
              <a:rPr b="0" i="1" lang="en-US" sz="2400" spc="-1" strike="noStrike" baseline="-25000">
                <a:solidFill>
                  <a:srgbClr val="000000"/>
                </a:solidFill>
                <a:latin typeface="Times New Roman"/>
              </a:rPr>
              <a:t>y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lnSpc>
                <a:spcPct val="90000"/>
              </a:lnSpc>
              <a:spcBef>
                <a:spcPts val="598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Conversion Factors: 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lnSpc>
                <a:spcPct val="90000"/>
              </a:lnSpc>
              <a:spcBef>
                <a:spcPts val="598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1 mol Ti= 47.88 g;1 mol O= 16.00 g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lnSpc>
                <a:spcPct val="90000"/>
              </a:lnSpc>
              <a:spcBef>
                <a:spcPts val="598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Solution Map:  g Ti,O </a:t>
            </a:r>
            <a:r>
              <a:rPr b="0" lang="en-US" sz="2400" spc="-1" strike="noStrike">
                <a:solidFill>
                  <a:srgbClr val="000000"/>
                </a:solidFill>
                <a:latin typeface="Symbol"/>
                <a:ea typeface="Symbol"/>
              </a:rPr>
              <a:t>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 mol Ti,O </a:t>
            </a:r>
            <a:r>
              <a:rPr b="0" lang="en-US" sz="2400" spc="-1" strike="noStrike">
                <a:solidFill>
                  <a:srgbClr val="000000"/>
                </a:solidFill>
                <a:latin typeface="Symbol"/>
                <a:ea typeface="Symbol"/>
              </a:rPr>
              <a:t>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lnSpc>
                <a:spcPct val="90000"/>
              </a:lnSpc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     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mol ratio </a:t>
            </a:r>
            <a:r>
              <a:rPr b="0" lang="en-US" sz="2400" spc="-1" strike="noStrike">
                <a:solidFill>
                  <a:srgbClr val="000000"/>
                </a:solidFill>
                <a:latin typeface="Symbol"/>
                <a:ea typeface="Symbol"/>
              </a:rPr>
              <a:t>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 empirical formula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641" name="TextShape 3"/>
          <p:cNvSpPr txBox="1"/>
          <p:nvPr/>
        </p:nvSpPr>
        <p:spPr>
          <a:xfrm>
            <a:off x="0" y="-360"/>
            <a:ext cx="3276720" cy="2971800"/>
          </a:xfrm>
          <a:prstGeom prst="rect">
            <a:avLst/>
          </a:prstGeom>
          <a:noFill/>
          <a:ln w="9360">
            <a:solidFill>
              <a:srgbClr val="000000"/>
            </a:solidFill>
            <a:miter/>
          </a:ln>
        </p:spPr>
        <p:txBody>
          <a:bodyPr lIns="274320" rIns="274320" tIns="137160" bIns="46800">
            <a:noAutofit/>
          </a:bodyPr>
          <a:p>
            <a:pPr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9900ff"/>
                </a:solidFill>
                <a:latin typeface="Times New Roman"/>
              </a:rPr>
              <a:t>Example:</a:t>
            </a:r>
            <a:br/>
            <a:r>
              <a:rPr b="0" lang="en-US" sz="2800" spc="-1" strike="noStrike">
                <a:solidFill>
                  <a:srgbClr val="9900ff"/>
                </a:solidFill>
                <a:latin typeface="Times New Roman"/>
              </a:rPr>
              <a:t>Find the empirical formula of oxide of titanium with the given elemental analysis.</a:t>
            </a:r>
            <a:endParaRPr b="0" lang="en-US" sz="2800" spc="-1" strike="noStrike">
              <a:solidFill>
                <a:srgbClr val="9900ff"/>
              </a:solidFill>
              <a:latin typeface="Times New Roman"/>
            </a:endParaRPr>
          </a:p>
        </p:txBody>
      </p:sp>
      <p:sp>
        <p:nvSpPr>
          <p:cNvPr id="642" name="CustomShape 4"/>
          <p:cNvSpPr/>
          <p:nvPr/>
        </p:nvSpPr>
        <p:spPr>
          <a:xfrm>
            <a:off x="3432960" y="4114800"/>
            <a:ext cx="2010960" cy="64872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6800" bIns="46800">
            <a:spAutoFit/>
          </a:bodyPr>
          <a:p>
            <a:pPr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Ti</a:t>
            </a:r>
            <a:r>
              <a:rPr b="0" lang="en-US" sz="3200" spc="-1" strike="noStrike" baseline="-25000">
                <a:solidFill>
                  <a:srgbClr val="000000"/>
                </a:solidFill>
                <a:latin typeface="Times New Roman"/>
              </a:rPr>
              <a:t>0.0677</a:t>
            </a: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O</a:t>
            </a:r>
            <a:r>
              <a:rPr b="0" lang="en-US" sz="3200" spc="-1" strike="noStrike" baseline="-25000">
                <a:solidFill>
                  <a:srgbClr val="000000"/>
                </a:solidFill>
                <a:latin typeface="Times New Roman"/>
              </a:rPr>
              <a:t>0.135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transition>
    <p:fade thruBlk="true"/>
  </p:transition>
</p:sld>
</file>

<file path=ppt/slides/slide6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3" name="TextShape 1"/>
          <p:cNvSpPr txBox="1"/>
          <p:nvPr/>
        </p:nvSpPr>
        <p:spPr>
          <a:xfrm>
            <a:off x="0" y="2971440"/>
            <a:ext cx="9144000" cy="3886200"/>
          </a:xfrm>
          <a:prstGeom prst="rect">
            <a:avLst/>
          </a:prstGeom>
          <a:noFill/>
          <a:ln w="9360">
            <a:solidFill>
              <a:srgbClr val="000000"/>
            </a:solidFill>
            <a:miter/>
          </a:ln>
        </p:spPr>
        <p:txBody>
          <a:bodyPr lIns="274320" rIns="274320" tIns="137160" bIns="46800">
            <a:normAutofit/>
          </a:bodyPr>
          <a:p>
            <a:pPr marL="342720" indent="-342720">
              <a:spcBef>
                <a:spcPts val="697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Apply the solution map: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lvl="1" marL="742680" indent="-285480">
              <a:spcBef>
                <a:spcPts val="598"/>
              </a:spcBef>
              <a:buClr>
                <a:srgbClr val="000000"/>
              </a:buClr>
              <a:buFont typeface="Wingdings" charset="2"/>
              <a:buChar char="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Find the mole ratio by dividing by the smallest number of moles.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lvl="1" marL="742680" indent="-285480">
              <a:spcBef>
                <a:spcPts val="598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	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644" name="TextShape 2"/>
          <p:cNvSpPr txBox="1"/>
          <p:nvPr/>
        </p:nvSpPr>
        <p:spPr>
          <a:xfrm>
            <a:off x="3428640" y="-360"/>
            <a:ext cx="5715000" cy="2971800"/>
          </a:xfrm>
          <a:prstGeom prst="rect">
            <a:avLst/>
          </a:prstGeom>
          <a:noFill/>
          <a:ln w="9360">
            <a:solidFill>
              <a:srgbClr val="000000"/>
            </a:solidFill>
            <a:miter/>
          </a:ln>
        </p:spPr>
        <p:txBody>
          <a:bodyPr lIns="274320" rIns="274320" tIns="137160" bIns="46800">
            <a:normAutofit/>
          </a:bodyPr>
          <a:p>
            <a:pPr marL="342720" indent="-342720">
              <a:lnSpc>
                <a:spcPct val="90000"/>
              </a:lnSpc>
              <a:spcBef>
                <a:spcPts val="598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Information: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lnSpc>
                <a:spcPct val="90000"/>
              </a:lnSpc>
              <a:spcBef>
                <a:spcPts val="598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Given: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 0.0677 mol Ti, 0.135 mol O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lnSpc>
                <a:spcPct val="90000"/>
              </a:lnSpc>
              <a:spcBef>
                <a:spcPts val="598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Find: empirical formula, Ti</a:t>
            </a:r>
            <a:r>
              <a:rPr b="0" i="1" lang="en-US" sz="2400" spc="-1" strike="noStrike" baseline="-25000">
                <a:solidFill>
                  <a:srgbClr val="000000"/>
                </a:solidFill>
                <a:latin typeface="Times New Roman"/>
              </a:rPr>
              <a:t>x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O</a:t>
            </a:r>
            <a:r>
              <a:rPr b="0" i="1" lang="en-US" sz="2400" spc="-1" strike="noStrike" baseline="-25000">
                <a:solidFill>
                  <a:srgbClr val="000000"/>
                </a:solidFill>
                <a:latin typeface="Times New Roman"/>
              </a:rPr>
              <a:t>y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lnSpc>
                <a:spcPct val="90000"/>
              </a:lnSpc>
              <a:spcBef>
                <a:spcPts val="598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Conversion Factors: 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lnSpc>
                <a:spcPct val="90000"/>
              </a:lnSpc>
              <a:spcBef>
                <a:spcPts val="598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1 mol Ti= 47.88 g;1 mol O= 16.00 g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lnSpc>
                <a:spcPct val="90000"/>
              </a:lnSpc>
              <a:spcBef>
                <a:spcPts val="598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Solution Map:  g Ti,O </a:t>
            </a:r>
            <a:r>
              <a:rPr b="0" lang="en-US" sz="2400" spc="-1" strike="noStrike">
                <a:solidFill>
                  <a:srgbClr val="000000"/>
                </a:solidFill>
                <a:latin typeface="Symbol"/>
                <a:ea typeface="Symbol"/>
              </a:rPr>
              <a:t>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 mol Ti,O </a:t>
            </a:r>
            <a:r>
              <a:rPr b="0" lang="en-US" sz="2400" spc="-1" strike="noStrike">
                <a:solidFill>
                  <a:srgbClr val="000000"/>
                </a:solidFill>
                <a:latin typeface="Symbol"/>
                <a:ea typeface="Symbol"/>
              </a:rPr>
              <a:t>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lnSpc>
                <a:spcPct val="90000"/>
              </a:lnSpc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     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mol ratio </a:t>
            </a:r>
            <a:r>
              <a:rPr b="0" lang="en-US" sz="2400" spc="-1" strike="noStrike">
                <a:solidFill>
                  <a:srgbClr val="000000"/>
                </a:solidFill>
                <a:latin typeface="Symbol"/>
                <a:ea typeface="Symbol"/>
              </a:rPr>
              <a:t>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 empirical formula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645" name="TextShape 3"/>
          <p:cNvSpPr txBox="1"/>
          <p:nvPr/>
        </p:nvSpPr>
        <p:spPr>
          <a:xfrm>
            <a:off x="-360" y="-360"/>
            <a:ext cx="3429000" cy="2971800"/>
          </a:xfrm>
          <a:prstGeom prst="rect">
            <a:avLst/>
          </a:prstGeom>
          <a:noFill/>
          <a:ln w="9360">
            <a:solidFill>
              <a:srgbClr val="000000"/>
            </a:solidFill>
            <a:miter/>
          </a:ln>
        </p:spPr>
        <p:txBody>
          <a:bodyPr lIns="274320" rIns="274320" tIns="137160" bIns="46800">
            <a:noAutofit/>
          </a:bodyPr>
          <a:p>
            <a:pPr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9900ff"/>
                </a:solidFill>
                <a:latin typeface="Times New Roman"/>
              </a:rPr>
              <a:t>Example:</a:t>
            </a:r>
            <a:br/>
            <a:r>
              <a:rPr b="0" lang="en-US" sz="2800" spc="-1" strike="noStrike">
                <a:solidFill>
                  <a:srgbClr val="9900ff"/>
                </a:solidFill>
                <a:latin typeface="Times New Roman"/>
              </a:rPr>
              <a:t>Find the empirical formula of oxide of titanium with the given elemental analysis.</a:t>
            </a:r>
            <a:endParaRPr b="0" lang="en-US" sz="2800" spc="-1" strike="noStrike">
              <a:solidFill>
                <a:srgbClr val="9900ff"/>
              </a:solidFill>
              <a:latin typeface="Times New Roman"/>
            </a:endParaRPr>
          </a:p>
        </p:txBody>
      </p:sp>
      <mc:AlternateContent>
        <mc:Choice xmlns:a14="http://schemas.microsoft.com/office/drawing/2010/main" Requires="a14">
          <p:sp>
            <p:nvSpPr>
              <p:cNvPr id="646" name="Formula 4"/>
              <p:cNvSpPr txBox="1"/>
              <p:nvPr/>
            </p:nvSpPr>
            <p:spPr>
              <a:xfrm>
                <a:off x="3298680" y="4219560"/>
                <a:ext cx="2698920" cy="174636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eqArr>
                      <m:e>
                        <m:sSub>
                          <m:e>
                            <m:r>
                              <m:rPr>
                                <m:lit/>
                                <m:nor/>
                              </m:rPr>
                              <m:t xml:space="preserve">Ti</m:t>
                            </m:r>
                          </m:e>
                          <m:sub>
                            <m:f>
                              <m:num>
                                <m:r>
                                  <m:t xml:space="preserve">0</m:t>
                                </m:r>
                                <m:r>
                                  <m:rPr>
                                    <m:lit/>
                                    <m:nor/>
                                  </m:rPr>
                                  <m:t xml:space="preserve">.</m:t>
                                </m:r>
                                <m:r>
                                  <m:rPr>
                                    <m:lit/>
                                    <m:nor/>
                                  </m:rPr>
                                  <m:t xml:space="preserve">0677</m:t>
                                </m:r>
                              </m:num>
                              <m:den>
                                <m:r>
                                  <m:t xml:space="preserve">0</m:t>
                                </m:r>
                                <m:r>
                                  <m:rPr>
                                    <m:lit/>
                                    <m:nor/>
                                  </m:rPr>
                                  <m:t xml:space="preserve">.</m:t>
                                </m:r>
                                <m:r>
                                  <m:rPr>
                                    <m:lit/>
                                    <m:nor/>
                                  </m:rPr>
                                  <m:t xml:space="preserve">0677</m:t>
                                </m:r>
                              </m:den>
                            </m:f>
                          </m:sub>
                        </m:sSub>
                        <m:sSub>
                          <m:e>
                            <m:r>
                              <m:t xml:space="preserve">O</m:t>
                            </m:r>
                          </m:e>
                          <m:sub>
                            <m:f>
                              <m:num>
                                <m:r>
                                  <m:t xml:space="preserve">0</m:t>
                                </m:r>
                                <m:r>
                                  <m:rPr>
                                    <m:lit/>
                                    <m:nor/>
                                  </m:rPr>
                                  <m:t xml:space="preserve">.</m:t>
                                </m:r>
                                <m:r>
                                  <m:rPr>
                                    <m:lit/>
                                    <m:nor/>
                                  </m:rPr>
                                  <m:t xml:space="preserve">135</m:t>
                                </m:r>
                              </m:num>
                              <m:den>
                                <m:r>
                                  <m:t xml:space="preserve">0</m:t>
                                </m:r>
                                <m:r>
                                  <m:rPr>
                                    <m:lit/>
                                    <m:nor/>
                                  </m:rPr>
                                  <m:t xml:space="preserve">.</m:t>
                                </m:r>
                                <m:r>
                                  <m:rPr>
                                    <m:lit/>
                                    <m:nor/>
                                  </m:rPr>
                                  <m:t xml:space="preserve">0677</m:t>
                                </m:r>
                              </m:den>
                            </m:f>
                          </m:sub>
                        </m:sSub>
                      </m:e>
                      <m:e>
                        <m:sSub>
                          <m:e>
                            <m:r>
                              <m:rPr>
                                <m:lit/>
                                <m:nor/>
                              </m:rPr>
                              <m:t xml:space="preserve">Ti</m:t>
                            </m:r>
                          </m:e>
                          <m:sub>
                            <m:r>
                              <m:t xml:space="preserve">1</m:t>
                            </m:r>
                          </m:sub>
                        </m:sSub>
                        <m:sSub>
                          <m:e>
                            <m:r>
                              <m:t xml:space="preserve">O</m:t>
                            </m:r>
                          </m:e>
                          <m:sub>
                            <m:r>
                              <m:t xml:space="preserve">2</m:t>
                            </m:r>
                          </m:sub>
                        </m:sSub>
                      </m:e>
                    </m:eqArr>
                  </m:oMath>
                </a14:m>
              </a:p>
            </p:txBody>
          </p:sp>
        </mc:Choice>
        <mc:Fallback/>
      </mc:AlternateContent>
    </p:spTree>
  </p:cSld>
  <p:transition>
    <p:fade thruBlk="true"/>
  </p:transition>
</p:sld>
</file>

<file path=ppt/slides/slide6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7" name="TextShape 1"/>
          <p:cNvSpPr txBox="1"/>
          <p:nvPr/>
        </p:nvSpPr>
        <p:spPr>
          <a:xfrm>
            <a:off x="685800" y="30456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9900ff"/>
                </a:solidFill>
                <a:latin typeface="Times New Roman"/>
              </a:rPr>
              <a:t>Practice—Determine the Empirical Formula of Stannous Fluoride, which Contains 75.7% Sn (118.70) and the Rest Fluorine (19.00).</a:t>
            </a:r>
            <a:endParaRPr b="0" lang="en-US" sz="3200" spc="-1" strike="noStrike">
              <a:solidFill>
                <a:srgbClr val="9900ff"/>
              </a:solidFill>
              <a:latin typeface="Times New Roman"/>
            </a:endParaRPr>
          </a:p>
        </p:txBody>
      </p:sp>
    </p:spTree>
  </p:cSld>
  <p:transition>
    <p:fade thruBlk="true"/>
  </p:transition>
</p:sld>
</file>

<file path=ppt/slides/slide6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8" name="TextShape 1"/>
          <p:cNvSpPr txBox="1"/>
          <p:nvPr/>
        </p:nvSpPr>
        <p:spPr>
          <a:xfrm>
            <a:off x="0" y="304560"/>
            <a:ext cx="9144000" cy="11430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9900ff"/>
                </a:solidFill>
                <a:latin typeface="Times New Roman"/>
              </a:rPr>
              <a:t>Practice—Determine the Empirical Formula of Stannous Fluoride, which Contains 75.7% Sn (118.70) and the Rest Fluorine (19.00), Continued.</a:t>
            </a:r>
            <a:endParaRPr b="0" lang="en-US" sz="3200" spc="-1" strike="noStrike">
              <a:solidFill>
                <a:srgbClr val="9900ff"/>
              </a:solidFill>
              <a:latin typeface="Times New Roman"/>
            </a:endParaRPr>
          </a:p>
        </p:txBody>
      </p:sp>
      <p:sp>
        <p:nvSpPr>
          <p:cNvPr id="649" name="CustomShape 2"/>
          <p:cNvSpPr/>
          <p:nvPr/>
        </p:nvSpPr>
        <p:spPr>
          <a:xfrm>
            <a:off x="208800" y="1635120"/>
            <a:ext cx="8332560" cy="197316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6800" bIns="46800">
            <a:spAutoFit/>
          </a:bodyPr>
          <a:p>
            <a:pPr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Given: 75.7% Sn, (100 – 75.3) = 24.3% F  </a:t>
            </a:r>
            <a:r>
              <a:rPr b="0" lang="en-US" sz="2400" spc="-1" strike="noStrike">
                <a:solidFill>
                  <a:srgbClr val="000000"/>
                </a:solidFill>
                <a:latin typeface="Symbol"/>
                <a:ea typeface="Symbol"/>
              </a:rPr>
              <a:t>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 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in 100 g stannous fluoride there are 75.7 g Sn and 24.3 g F.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Find: 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Sn</a:t>
            </a:r>
            <a:r>
              <a:rPr b="0" i="1" lang="en-US" sz="2400" spc="-1" strike="noStrike" baseline="-25000">
                <a:solidFill>
                  <a:srgbClr val="000000"/>
                </a:solidFill>
                <a:latin typeface="Times New Roman"/>
              </a:rPr>
              <a:t>x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F</a:t>
            </a:r>
            <a:r>
              <a:rPr b="0" i="1" lang="en-US" sz="2400" spc="-1" strike="noStrike" baseline="-25000">
                <a:solidFill>
                  <a:srgbClr val="000000"/>
                </a:solidFill>
                <a:latin typeface="Times New Roman"/>
              </a:rPr>
              <a:t>y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Conversion Factors: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1 mol Sn = 118.70 g;  1 mol F = 19.00 g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Solution Map: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650" name="CustomShape 3"/>
          <p:cNvSpPr/>
          <p:nvPr/>
        </p:nvSpPr>
        <p:spPr>
          <a:xfrm>
            <a:off x="542880" y="3697200"/>
            <a:ext cx="1143000" cy="457200"/>
          </a:xfrm>
          <a:custGeom>
            <a:avLst/>
            <a:gdLst/>
            <a:ahLst/>
            <a:rect l="0" t="0" r="r" b="b"/>
            <a:pathLst>
              <a:path w="3177" h="1272">
                <a:moveTo>
                  <a:pt x="382" y="0"/>
                </a:moveTo>
                <a:lnTo>
                  <a:pt x="382" y="0"/>
                </a:lnTo>
                <a:cubicBezTo>
                  <a:pt x="315" y="0"/>
                  <a:pt x="249" y="18"/>
                  <a:pt x="191" y="51"/>
                </a:cubicBezTo>
                <a:cubicBezTo>
                  <a:pt x="133" y="85"/>
                  <a:pt x="85" y="133"/>
                  <a:pt x="51" y="191"/>
                </a:cubicBezTo>
                <a:cubicBezTo>
                  <a:pt x="18" y="249"/>
                  <a:pt x="0" y="315"/>
                  <a:pt x="0" y="382"/>
                </a:cubicBezTo>
                <a:lnTo>
                  <a:pt x="0" y="888"/>
                </a:lnTo>
                <a:lnTo>
                  <a:pt x="0" y="889"/>
                </a:lnTo>
                <a:cubicBezTo>
                  <a:pt x="0" y="956"/>
                  <a:pt x="18" y="1022"/>
                  <a:pt x="51" y="1080"/>
                </a:cubicBezTo>
                <a:cubicBezTo>
                  <a:pt x="85" y="1138"/>
                  <a:pt x="133" y="1186"/>
                  <a:pt x="191" y="1220"/>
                </a:cubicBezTo>
                <a:cubicBezTo>
                  <a:pt x="249" y="1253"/>
                  <a:pt x="315" y="1271"/>
                  <a:pt x="382" y="1271"/>
                </a:cubicBezTo>
                <a:lnTo>
                  <a:pt x="2793" y="1271"/>
                </a:lnTo>
                <a:lnTo>
                  <a:pt x="2794" y="1271"/>
                </a:lnTo>
                <a:cubicBezTo>
                  <a:pt x="2861" y="1271"/>
                  <a:pt x="2927" y="1253"/>
                  <a:pt x="2985" y="1220"/>
                </a:cubicBezTo>
                <a:cubicBezTo>
                  <a:pt x="3043" y="1186"/>
                  <a:pt x="3091" y="1138"/>
                  <a:pt x="3125" y="1080"/>
                </a:cubicBezTo>
                <a:cubicBezTo>
                  <a:pt x="3158" y="1022"/>
                  <a:pt x="3176" y="956"/>
                  <a:pt x="3176" y="889"/>
                </a:cubicBezTo>
                <a:lnTo>
                  <a:pt x="3176" y="382"/>
                </a:lnTo>
                <a:lnTo>
                  <a:pt x="3176" y="382"/>
                </a:lnTo>
                <a:lnTo>
                  <a:pt x="3176" y="382"/>
                </a:lnTo>
                <a:cubicBezTo>
                  <a:pt x="3176" y="315"/>
                  <a:pt x="3158" y="249"/>
                  <a:pt x="3125" y="191"/>
                </a:cubicBezTo>
                <a:cubicBezTo>
                  <a:pt x="3091" y="133"/>
                  <a:pt x="3043" y="85"/>
                  <a:pt x="2985" y="51"/>
                </a:cubicBezTo>
                <a:cubicBezTo>
                  <a:pt x="2927" y="18"/>
                  <a:pt x="2861" y="0"/>
                  <a:pt x="2794" y="0"/>
                </a:cubicBezTo>
                <a:lnTo>
                  <a:pt x="382" y="0"/>
                </a:lnTo>
              </a:path>
            </a:pathLst>
          </a:custGeom>
          <a:solidFill>
            <a:srgbClr val="ff9933"/>
          </a:solidFill>
          <a:ln w="12600">
            <a:solidFill>
              <a:srgbClr val="000000"/>
            </a:solidFill>
            <a:miter/>
          </a:ln>
          <a:effectLst>
            <a:outerShdw dist="107932" dir="8100000">
              <a:srgbClr val="808080"/>
            </a:outerShdw>
          </a:effectLst>
        </p:spPr>
        <p:style>
          <a:lnRef idx="0"/>
          <a:fillRef idx="0"/>
          <a:effectRef idx="0"/>
          <a:fontRef idx="minor"/>
        </p:style>
        <p:txBody>
          <a:bodyPr wrap="none" lIns="90000" rIns="90000" tIns="46800" bIns="4680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ff"/>
                </a:solidFill>
                <a:latin typeface="Times New Roman"/>
              </a:rPr>
              <a:t>g Sn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651" name="CustomShape 4"/>
          <p:cNvSpPr/>
          <p:nvPr/>
        </p:nvSpPr>
        <p:spPr>
          <a:xfrm>
            <a:off x="2448000" y="3697200"/>
            <a:ext cx="1143000" cy="457200"/>
          </a:xfrm>
          <a:custGeom>
            <a:avLst/>
            <a:gdLst/>
            <a:ahLst/>
            <a:rect l="0" t="0" r="r" b="b"/>
            <a:pathLst>
              <a:path w="3177" h="1272">
                <a:moveTo>
                  <a:pt x="382" y="0"/>
                </a:moveTo>
                <a:lnTo>
                  <a:pt x="382" y="0"/>
                </a:lnTo>
                <a:cubicBezTo>
                  <a:pt x="315" y="0"/>
                  <a:pt x="249" y="18"/>
                  <a:pt x="191" y="51"/>
                </a:cubicBezTo>
                <a:cubicBezTo>
                  <a:pt x="133" y="85"/>
                  <a:pt x="85" y="133"/>
                  <a:pt x="51" y="191"/>
                </a:cubicBezTo>
                <a:cubicBezTo>
                  <a:pt x="18" y="249"/>
                  <a:pt x="0" y="315"/>
                  <a:pt x="0" y="382"/>
                </a:cubicBezTo>
                <a:lnTo>
                  <a:pt x="0" y="888"/>
                </a:lnTo>
                <a:lnTo>
                  <a:pt x="0" y="889"/>
                </a:lnTo>
                <a:cubicBezTo>
                  <a:pt x="0" y="956"/>
                  <a:pt x="18" y="1022"/>
                  <a:pt x="51" y="1080"/>
                </a:cubicBezTo>
                <a:cubicBezTo>
                  <a:pt x="85" y="1138"/>
                  <a:pt x="133" y="1186"/>
                  <a:pt x="191" y="1220"/>
                </a:cubicBezTo>
                <a:cubicBezTo>
                  <a:pt x="249" y="1253"/>
                  <a:pt x="315" y="1271"/>
                  <a:pt x="382" y="1271"/>
                </a:cubicBezTo>
                <a:lnTo>
                  <a:pt x="2793" y="1271"/>
                </a:lnTo>
                <a:lnTo>
                  <a:pt x="2794" y="1271"/>
                </a:lnTo>
                <a:cubicBezTo>
                  <a:pt x="2861" y="1271"/>
                  <a:pt x="2927" y="1253"/>
                  <a:pt x="2985" y="1220"/>
                </a:cubicBezTo>
                <a:cubicBezTo>
                  <a:pt x="3043" y="1186"/>
                  <a:pt x="3091" y="1138"/>
                  <a:pt x="3125" y="1080"/>
                </a:cubicBezTo>
                <a:cubicBezTo>
                  <a:pt x="3158" y="1022"/>
                  <a:pt x="3176" y="956"/>
                  <a:pt x="3176" y="889"/>
                </a:cubicBezTo>
                <a:lnTo>
                  <a:pt x="3176" y="382"/>
                </a:lnTo>
                <a:lnTo>
                  <a:pt x="3176" y="382"/>
                </a:lnTo>
                <a:lnTo>
                  <a:pt x="3176" y="382"/>
                </a:lnTo>
                <a:cubicBezTo>
                  <a:pt x="3176" y="315"/>
                  <a:pt x="3158" y="249"/>
                  <a:pt x="3125" y="191"/>
                </a:cubicBezTo>
                <a:cubicBezTo>
                  <a:pt x="3091" y="133"/>
                  <a:pt x="3043" y="85"/>
                  <a:pt x="2985" y="51"/>
                </a:cubicBezTo>
                <a:cubicBezTo>
                  <a:pt x="2927" y="18"/>
                  <a:pt x="2861" y="0"/>
                  <a:pt x="2794" y="0"/>
                </a:cubicBezTo>
                <a:lnTo>
                  <a:pt x="382" y="0"/>
                </a:lnTo>
              </a:path>
            </a:pathLst>
          </a:custGeom>
          <a:solidFill>
            <a:srgbClr val="ff9933"/>
          </a:solidFill>
          <a:ln w="12600">
            <a:solidFill>
              <a:srgbClr val="000000"/>
            </a:solidFill>
            <a:miter/>
          </a:ln>
          <a:effectLst>
            <a:outerShdw dist="107932" dir="8100000">
              <a:srgbClr val="808080"/>
            </a:outerShdw>
          </a:effectLst>
        </p:spPr>
        <p:style>
          <a:lnRef idx="0"/>
          <a:fillRef idx="0"/>
          <a:effectRef idx="0"/>
          <a:fontRef idx="minor"/>
        </p:style>
        <p:txBody>
          <a:bodyPr wrap="none" lIns="90000" rIns="90000" tIns="46800" bIns="4680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ff"/>
                </a:solidFill>
                <a:latin typeface="Times New Roman"/>
              </a:rPr>
              <a:t>mol Sn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652" name="Line 5"/>
          <p:cNvSpPr/>
          <p:nvPr/>
        </p:nvSpPr>
        <p:spPr>
          <a:xfrm>
            <a:off x="1762200" y="3925800"/>
            <a:ext cx="609480" cy="0"/>
          </a:xfrm>
          <a:prstGeom prst="line">
            <a:avLst/>
          </a:prstGeom>
          <a:ln w="9360">
            <a:solidFill>
              <a:srgbClr val="000000"/>
            </a:solidFill>
            <a:miter/>
            <a:tailEnd len="med" type="triangle" w="med"/>
          </a:ln>
        </p:spPr>
        <p:style>
          <a:lnRef idx="0"/>
          <a:fillRef idx="0"/>
          <a:effectRef idx="0"/>
          <a:fontRef idx="minor"/>
        </p:style>
      </p:sp>
      <p:sp>
        <p:nvSpPr>
          <p:cNvPr id="653" name="CustomShape 6"/>
          <p:cNvSpPr/>
          <p:nvPr/>
        </p:nvSpPr>
        <p:spPr>
          <a:xfrm>
            <a:off x="542880" y="4383000"/>
            <a:ext cx="1143000" cy="457200"/>
          </a:xfrm>
          <a:custGeom>
            <a:avLst/>
            <a:gdLst/>
            <a:ahLst/>
            <a:rect l="0" t="0" r="r" b="b"/>
            <a:pathLst>
              <a:path w="3177" h="1272">
                <a:moveTo>
                  <a:pt x="382" y="0"/>
                </a:moveTo>
                <a:lnTo>
                  <a:pt x="382" y="0"/>
                </a:lnTo>
                <a:cubicBezTo>
                  <a:pt x="315" y="0"/>
                  <a:pt x="249" y="18"/>
                  <a:pt x="191" y="51"/>
                </a:cubicBezTo>
                <a:cubicBezTo>
                  <a:pt x="133" y="85"/>
                  <a:pt x="85" y="133"/>
                  <a:pt x="51" y="191"/>
                </a:cubicBezTo>
                <a:cubicBezTo>
                  <a:pt x="18" y="249"/>
                  <a:pt x="0" y="315"/>
                  <a:pt x="0" y="382"/>
                </a:cubicBezTo>
                <a:lnTo>
                  <a:pt x="0" y="888"/>
                </a:lnTo>
                <a:lnTo>
                  <a:pt x="0" y="889"/>
                </a:lnTo>
                <a:cubicBezTo>
                  <a:pt x="0" y="956"/>
                  <a:pt x="18" y="1022"/>
                  <a:pt x="51" y="1080"/>
                </a:cubicBezTo>
                <a:cubicBezTo>
                  <a:pt x="85" y="1138"/>
                  <a:pt x="133" y="1186"/>
                  <a:pt x="191" y="1220"/>
                </a:cubicBezTo>
                <a:cubicBezTo>
                  <a:pt x="249" y="1253"/>
                  <a:pt x="315" y="1271"/>
                  <a:pt x="382" y="1271"/>
                </a:cubicBezTo>
                <a:lnTo>
                  <a:pt x="2793" y="1271"/>
                </a:lnTo>
                <a:lnTo>
                  <a:pt x="2794" y="1271"/>
                </a:lnTo>
                <a:cubicBezTo>
                  <a:pt x="2861" y="1271"/>
                  <a:pt x="2927" y="1253"/>
                  <a:pt x="2985" y="1220"/>
                </a:cubicBezTo>
                <a:cubicBezTo>
                  <a:pt x="3043" y="1186"/>
                  <a:pt x="3091" y="1138"/>
                  <a:pt x="3125" y="1080"/>
                </a:cubicBezTo>
                <a:cubicBezTo>
                  <a:pt x="3158" y="1022"/>
                  <a:pt x="3176" y="956"/>
                  <a:pt x="3176" y="889"/>
                </a:cubicBezTo>
                <a:lnTo>
                  <a:pt x="3176" y="382"/>
                </a:lnTo>
                <a:lnTo>
                  <a:pt x="3176" y="382"/>
                </a:lnTo>
                <a:lnTo>
                  <a:pt x="3176" y="382"/>
                </a:lnTo>
                <a:cubicBezTo>
                  <a:pt x="3176" y="315"/>
                  <a:pt x="3158" y="249"/>
                  <a:pt x="3125" y="191"/>
                </a:cubicBezTo>
                <a:cubicBezTo>
                  <a:pt x="3091" y="133"/>
                  <a:pt x="3043" y="85"/>
                  <a:pt x="2985" y="51"/>
                </a:cubicBezTo>
                <a:cubicBezTo>
                  <a:pt x="2927" y="18"/>
                  <a:pt x="2861" y="0"/>
                  <a:pt x="2794" y="0"/>
                </a:cubicBezTo>
                <a:lnTo>
                  <a:pt x="382" y="0"/>
                </a:lnTo>
              </a:path>
            </a:pathLst>
          </a:custGeom>
          <a:solidFill>
            <a:srgbClr val="ff9933"/>
          </a:solidFill>
          <a:ln w="12600">
            <a:solidFill>
              <a:srgbClr val="000000"/>
            </a:solidFill>
            <a:miter/>
          </a:ln>
          <a:effectLst>
            <a:outerShdw dist="107932" dir="8100000">
              <a:srgbClr val="808080"/>
            </a:outerShdw>
          </a:effectLst>
        </p:spPr>
        <p:style>
          <a:lnRef idx="0"/>
          <a:fillRef idx="0"/>
          <a:effectRef idx="0"/>
          <a:fontRef idx="minor"/>
        </p:style>
        <p:txBody>
          <a:bodyPr wrap="none" lIns="90000" rIns="90000" tIns="46800" bIns="4680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ff"/>
                </a:solidFill>
                <a:latin typeface="Times New Roman"/>
              </a:rPr>
              <a:t>g F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654" name="CustomShape 7"/>
          <p:cNvSpPr/>
          <p:nvPr/>
        </p:nvSpPr>
        <p:spPr>
          <a:xfrm>
            <a:off x="2448000" y="4383000"/>
            <a:ext cx="1143000" cy="457200"/>
          </a:xfrm>
          <a:custGeom>
            <a:avLst/>
            <a:gdLst/>
            <a:ahLst/>
            <a:rect l="0" t="0" r="r" b="b"/>
            <a:pathLst>
              <a:path w="3177" h="1272">
                <a:moveTo>
                  <a:pt x="382" y="0"/>
                </a:moveTo>
                <a:lnTo>
                  <a:pt x="382" y="0"/>
                </a:lnTo>
                <a:cubicBezTo>
                  <a:pt x="315" y="0"/>
                  <a:pt x="249" y="18"/>
                  <a:pt x="191" y="51"/>
                </a:cubicBezTo>
                <a:cubicBezTo>
                  <a:pt x="133" y="85"/>
                  <a:pt x="85" y="133"/>
                  <a:pt x="51" y="191"/>
                </a:cubicBezTo>
                <a:cubicBezTo>
                  <a:pt x="18" y="249"/>
                  <a:pt x="0" y="315"/>
                  <a:pt x="0" y="382"/>
                </a:cubicBezTo>
                <a:lnTo>
                  <a:pt x="0" y="888"/>
                </a:lnTo>
                <a:lnTo>
                  <a:pt x="0" y="889"/>
                </a:lnTo>
                <a:cubicBezTo>
                  <a:pt x="0" y="956"/>
                  <a:pt x="18" y="1022"/>
                  <a:pt x="51" y="1080"/>
                </a:cubicBezTo>
                <a:cubicBezTo>
                  <a:pt x="85" y="1138"/>
                  <a:pt x="133" y="1186"/>
                  <a:pt x="191" y="1220"/>
                </a:cubicBezTo>
                <a:cubicBezTo>
                  <a:pt x="249" y="1253"/>
                  <a:pt x="315" y="1271"/>
                  <a:pt x="382" y="1271"/>
                </a:cubicBezTo>
                <a:lnTo>
                  <a:pt x="2793" y="1271"/>
                </a:lnTo>
                <a:lnTo>
                  <a:pt x="2794" y="1271"/>
                </a:lnTo>
                <a:cubicBezTo>
                  <a:pt x="2861" y="1271"/>
                  <a:pt x="2927" y="1253"/>
                  <a:pt x="2985" y="1220"/>
                </a:cubicBezTo>
                <a:cubicBezTo>
                  <a:pt x="3043" y="1186"/>
                  <a:pt x="3091" y="1138"/>
                  <a:pt x="3125" y="1080"/>
                </a:cubicBezTo>
                <a:cubicBezTo>
                  <a:pt x="3158" y="1022"/>
                  <a:pt x="3176" y="956"/>
                  <a:pt x="3176" y="889"/>
                </a:cubicBezTo>
                <a:lnTo>
                  <a:pt x="3176" y="382"/>
                </a:lnTo>
                <a:lnTo>
                  <a:pt x="3176" y="382"/>
                </a:lnTo>
                <a:lnTo>
                  <a:pt x="3176" y="382"/>
                </a:lnTo>
                <a:cubicBezTo>
                  <a:pt x="3176" y="315"/>
                  <a:pt x="3158" y="249"/>
                  <a:pt x="3125" y="191"/>
                </a:cubicBezTo>
                <a:cubicBezTo>
                  <a:pt x="3091" y="133"/>
                  <a:pt x="3043" y="85"/>
                  <a:pt x="2985" y="51"/>
                </a:cubicBezTo>
                <a:cubicBezTo>
                  <a:pt x="2927" y="18"/>
                  <a:pt x="2861" y="0"/>
                  <a:pt x="2794" y="0"/>
                </a:cubicBezTo>
                <a:lnTo>
                  <a:pt x="382" y="0"/>
                </a:lnTo>
              </a:path>
            </a:pathLst>
          </a:custGeom>
          <a:solidFill>
            <a:srgbClr val="ff9933"/>
          </a:solidFill>
          <a:ln w="12600">
            <a:solidFill>
              <a:srgbClr val="000000"/>
            </a:solidFill>
            <a:miter/>
          </a:ln>
          <a:effectLst>
            <a:outerShdw dist="107932" dir="8100000">
              <a:srgbClr val="808080"/>
            </a:outerShdw>
          </a:effectLst>
        </p:spPr>
        <p:style>
          <a:lnRef idx="0"/>
          <a:fillRef idx="0"/>
          <a:effectRef idx="0"/>
          <a:fontRef idx="minor"/>
        </p:style>
        <p:txBody>
          <a:bodyPr wrap="none" lIns="90000" rIns="90000" tIns="46800" bIns="4680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ff"/>
                </a:solidFill>
                <a:latin typeface="Times New Roman"/>
              </a:rPr>
              <a:t>mol F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655" name="Line 8"/>
          <p:cNvSpPr/>
          <p:nvPr/>
        </p:nvSpPr>
        <p:spPr>
          <a:xfrm>
            <a:off x="1762200" y="4611600"/>
            <a:ext cx="609480" cy="0"/>
          </a:xfrm>
          <a:prstGeom prst="line">
            <a:avLst/>
          </a:prstGeom>
          <a:ln w="9360">
            <a:solidFill>
              <a:srgbClr val="000000"/>
            </a:solidFill>
            <a:miter/>
            <a:tailEnd len="med" type="triangle" w="med"/>
          </a:ln>
        </p:spPr>
        <p:style>
          <a:lnRef idx="0"/>
          <a:fillRef idx="0"/>
          <a:effectRef idx="0"/>
          <a:fontRef idx="minor"/>
        </p:style>
      </p:sp>
      <p:grpSp>
        <p:nvGrpSpPr>
          <p:cNvPr id="656" name="Group 9"/>
          <p:cNvGrpSpPr/>
          <p:nvPr/>
        </p:nvGrpSpPr>
        <p:grpSpPr>
          <a:xfrm>
            <a:off x="3666960" y="3925800"/>
            <a:ext cx="914400" cy="761760"/>
            <a:chOff x="3666960" y="3925800"/>
            <a:chExt cx="914400" cy="761760"/>
          </a:xfrm>
        </p:grpSpPr>
        <p:grpSp>
          <p:nvGrpSpPr>
            <p:cNvPr id="657" name="Group 10"/>
            <p:cNvGrpSpPr/>
            <p:nvPr/>
          </p:nvGrpSpPr>
          <p:grpSpPr>
            <a:xfrm>
              <a:off x="3666960" y="3925800"/>
              <a:ext cx="457200" cy="761760"/>
              <a:chOff x="3666960" y="3925800"/>
              <a:chExt cx="457200" cy="761760"/>
            </a:xfrm>
          </p:grpSpPr>
          <p:sp>
            <p:nvSpPr>
              <p:cNvPr id="658" name="Line 11"/>
              <p:cNvSpPr/>
              <p:nvPr/>
            </p:nvSpPr>
            <p:spPr>
              <a:xfrm>
                <a:off x="3666960" y="3925800"/>
                <a:ext cx="457200" cy="380880"/>
              </a:xfrm>
              <a:prstGeom prst="line">
                <a:avLst/>
              </a:prstGeom>
              <a:ln w="9360">
                <a:solidFill>
                  <a:srgbClr val="000000"/>
                </a:solidFill>
                <a:miter/>
              </a:ln>
            </p:spPr>
            <p:style>
              <a:lnRef idx="0"/>
              <a:fillRef idx="0"/>
              <a:effectRef idx="0"/>
              <a:fontRef idx="minor"/>
            </p:style>
          </p:sp>
          <p:sp>
            <p:nvSpPr>
              <p:cNvPr id="659" name="Line 12"/>
              <p:cNvSpPr/>
              <p:nvPr/>
            </p:nvSpPr>
            <p:spPr>
              <a:xfrm flipV="1">
                <a:off x="3666960" y="4306680"/>
                <a:ext cx="457200" cy="380880"/>
              </a:xfrm>
              <a:prstGeom prst="line">
                <a:avLst/>
              </a:prstGeom>
              <a:ln w="9360">
                <a:solidFill>
                  <a:srgbClr val="000000"/>
                </a:solidFill>
                <a:miter/>
              </a:ln>
            </p:spPr>
            <p:style>
              <a:lnRef idx="0"/>
              <a:fillRef idx="0"/>
              <a:effectRef idx="0"/>
              <a:fontRef idx="minor"/>
            </p:style>
          </p:sp>
        </p:grpSp>
        <p:sp>
          <p:nvSpPr>
            <p:cNvPr id="660" name="Line 13"/>
            <p:cNvSpPr/>
            <p:nvPr/>
          </p:nvSpPr>
          <p:spPr>
            <a:xfrm>
              <a:off x="4124160" y="4306680"/>
              <a:ext cx="457200" cy="0"/>
            </a:xfrm>
            <a:prstGeom prst="line">
              <a:avLst/>
            </a:prstGeom>
            <a:ln w="9360">
              <a:solidFill>
                <a:srgbClr val="000000"/>
              </a:solidFill>
              <a:miter/>
              <a:tailEnd len="med" type="triangle" w="med"/>
            </a:ln>
          </p:spPr>
          <p:style>
            <a:lnRef idx="0"/>
            <a:fillRef idx="0"/>
            <a:effectRef idx="0"/>
            <a:fontRef idx="minor"/>
          </p:style>
        </p:sp>
      </p:grpSp>
      <p:sp>
        <p:nvSpPr>
          <p:cNvPr id="661" name="CustomShape 14"/>
          <p:cNvSpPr/>
          <p:nvPr/>
        </p:nvSpPr>
        <p:spPr>
          <a:xfrm>
            <a:off x="4581360" y="3925800"/>
            <a:ext cx="1143000" cy="785880"/>
          </a:xfrm>
          <a:custGeom>
            <a:avLst/>
            <a:gdLst/>
            <a:ahLst/>
            <a:rect l="0" t="0" r="r" b="b"/>
            <a:pathLst>
              <a:path w="3177" h="2185">
                <a:moveTo>
                  <a:pt x="656" y="0"/>
                </a:moveTo>
                <a:lnTo>
                  <a:pt x="657" y="0"/>
                </a:lnTo>
                <a:cubicBezTo>
                  <a:pt x="541" y="0"/>
                  <a:pt x="428" y="30"/>
                  <a:pt x="328" y="88"/>
                </a:cubicBezTo>
                <a:cubicBezTo>
                  <a:pt x="228" y="146"/>
                  <a:pt x="146" y="228"/>
                  <a:pt x="88" y="328"/>
                </a:cubicBezTo>
                <a:cubicBezTo>
                  <a:pt x="30" y="428"/>
                  <a:pt x="0" y="541"/>
                  <a:pt x="0" y="657"/>
                </a:cubicBezTo>
                <a:lnTo>
                  <a:pt x="0" y="1527"/>
                </a:lnTo>
                <a:lnTo>
                  <a:pt x="0" y="1527"/>
                </a:lnTo>
                <a:cubicBezTo>
                  <a:pt x="0" y="1643"/>
                  <a:pt x="30" y="1756"/>
                  <a:pt x="88" y="1856"/>
                </a:cubicBezTo>
                <a:cubicBezTo>
                  <a:pt x="146" y="1956"/>
                  <a:pt x="228" y="2038"/>
                  <a:pt x="328" y="2096"/>
                </a:cubicBezTo>
                <a:cubicBezTo>
                  <a:pt x="428" y="2154"/>
                  <a:pt x="541" y="2184"/>
                  <a:pt x="657" y="2184"/>
                </a:cubicBezTo>
                <a:lnTo>
                  <a:pt x="2519" y="2184"/>
                </a:lnTo>
                <a:lnTo>
                  <a:pt x="2519" y="2184"/>
                </a:lnTo>
                <a:cubicBezTo>
                  <a:pt x="2635" y="2184"/>
                  <a:pt x="2748" y="2154"/>
                  <a:pt x="2848" y="2096"/>
                </a:cubicBezTo>
                <a:cubicBezTo>
                  <a:pt x="2948" y="2038"/>
                  <a:pt x="3030" y="1956"/>
                  <a:pt x="3088" y="1856"/>
                </a:cubicBezTo>
                <a:cubicBezTo>
                  <a:pt x="3146" y="1756"/>
                  <a:pt x="3176" y="1643"/>
                  <a:pt x="3176" y="1527"/>
                </a:cubicBezTo>
                <a:lnTo>
                  <a:pt x="3176" y="656"/>
                </a:lnTo>
                <a:lnTo>
                  <a:pt x="3176" y="657"/>
                </a:lnTo>
                <a:lnTo>
                  <a:pt x="3176" y="657"/>
                </a:lnTo>
                <a:cubicBezTo>
                  <a:pt x="3176" y="541"/>
                  <a:pt x="3146" y="428"/>
                  <a:pt x="3088" y="328"/>
                </a:cubicBezTo>
                <a:cubicBezTo>
                  <a:pt x="3030" y="228"/>
                  <a:pt x="2948" y="146"/>
                  <a:pt x="2848" y="88"/>
                </a:cubicBezTo>
                <a:cubicBezTo>
                  <a:pt x="2748" y="30"/>
                  <a:pt x="2635" y="0"/>
                  <a:pt x="2519" y="0"/>
                </a:cubicBezTo>
                <a:lnTo>
                  <a:pt x="656" y="0"/>
                </a:lnTo>
              </a:path>
            </a:pathLst>
          </a:custGeom>
          <a:solidFill>
            <a:srgbClr val="ff9933"/>
          </a:solidFill>
          <a:ln w="12600">
            <a:solidFill>
              <a:srgbClr val="000000"/>
            </a:solidFill>
            <a:miter/>
          </a:ln>
          <a:effectLst>
            <a:outerShdw dist="107932" dir="8100000">
              <a:srgbClr val="808080"/>
            </a:outerShdw>
          </a:effectLst>
        </p:spPr>
        <p:style>
          <a:lnRef idx="0"/>
          <a:fillRef idx="0"/>
          <a:effectRef idx="0"/>
          <a:fontRef idx="minor"/>
        </p:style>
        <p:txBody>
          <a:bodyPr wrap="none" lIns="90000" rIns="90000" tIns="46800" bIns="4680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ff"/>
                </a:solidFill>
                <a:latin typeface="Times New Roman"/>
              </a:rPr>
              <a:t>pseudo-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ff"/>
                </a:solidFill>
                <a:latin typeface="Times New Roman"/>
              </a:rPr>
              <a:t>formula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662" name="CustomShape 15"/>
          <p:cNvSpPr/>
          <p:nvPr/>
        </p:nvSpPr>
        <p:spPr>
          <a:xfrm>
            <a:off x="7277040" y="3911760"/>
            <a:ext cx="1447920" cy="707760"/>
          </a:xfrm>
          <a:custGeom>
            <a:avLst/>
            <a:gdLst/>
            <a:ahLst/>
            <a:rect l="0" t="0" r="r" b="b"/>
            <a:pathLst>
              <a:path w="4024" h="1968">
                <a:moveTo>
                  <a:pt x="591" y="0"/>
                </a:moveTo>
                <a:lnTo>
                  <a:pt x="591" y="0"/>
                </a:lnTo>
                <a:cubicBezTo>
                  <a:pt x="487" y="0"/>
                  <a:pt x="386" y="27"/>
                  <a:pt x="296" y="79"/>
                </a:cubicBezTo>
                <a:cubicBezTo>
                  <a:pt x="206" y="131"/>
                  <a:pt x="131" y="206"/>
                  <a:pt x="79" y="296"/>
                </a:cubicBezTo>
                <a:cubicBezTo>
                  <a:pt x="27" y="386"/>
                  <a:pt x="0" y="487"/>
                  <a:pt x="0" y="591"/>
                </a:cubicBezTo>
                <a:lnTo>
                  <a:pt x="0" y="1375"/>
                </a:lnTo>
                <a:lnTo>
                  <a:pt x="0" y="1376"/>
                </a:lnTo>
                <a:cubicBezTo>
                  <a:pt x="0" y="1480"/>
                  <a:pt x="27" y="1581"/>
                  <a:pt x="79" y="1671"/>
                </a:cubicBezTo>
                <a:cubicBezTo>
                  <a:pt x="131" y="1761"/>
                  <a:pt x="206" y="1836"/>
                  <a:pt x="296" y="1888"/>
                </a:cubicBezTo>
                <a:cubicBezTo>
                  <a:pt x="386" y="1940"/>
                  <a:pt x="487" y="1967"/>
                  <a:pt x="591" y="1967"/>
                </a:cubicBezTo>
                <a:lnTo>
                  <a:pt x="3431" y="1967"/>
                </a:lnTo>
                <a:lnTo>
                  <a:pt x="3432" y="1967"/>
                </a:lnTo>
                <a:cubicBezTo>
                  <a:pt x="3536" y="1967"/>
                  <a:pt x="3637" y="1940"/>
                  <a:pt x="3727" y="1888"/>
                </a:cubicBezTo>
                <a:cubicBezTo>
                  <a:pt x="3817" y="1836"/>
                  <a:pt x="3892" y="1761"/>
                  <a:pt x="3944" y="1671"/>
                </a:cubicBezTo>
                <a:cubicBezTo>
                  <a:pt x="3996" y="1581"/>
                  <a:pt x="4023" y="1480"/>
                  <a:pt x="4023" y="1376"/>
                </a:cubicBezTo>
                <a:lnTo>
                  <a:pt x="4022" y="591"/>
                </a:lnTo>
                <a:lnTo>
                  <a:pt x="4023" y="591"/>
                </a:lnTo>
                <a:lnTo>
                  <a:pt x="4023" y="591"/>
                </a:lnTo>
                <a:cubicBezTo>
                  <a:pt x="4023" y="487"/>
                  <a:pt x="3996" y="386"/>
                  <a:pt x="3944" y="296"/>
                </a:cubicBezTo>
                <a:cubicBezTo>
                  <a:pt x="3892" y="206"/>
                  <a:pt x="3817" y="131"/>
                  <a:pt x="3727" y="79"/>
                </a:cubicBezTo>
                <a:cubicBezTo>
                  <a:pt x="3637" y="27"/>
                  <a:pt x="3536" y="0"/>
                  <a:pt x="3432" y="0"/>
                </a:cubicBezTo>
                <a:lnTo>
                  <a:pt x="591" y="0"/>
                </a:lnTo>
              </a:path>
            </a:pathLst>
          </a:custGeom>
          <a:solidFill>
            <a:srgbClr val="ff9933"/>
          </a:solidFill>
          <a:ln w="12600">
            <a:solidFill>
              <a:srgbClr val="000000"/>
            </a:solidFill>
            <a:miter/>
          </a:ln>
          <a:effectLst>
            <a:outerShdw dist="107932" dir="8100000">
              <a:srgbClr val="808080"/>
            </a:outerShdw>
          </a:effectLst>
        </p:spPr>
        <p:style>
          <a:lnRef idx="0"/>
          <a:fillRef idx="0"/>
          <a:effectRef idx="0"/>
          <a:fontRef idx="minor"/>
        </p:style>
        <p:txBody>
          <a:bodyPr wrap="none" lIns="90000" rIns="90000" tIns="46800" bIns="4680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ff"/>
                </a:solidFill>
                <a:latin typeface="Times New Roman"/>
              </a:rPr>
              <a:t>empirical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ff"/>
                </a:solidFill>
                <a:latin typeface="Times New Roman"/>
              </a:rPr>
              <a:t>formula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663" name="Line 16"/>
          <p:cNvSpPr/>
          <p:nvPr/>
        </p:nvSpPr>
        <p:spPr>
          <a:xfrm>
            <a:off x="5877000" y="4307040"/>
            <a:ext cx="609480" cy="0"/>
          </a:xfrm>
          <a:prstGeom prst="line">
            <a:avLst/>
          </a:prstGeom>
          <a:ln w="9360">
            <a:solidFill>
              <a:srgbClr val="000000"/>
            </a:solidFill>
            <a:miter/>
            <a:tailEnd len="med" type="triangle" w="med"/>
          </a:ln>
        </p:spPr>
        <p:style>
          <a:lnRef idx="0"/>
          <a:fillRef idx="0"/>
          <a:effectRef idx="0"/>
          <a:fontRef idx="minor"/>
        </p:style>
      </p:sp>
      <p:sp>
        <p:nvSpPr>
          <p:cNvPr id="664" name="Line 17"/>
          <p:cNvSpPr/>
          <p:nvPr/>
        </p:nvSpPr>
        <p:spPr>
          <a:xfrm>
            <a:off x="6638760" y="4307040"/>
            <a:ext cx="609840" cy="0"/>
          </a:xfrm>
          <a:prstGeom prst="line">
            <a:avLst/>
          </a:prstGeom>
          <a:ln w="9360">
            <a:solidFill>
              <a:srgbClr val="000000"/>
            </a:solidFill>
            <a:miter/>
            <a:tailEnd len="med" type="triangle" w="med"/>
          </a:ln>
        </p:spPr>
        <p:style>
          <a:lnRef idx="0"/>
          <a:fillRef idx="0"/>
          <a:effectRef idx="0"/>
          <a:fontRef idx="minor"/>
        </p:style>
      </p:sp>
      <p:sp>
        <p:nvSpPr>
          <p:cNvPr id="665" name="CustomShape 18"/>
          <p:cNvSpPr/>
          <p:nvPr/>
        </p:nvSpPr>
        <p:spPr>
          <a:xfrm>
            <a:off x="5801040" y="3697200"/>
            <a:ext cx="689760" cy="70380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6800" bIns="46800">
            <a:sp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000" spc="-1" strike="noStrike">
                <a:solidFill>
                  <a:srgbClr val="000000"/>
                </a:solidFill>
                <a:latin typeface="Times New Roman"/>
              </a:rPr>
              <a:t>mole</a:t>
            </a:r>
            <a:endParaRPr b="0" lang="en-US" sz="2000" spc="-1" strike="noStrike">
              <a:solidFill>
                <a:srgbClr val="000000"/>
              </a:solidFill>
              <a:latin typeface="Times New Roman"/>
            </a:endParaRPr>
          </a:p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000" spc="-1" strike="noStrike">
                <a:solidFill>
                  <a:srgbClr val="000000"/>
                </a:solidFill>
                <a:latin typeface="Times New Roman"/>
              </a:rPr>
              <a:t>ratio</a:t>
            </a:r>
            <a:endParaRPr b="0" lang="en-US" sz="20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666" name="CustomShape 19"/>
          <p:cNvSpPr/>
          <p:nvPr/>
        </p:nvSpPr>
        <p:spPr>
          <a:xfrm>
            <a:off x="6409440" y="3392640"/>
            <a:ext cx="960840" cy="100872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6800" bIns="46800">
            <a:sp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000" spc="-1" strike="noStrike">
                <a:solidFill>
                  <a:srgbClr val="000000"/>
                </a:solidFill>
                <a:latin typeface="Times New Roman"/>
              </a:rPr>
              <a:t>whole</a:t>
            </a:r>
            <a:endParaRPr b="0" lang="en-US" sz="2000" spc="-1" strike="noStrike">
              <a:solidFill>
                <a:srgbClr val="000000"/>
              </a:solidFill>
              <a:latin typeface="Times New Roman"/>
            </a:endParaRPr>
          </a:p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000" spc="-1" strike="noStrike">
                <a:solidFill>
                  <a:srgbClr val="000000"/>
                </a:solidFill>
                <a:latin typeface="Times New Roman"/>
              </a:rPr>
              <a:t>number</a:t>
            </a:r>
            <a:endParaRPr b="0" lang="en-US" sz="2000" spc="-1" strike="noStrike">
              <a:solidFill>
                <a:srgbClr val="000000"/>
              </a:solidFill>
              <a:latin typeface="Times New Roman"/>
            </a:endParaRPr>
          </a:p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000" spc="-1" strike="noStrike">
                <a:solidFill>
                  <a:srgbClr val="000000"/>
                </a:solidFill>
                <a:latin typeface="Times New Roman"/>
              </a:rPr>
              <a:t>ratio</a:t>
            </a:r>
            <a:endParaRPr b="0" lang="en-US" sz="20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transition>
    <p:fade thruBlk="true"/>
  </p:transition>
</p:sld>
</file>

<file path=ppt/slides/slide6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7" name="TextShape 1"/>
          <p:cNvSpPr txBox="1"/>
          <p:nvPr/>
        </p:nvSpPr>
        <p:spPr>
          <a:xfrm>
            <a:off x="0" y="304560"/>
            <a:ext cx="9144000" cy="11430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9900ff"/>
                </a:solidFill>
                <a:latin typeface="Times New Roman"/>
              </a:rPr>
              <a:t>Practice—Determine the Empirical Formula of Stannous Fluoride, which Contains 75.7% Sn (118.70) and the Rest Fluorine (19.00), Continued.</a:t>
            </a:r>
            <a:endParaRPr b="0" lang="en-US" sz="3200" spc="-1" strike="noStrike">
              <a:solidFill>
                <a:srgbClr val="9900ff"/>
              </a:solidFill>
              <a:latin typeface="Times New Roman"/>
            </a:endParaRPr>
          </a:p>
        </p:txBody>
      </p:sp>
      <p:sp>
        <p:nvSpPr>
          <p:cNvPr id="668" name="CustomShape 2"/>
          <p:cNvSpPr/>
          <p:nvPr/>
        </p:nvSpPr>
        <p:spPr>
          <a:xfrm>
            <a:off x="455760" y="1752480"/>
            <a:ext cx="2690640" cy="45972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6800" bIns="46800">
            <a:spAutoFit/>
          </a:bodyPr>
          <a:p>
            <a:pPr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Apply solution map: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mc:AlternateContent>
        <mc:Choice xmlns:a14="http://schemas.microsoft.com/office/drawing/2010/main" Requires="a14">
          <p:sp>
            <p:nvSpPr>
              <p:cNvPr id="669" name="Formula 3"/>
              <p:cNvSpPr txBox="1"/>
              <p:nvPr/>
            </p:nvSpPr>
            <p:spPr>
              <a:xfrm>
                <a:off x="135000" y="2209680"/>
                <a:ext cx="4684680" cy="84780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r>
                      <m:rPr>
                        <m:lit/>
                        <m:nor/>
                      </m:rPr>
                      <m:t xml:space="preserve">75</m:t>
                    </m:r>
                    <m:r>
                      <m:rPr>
                        <m:lit/>
                        <m:nor/>
                      </m:rPr>
                      <m:t xml:space="preserve">.</m:t>
                    </m:r>
                    <m:r>
                      <m:t xml:space="preserve">7</m:t>
                    </m:r>
                    <m:r>
                      <m:rPr>
                        <m:lit/>
                        <m:nor/>
                      </m:rPr>
                      <m:t xml:space="preserve"> g Sn</m:t>
                    </m:r>
                    <m:r>
                      <m:t xml:space="preserve">×</m:t>
                    </m:r>
                    <m:f>
                      <m:num>
                        <m:r>
                          <m:rPr>
                            <m:lit/>
                            <m:nor/>
                          </m:rPr>
                          <m:t xml:space="preserve">1 mol Sn</m:t>
                        </m:r>
                      </m:num>
                      <m:den>
                        <m:r>
                          <m:rPr>
                            <m:lit/>
                            <m:nor/>
                          </m:rPr>
                          <m:t xml:space="preserve">118</m:t>
                        </m:r>
                        <m:r>
                          <m:rPr>
                            <m:lit/>
                            <m:nor/>
                          </m:rPr>
                          <m:t xml:space="preserve">.</m:t>
                        </m:r>
                        <m:r>
                          <m:rPr>
                            <m:lit/>
                            <m:nor/>
                          </m:rPr>
                          <m:t xml:space="preserve">70 g</m:t>
                        </m:r>
                      </m:den>
                    </m:f>
                    <m:r>
                      <m:t xml:space="preserve">=</m:t>
                    </m:r>
                    <m:r>
                      <m:rPr>
                        <m:lit/>
                        <m:nor/>
                      </m:rPr>
                      <m:t xml:space="preserve"> 0</m:t>
                    </m:r>
                    <m:r>
                      <m:rPr>
                        <m:lit/>
                        <m:nor/>
                      </m:rPr>
                      <m:t xml:space="preserve">.</m:t>
                    </m:r>
                    <m:r>
                      <m:rPr>
                        <m:lit/>
                        <m:nor/>
                      </m:rPr>
                      <m:t xml:space="preserve">638 mol Sn</m:t>
                    </m:r>
                  </m:oMath>
                </a14:m>
              </a:p>
            </p:txBody>
          </p:sp>
        </mc:Choice>
        <mc:Fallback/>
      </mc:AlternateContent>
      <mc:AlternateContent>
        <mc:Choice xmlns:a14="http://schemas.microsoft.com/office/drawing/2010/main" Requires="a14">
          <p:sp>
            <p:nvSpPr>
              <p:cNvPr id="670" name="Formula 4"/>
              <p:cNvSpPr txBox="1"/>
              <p:nvPr/>
            </p:nvSpPr>
            <p:spPr>
              <a:xfrm>
                <a:off x="152280" y="3048120"/>
                <a:ext cx="3978360" cy="84744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r>
                      <m:t xml:space="preserve">24</m:t>
                    </m:r>
                    <m:r>
                      <m:rPr>
                        <m:lit/>
                        <m:nor/>
                      </m:rPr>
                      <m:t xml:space="preserve">.</m:t>
                    </m:r>
                    <m:r>
                      <m:rPr>
                        <m:lit/>
                        <m:nor/>
                      </m:rPr>
                      <m:t xml:space="preserve">3 g F</m:t>
                    </m:r>
                    <m:r>
                      <m:t xml:space="preserve">×</m:t>
                    </m:r>
                    <m:f>
                      <m:num>
                        <m:r>
                          <m:rPr>
                            <m:lit/>
                            <m:nor/>
                          </m:rPr>
                          <m:t xml:space="preserve">1 mol F</m:t>
                        </m:r>
                      </m:num>
                      <m:den>
                        <m:r>
                          <m:rPr>
                            <m:lit/>
                            <m:nor/>
                          </m:rPr>
                          <m:t xml:space="preserve">19</m:t>
                        </m:r>
                        <m:r>
                          <m:rPr>
                            <m:lit/>
                            <m:nor/>
                          </m:rPr>
                          <m:t xml:space="preserve">.</m:t>
                        </m:r>
                        <m:r>
                          <m:rPr>
                            <m:lit/>
                            <m:nor/>
                          </m:rPr>
                          <m:t xml:space="preserve">00 g</m:t>
                        </m:r>
                      </m:den>
                    </m:f>
                    <m:r>
                      <m:t xml:space="preserve">=</m:t>
                    </m:r>
                    <m:r>
                      <m:rPr>
                        <m:lit/>
                        <m:nor/>
                      </m:rPr>
                      <m:t xml:space="preserve"> 1</m:t>
                    </m:r>
                    <m:r>
                      <m:rPr>
                        <m:lit/>
                        <m:nor/>
                      </m:rPr>
                      <m:t xml:space="preserve">.</m:t>
                    </m:r>
                    <m:r>
                      <m:rPr>
                        <m:lit/>
                        <m:nor/>
                      </m:rPr>
                      <m:t xml:space="preserve">28 mol F</m:t>
                    </m:r>
                  </m:oMath>
                </a14:m>
              </a:p>
            </p:txBody>
          </p:sp>
        </mc:Choice>
        <mc:Fallback/>
      </mc:AlternateContent>
      <p:sp>
        <p:nvSpPr>
          <p:cNvPr id="671" name="CustomShape 5"/>
          <p:cNvSpPr/>
          <p:nvPr/>
        </p:nvSpPr>
        <p:spPr>
          <a:xfrm>
            <a:off x="5410080" y="2666880"/>
            <a:ext cx="1920960" cy="64872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>
            <a:spAutoFit/>
          </a:bodyPr>
          <a:p>
            <a:pPr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Sn</a:t>
            </a:r>
            <a:r>
              <a:rPr b="0" lang="en-US" sz="3200" spc="-1" strike="noStrike" baseline="-25000">
                <a:solidFill>
                  <a:srgbClr val="000000"/>
                </a:solidFill>
                <a:latin typeface="Times New Roman"/>
              </a:rPr>
              <a:t>0.638</a:t>
            </a: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F</a:t>
            </a:r>
            <a:r>
              <a:rPr b="0" lang="en-US" sz="3200" spc="-1" strike="noStrike" baseline="-25000">
                <a:solidFill>
                  <a:srgbClr val="000000"/>
                </a:solidFill>
                <a:latin typeface="Times New Roman"/>
              </a:rPr>
              <a:t>1.28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</p:txBody>
      </p:sp>
      <mc:AlternateContent>
        <mc:Choice xmlns:a14="http://schemas.microsoft.com/office/drawing/2010/main" Requires="a14">
          <p:sp>
            <p:nvSpPr>
              <p:cNvPr id="672" name="Formula 6"/>
              <p:cNvSpPr txBox="1"/>
              <p:nvPr/>
            </p:nvSpPr>
            <p:spPr>
              <a:xfrm>
                <a:off x="3048120" y="4191120"/>
                <a:ext cx="3124080" cy="85392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sSub>
                      <m:e>
                        <m:r>
                          <m:rPr>
                            <m:lit/>
                            <m:nor/>
                          </m:rPr>
                          <m:t xml:space="preserve">Sn</m:t>
                        </m:r>
                      </m:e>
                      <m:sub>
                        <m:f>
                          <m:num>
                            <m:r>
                              <m:t xml:space="preserve">0</m:t>
                            </m:r>
                            <m:r>
                              <m:rPr>
                                <m:lit/>
                                <m:nor/>
                              </m:rPr>
                              <m:t xml:space="preserve">.</m:t>
                            </m:r>
                            <m:r>
                              <m:rPr>
                                <m:lit/>
                                <m:nor/>
                              </m:rPr>
                              <m:t xml:space="preserve">638</m:t>
                            </m:r>
                          </m:num>
                          <m:den>
                            <m:r>
                              <m:t xml:space="preserve">0</m:t>
                            </m:r>
                            <m:r>
                              <m:rPr>
                                <m:lit/>
                                <m:nor/>
                              </m:rPr>
                              <m:t xml:space="preserve">.</m:t>
                            </m:r>
                            <m:r>
                              <m:rPr>
                                <m:lit/>
                                <m:nor/>
                              </m:rPr>
                              <m:t xml:space="preserve">638</m:t>
                            </m:r>
                          </m:den>
                        </m:f>
                      </m:sub>
                    </m:sSub>
                    <m:sSub>
                      <m:e>
                        <m:r>
                          <m:t xml:space="preserve">F</m:t>
                        </m:r>
                      </m:e>
                      <m:sub>
                        <m:f>
                          <m:num>
                            <m:r>
                              <m:t xml:space="preserve">1</m:t>
                            </m:r>
                            <m:r>
                              <m:rPr>
                                <m:lit/>
                                <m:nor/>
                              </m:rPr>
                              <m:t xml:space="preserve">.</m:t>
                            </m:r>
                            <m:r>
                              <m:rPr>
                                <m:lit/>
                                <m:nor/>
                              </m:rPr>
                              <m:t xml:space="preserve">28</m:t>
                            </m:r>
                          </m:num>
                          <m:den>
                            <m:r>
                              <m:t xml:space="preserve">0</m:t>
                            </m:r>
                            <m:r>
                              <m:rPr>
                                <m:lit/>
                                <m:nor/>
                              </m:rPr>
                              <m:t xml:space="preserve">.</m:t>
                            </m:r>
                            <m:r>
                              <m:rPr>
                                <m:lit/>
                                <m:nor/>
                              </m:rPr>
                              <m:t xml:space="preserve">638</m:t>
                            </m:r>
                          </m:den>
                        </m:f>
                      </m:sub>
                    </m:sSub>
                    <m:r>
                      <m:t xml:space="preserve">=</m:t>
                    </m:r>
                    <m:sSub>
                      <m:e>
                        <m:r>
                          <m:rPr>
                            <m:lit/>
                            <m:nor/>
                          </m:rPr>
                          <m:t xml:space="preserve"> Sn</m:t>
                        </m:r>
                      </m:e>
                      <m:sub>
                        <m:r>
                          <m:t xml:space="preserve">1</m:t>
                        </m:r>
                      </m:sub>
                    </m:sSub>
                    <m:sSub>
                      <m:e>
                        <m:r>
                          <m:t xml:space="preserve">F</m:t>
                        </m:r>
                      </m:e>
                      <m:sub>
                        <m:r>
                          <m:t xml:space="preserve">2</m:t>
                        </m:r>
                      </m:sub>
                    </m:sSub>
                  </m:oMath>
                </a14:m>
              </a:p>
            </p:txBody>
          </p:sp>
        </mc:Choice>
        <mc:Fallback/>
      </mc:AlternateContent>
      <p:sp>
        <p:nvSpPr>
          <p:cNvPr id="673" name="CustomShape 7"/>
          <p:cNvSpPr/>
          <p:nvPr/>
        </p:nvSpPr>
        <p:spPr>
          <a:xfrm>
            <a:off x="3971520" y="5257800"/>
            <a:ext cx="953280" cy="64872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6800" bIns="46800">
            <a:spAutoFit/>
          </a:bodyPr>
          <a:p>
            <a:pPr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SnF</a:t>
            </a:r>
            <a:r>
              <a:rPr b="0" lang="en-US" sz="3200" spc="-1" strike="noStrike" baseline="-25000">
                <a:solidFill>
                  <a:srgbClr val="000000"/>
                </a:solidFill>
                <a:latin typeface="Times New Roman"/>
              </a:rPr>
              <a:t>2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674" name="Freeform 8"/>
          <p:cNvSpPr/>
          <p:nvPr/>
        </p:nvSpPr>
        <p:spPr>
          <a:xfrm>
            <a:off x="838080" y="2514240"/>
            <a:ext cx="610200" cy="228960"/>
          </a:xfrm>
          <a:custGeom>
            <a:avLst/>
            <a:gdLst/>
            <a:ahLst/>
            <a:rect l="0" t="0" r="r" b="b"/>
            <a:pathLst>
              <a:path w="1695" h="636">
                <a:moveTo>
                  <a:pt x="0" y="635"/>
                </a:moveTo>
                <a:lnTo>
                  <a:pt x="1694" y="0"/>
                </a:lnTo>
              </a:path>
            </a:pathLst>
          </a:custGeom>
          <a:ln w="28440">
            <a:solidFill>
              <a:srgbClr val="0066ff"/>
            </a:solidFill>
            <a:miter/>
          </a:ln>
        </p:spPr>
      </p:sp>
      <p:sp>
        <p:nvSpPr>
          <p:cNvPr id="675" name="Freeform 9"/>
          <p:cNvSpPr/>
          <p:nvPr/>
        </p:nvSpPr>
        <p:spPr>
          <a:xfrm>
            <a:off x="2362320" y="2742840"/>
            <a:ext cx="609840" cy="228960"/>
          </a:xfrm>
          <a:custGeom>
            <a:avLst/>
            <a:gdLst/>
            <a:ahLst/>
            <a:rect l="0" t="0" r="r" b="b"/>
            <a:pathLst>
              <a:path w="1694" h="636">
                <a:moveTo>
                  <a:pt x="0" y="635"/>
                </a:moveTo>
                <a:lnTo>
                  <a:pt x="1693" y="0"/>
                </a:lnTo>
              </a:path>
            </a:pathLst>
          </a:custGeom>
          <a:ln w="28440">
            <a:solidFill>
              <a:srgbClr val="0066ff"/>
            </a:solidFill>
            <a:miter/>
          </a:ln>
        </p:spPr>
      </p:sp>
      <p:sp>
        <p:nvSpPr>
          <p:cNvPr id="676" name="Freeform 10"/>
          <p:cNvSpPr/>
          <p:nvPr/>
        </p:nvSpPr>
        <p:spPr>
          <a:xfrm>
            <a:off x="685800" y="3352320"/>
            <a:ext cx="609840" cy="228960"/>
          </a:xfrm>
          <a:custGeom>
            <a:avLst/>
            <a:gdLst/>
            <a:ahLst/>
            <a:rect l="0" t="0" r="r" b="b"/>
            <a:pathLst>
              <a:path w="1694" h="636">
                <a:moveTo>
                  <a:pt x="0" y="635"/>
                </a:moveTo>
                <a:lnTo>
                  <a:pt x="1693" y="0"/>
                </a:lnTo>
              </a:path>
            </a:pathLst>
          </a:custGeom>
          <a:ln w="28440">
            <a:solidFill>
              <a:srgbClr val="0066ff"/>
            </a:solidFill>
            <a:miter/>
          </a:ln>
        </p:spPr>
      </p:sp>
      <p:sp>
        <p:nvSpPr>
          <p:cNvPr id="677" name="Freeform 11"/>
          <p:cNvSpPr/>
          <p:nvPr/>
        </p:nvSpPr>
        <p:spPr>
          <a:xfrm>
            <a:off x="1981080" y="3580920"/>
            <a:ext cx="610200" cy="228960"/>
          </a:xfrm>
          <a:custGeom>
            <a:avLst/>
            <a:gdLst/>
            <a:ahLst/>
            <a:rect l="0" t="0" r="r" b="b"/>
            <a:pathLst>
              <a:path w="1695" h="636">
                <a:moveTo>
                  <a:pt x="0" y="635"/>
                </a:moveTo>
                <a:lnTo>
                  <a:pt x="1694" y="0"/>
                </a:lnTo>
              </a:path>
            </a:pathLst>
          </a:custGeom>
          <a:ln w="28440">
            <a:solidFill>
              <a:srgbClr val="0066ff"/>
            </a:solidFill>
            <a:miter/>
          </a:ln>
        </p:spPr>
      </p:sp>
    </p:spTree>
  </p:cSld>
  <p:transition>
    <p:fade thruBlk="true"/>
  </p:transition>
  <p:timing>
    <p:tnLst>
      <p:par>
        <p:cTn id="1264" dur="indefinite" restart="never" nodeType="tmRoot">
          <p:childTnLst>
            <p:seq>
              <p:cTn id="1265" dur="indefinite" nodeType="mainSeq">
                <p:childTnLst>
                  <p:par>
                    <p:cTn id="1266" fill="hold">
                      <p:stCondLst>
                        <p:cond delay="indefinite"/>
                      </p:stCondLst>
                      <p:childTnLst>
                        <p:par>
                          <p:cTn id="1267" fill="hold">
                            <p:stCondLst>
                              <p:cond delay="0"/>
                            </p:stCondLst>
                            <p:childTnLst>
                              <p:par>
                                <p:cTn id="1268" nodeType="clickEffect" fill="hold" presetClass="entr" presetID="9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 additive="repl">
                                        <p:cTn id="1270" dur="500"/>
                                        <p:tgtEl>
                                          <p:spTgt spid="6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1" fill="hold">
                      <p:stCondLst>
                        <p:cond delay="indefinite"/>
                      </p:stCondLst>
                      <p:childTnLst>
                        <p:par>
                          <p:cTn id="1272" fill="hold">
                            <p:stCondLst>
                              <p:cond delay="0"/>
                            </p:stCondLst>
                            <p:childTnLst>
                              <p:par>
                                <p:cTn id="1273" nodeType="clickEffect" fill="hold" presetClass="entr" presetID="9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 additive="repl">
                                        <p:cTn id="1275" dur="500"/>
                                        <p:tgtEl>
                                          <p:spTgt spid="6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6" fill="hold">
                            <p:stCondLst>
                              <p:cond delay="500"/>
                            </p:stCondLst>
                            <p:childTnLst>
                              <p:par>
                                <p:cTn id="1277" nodeType="afterEffect" fill="hold" presetClass="entr" presetID="9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 additive="repl">
                                        <p:cTn id="1279" dur="500"/>
                                        <p:tgtEl>
                                          <p:spTgt spid="6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0" fill="hold">
                      <p:stCondLst>
                        <p:cond delay="indefinite"/>
                      </p:stCondLst>
                      <p:childTnLst>
                        <p:par>
                          <p:cTn id="1281" fill="hold">
                            <p:stCondLst>
                              <p:cond delay="0"/>
                            </p:stCondLst>
                            <p:childTnLst>
                              <p:par>
                                <p:cTn id="1282" nodeType="clickEffect" fill="hold" presetClass="entr" presetID="9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 additive="repl">
                                        <p:cTn id="1284" dur="500"/>
                                        <p:tgtEl>
                                          <p:spTgt spid="6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5" fill="hold">
                      <p:stCondLst>
                        <p:cond delay="indefinite"/>
                      </p:stCondLst>
                      <p:childTnLst>
                        <p:par>
                          <p:cTn id="1286" fill="hold">
                            <p:stCondLst>
                              <p:cond delay="0"/>
                            </p:stCondLst>
                            <p:childTnLst>
                              <p:par>
                                <p:cTn id="1287" nodeType="clickEffect" fill="hold" presetClass="entr" presetID="9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 additive="repl">
                                        <p:cTn id="1289" dur="500"/>
                                        <p:tgtEl>
                                          <p:spTgt spid="6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0" fill="hold">
                            <p:stCondLst>
                              <p:cond delay="500"/>
                            </p:stCondLst>
                            <p:childTnLst>
                              <p:par>
                                <p:cTn id="1291" nodeType="afterEffect" fill="hold" presetClass="entr" presetID="9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 additive="repl">
                                        <p:cTn id="1293" dur="500"/>
                                        <p:tgtEl>
                                          <p:spTgt spid="6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4" fill="hold">
                      <p:stCondLst>
                        <p:cond delay="indefinite"/>
                      </p:stCondLst>
                      <p:childTnLst>
                        <p:par>
                          <p:cTn id="1295" fill="hold">
                            <p:stCondLst>
                              <p:cond delay="0"/>
                            </p:stCondLst>
                            <p:childTnLst>
                              <p:par>
                                <p:cTn id="1296" nodeType="clickEffect" fill="hold" presetClass="entr" presetID="9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 additive="repl">
                                        <p:cTn id="1298" dur="500"/>
                                        <p:tgtEl>
                                          <p:spTgt spid="6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9" fill="hold">
                      <p:stCondLst>
                        <p:cond delay="indefinite"/>
                      </p:stCondLst>
                      <p:childTnLst>
                        <p:par>
                          <p:cTn id="1300" fill="hold">
                            <p:stCondLst>
                              <p:cond delay="0"/>
                            </p:stCondLst>
                            <p:childTnLst>
                              <p:par>
                                <p:cTn id="1301" nodeType="clickEffect" fill="hold" presetClass="entr" presetID="9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 additive="repl">
                                        <p:cTn id="1303" dur="500"/>
                                        <p:tgtEl>
                                          <p:spTgt spid="6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04" fill="hold">
                      <p:stCondLst>
                        <p:cond delay="indefinite"/>
                      </p:stCondLst>
                      <p:childTnLst>
                        <p:par>
                          <p:cTn id="1305" fill="hold">
                            <p:stCondLst>
                              <p:cond delay="0"/>
                            </p:stCondLst>
                            <p:childTnLst>
                              <p:par>
                                <p:cTn id="1306" nodeType="clickEffect" fill="hold" presetClass="entr" presetID="9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 additive="repl">
                                        <p:cTn id="1308" dur="500"/>
                                        <p:tgtEl>
                                          <p:spTgt spid="6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8" name="TextShape 1"/>
          <p:cNvSpPr txBox="1"/>
          <p:nvPr/>
        </p:nvSpPr>
        <p:spPr>
          <a:xfrm>
            <a:off x="685800" y="30456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9900ff"/>
                </a:solidFill>
                <a:latin typeface="Times New Roman"/>
              </a:rPr>
              <a:t>Practice—Determine the Empirical Formula of Hematite, which Contains 72.4% Fe (55.85) and the Rest Oxygen (16.00).</a:t>
            </a:r>
            <a:endParaRPr b="0" lang="en-US" sz="3200" spc="-1" strike="noStrike">
              <a:solidFill>
                <a:srgbClr val="9900ff"/>
              </a:solidFill>
              <a:latin typeface="Times New Roman"/>
            </a:endParaRPr>
          </a:p>
        </p:txBody>
      </p:sp>
    </p:spTree>
  </p:cSld>
  <p:transition>
    <p:fade thruBlk="true"/>
  </p:transition>
</p:sld>
</file>

<file path=ppt/slides/slide6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9" name="TextShape 1"/>
          <p:cNvSpPr txBox="1"/>
          <p:nvPr/>
        </p:nvSpPr>
        <p:spPr>
          <a:xfrm>
            <a:off x="0" y="304560"/>
            <a:ext cx="9144000" cy="11430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9900ff"/>
                </a:solidFill>
                <a:latin typeface="Times New Roman"/>
              </a:rPr>
              <a:t>Practice—Determine the Empirical Formula of Hematite, which Contains 72.4% Fe (55.85) and the Rest Oxygen (16.00), Continued.</a:t>
            </a:r>
            <a:endParaRPr b="0" lang="en-US" sz="3200" spc="-1" strike="noStrike">
              <a:solidFill>
                <a:srgbClr val="9900ff"/>
              </a:solidFill>
              <a:latin typeface="Times New Roman"/>
            </a:endParaRPr>
          </a:p>
        </p:txBody>
      </p:sp>
      <p:sp>
        <p:nvSpPr>
          <p:cNvPr id="680" name="CustomShape 2"/>
          <p:cNvSpPr/>
          <p:nvPr/>
        </p:nvSpPr>
        <p:spPr>
          <a:xfrm>
            <a:off x="211320" y="1635120"/>
            <a:ext cx="7724520" cy="197316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6800" bIns="46800">
            <a:spAutoFit/>
          </a:bodyPr>
          <a:p>
            <a:pPr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Given: 72.4% Fe, (100 – 72.4) = 27.6% O  </a:t>
            </a:r>
            <a:r>
              <a:rPr b="0" lang="en-US" sz="2400" spc="-1" strike="noStrike">
                <a:solidFill>
                  <a:srgbClr val="000000"/>
                </a:solidFill>
                <a:latin typeface="Symbol"/>
                <a:ea typeface="Symbol"/>
              </a:rPr>
              <a:t>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 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in 100 g hematite there are 72.4 g Fe and 27.6 g O.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Find: 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Fe</a:t>
            </a:r>
            <a:r>
              <a:rPr b="0" i="1" lang="en-US" sz="2400" spc="-1" strike="noStrike" baseline="-25000">
                <a:solidFill>
                  <a:srgbClr val="000000"/>
                </a:solidFill>
                <a:latin typeface="Times New Roman"/>
              </a:rPr>
              <a:t>x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O</a:t>
            </a:r>
            <a:r>
              <a:rPr b="0" i="1" lang="en-US" sz="2400" spc="-1" strike="noStrike" baseline="-25000">
                <a:solidFill>
                  <a:srgbClr val="000000"/>
                </a:solidFill>
                <a:latin typeface="Times New Roman"/>
              </a:rPr>
              <a:t>y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Conversion Factors: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1 mol Fe = 55.85 g;  1 mol O = 16.00 g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Solution Map: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681" name="CustomShape 3"/>
          <p:cNvSpPr/>
          <p:nvPr/>
        </p:nvSpPr>
        <p:spPr>
          <a:xfrm>
            <a:off x="498600" y="3592440"/>
            <a:ext cx="1143000" cy="457200"/>
          </a:xfrm>
          <a:custGeom>
            <a:avLst/>
            <a:gdLst/>
            <a:ahLst/>
            <a:rect l="0" t="0" r="r" b="b"/>
            <a:pathLst>
              <a:path w="3177" h="1272">
                <a:moveTo>
                  <a:pt x="382" y="0"/>
                </a:moveTo>
                <a:lnTo>
                  <a:pt x="382" y="0"/>
                </a:lnTo>
                <a:cubicBezTo>
                  <a:pt x="315" y="0"/>
                  <a:pt x="249" y="18"/>
                  <a:pt x="191" y="51"/>
                </a:cubicBezTo>
                <a:cubicBezTo>
                  <a:pt x="133" y="85"/>
                  <a:pt x="85" y="133"/>
                  <a:pt x="51" y="191"/>
                </a:cubicBezTo>
                <a:cubicBezTo>
                  <a:pt x="18" y="249"/>
                  <a:pt x="0" y="315"/>
                  <a:pt x="0" y="382"/>
                </a:cubicBezTo>
                <a:lnTo>
                  <a:pt x="0" y="888"/>
                </a:lnTo>
                <a:lnTo>
                  <a:pt x="0" y="889"/>
                </a:lnTo>
                <a:cubicBezTo>
                  <a:pt x="0" y="956"/>
                  <a:pt x="18" y="1022"/>
                  <a:pt x="51" y="1080"/>
                </a:cubicBezTo>
                <a:cubicBezTo>
                  <a:pt x="85" y="1138"/>
                  <a:pt x="133" y="1186"/>
                  <a:pt x="191" y="1220"/>
                </a:cubicBezTo>
                <a:cubicBezTo>
                  <a:pt x="249" y="1253"/>
                  <a:pt x="315" y="1271"/>
                  <a:pt x="382" y="1271"/>
                </a:cubicBezTo>
                <a:lnTo>
                  <a:pt x="2793" y="1271"/>
                </a:lnTo>
                <a:lnTo>
                  <a:pt x="2794" y="1271"/>
                </a:lnTo>
                <a:cubicBezTo>
                  <a:pt x="2861" y="1271"/>
                  <a:pt x="2927" y="1253"/>
                  <a:pt x="2985" y="1220"/>
                </a:cubicBezTo>
                <a:cubicBezTo>
                  <a:pt x="3043" y="1186"/>
                  <a:pt x="3091" y="1138"/>
                  <a:pt x="3125" y="1080"/>
                </a:cubicBezTo>
                <a:cubicBezTo>
                  <a:pt x="3158" y="1022"/>
                  <a:pt x="3176" y="956"/>
                  <a:pt x="3176" y="889"/>
                </a:cubicBezTo>
                <a:lnTo>
                  <a:pt x="3176" y="382"/>
                </a:lnTo>
                <a:lnTo>
                  <a:pt x="3176" y="382"/>
                </a:lnTo>
                <a:lnTo>
                  <a:pt x="3176" y="382"/>
                </a:lnTo>
                <a:cubicBezTo>
                  <a:pt x="3176" y="315"/>
                  <a:pt x="3158" y="249"/>
                  <a:pt x="3125" y="191"/>
                </a:cubicBezTo>
                <a:cubicBezTo>
                  <a:pt x="3091" y="133"/>
                  <a:pt x="3043" y="85"/>
                  <a:pt x="2985" y="51"/>
                </a:cubicBezTo>
                <a:cubicBezTo>
                  <a:pt x="2927" y="18"/>
                  <a:pt x="2861" y="0"/>
                  <a:pt x="2794" y="0"/>
                </a:cubicBezTo>
                <a:lnTo>
                  <a:pt x="382" y="0"/>
                </a:lnTo>
              </a:path>
            </a:pathLst>
          </a:custGeom>
          <a:solidFill>
            <a:srgbClr val="ff9933"/>
          </a:solidFill>
          <a:ln w="12600">
            <a:solidFill>
              <a:srgbClr val="000000"/>
            </a:solidFill>
            <a:miter/>
          </a:ln>
          <a:effectLst>
            <a:outerShdw dist="107932" dir="8100000">
              <a:srgbClr val="808080"/>
            </a:outerShdw>
          </a:effectLst>
        </p:spPr>
        <p:style>
          <a:lnRef idx="0"/>
          <a:fillRef idx="0"/>
          <a:effectRef idx="0"/>
          <a:fontRef idx="minor"/>
        </p:style>
        <p:txBody>
          <a:bodyPr wrap="none" lIns="90000" rIns="90000" tIns="46800" bIns="4680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ff"/>
                </a:solidFill>
                <a:latin typeface="Times New Roman"/>
              </a:rPr>
              <a:t>g Fe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682" name="CustomShape 4"/>
          <p:cNvSpPr/>
          <p:nvPr/>
        </p:nvSpPr>
        <p:spPr>
          <a:xfrm>
            <a:off x="2403360" y="3592440"/>
            <a:ext cx="1143000" cy="457200"/>
          </a:xfrm>
          <a:custGeom>
            <a:avLst/>
            <a:gdLst/>
            <a:ahLst/>
            <a:rect l="0" t="0" r="r" b="b"/>
            <a:pathLst>
              <a:path w="3177" h="1272">
                <a:moveTo>
                  <a:pt x="382" y="0"/>
                </a:moveTo>
                <a:lnTo>
                  <a:pt x="382" y="0"/>
                </a:lnTo>
                <a:cubicBezTo>
                  <a:pt x="315" y="0"/>
                  <a:pt x="249" y="18"/>
                  <a:pt x="191" y="51"/>
                </a:cubicBezTo>
                <a:cubicBezTo>
                  <a:pt x="133" y="85"/>
                  <a:pt x="85" y="133"/>
                  <a:pt x="51" y="191"/>
                </a:cubicBezTo>
                <a:cubicBezTo>
                  <a:pt x="18" y="249"/>
                  <a:pt x="0" y="315"/>
                  <a:pt x="0" y="382"/>
                </a:cubicBezTo>
                <a:lnTo>
                  <a:pt x="0" y="888"/>
                </a:lnTo>
                <a:lnTo>
                  <a:pt x="0" y="889"/>
                </a:lnTo>
                <a:cubicBezTo>
                  <a:pt x="0" y="956"/>
                  <a:pt x="18" y="1022"/>
                  <a:pt x="51" y="1080"/>
                </a:cubicBezTo>
                <a:cubicBezTo>
                  <a:pt x="85" y="1138"/>
                  <a:pt x="133" y="1186"/>
                  <a:pt x="191" y="1220"/>
                </a:cubicBezTo>
                <a:cubicBezTo>
                  <a:pt x="249" y="1253"/>
                  <a:pt x="315" y="1271"/>
                  <a:pt x="382" y="1271"/>
                </a:cubicBezTo>
                <a:lnTo>
                  <a:pt x="2793" y="1271"/>
                </a:lnTo>
                <a:lnTo>
                  <a:pt x="2794" y="1271"/>
                </a:lnTo>
                <a:cubicBezTo>
                  <a:pt x="2861" y="1271"/>
                  <a:pt x="2927" y="1253"/>
                  <a:pt x="2985" y="1220"/>
                </a:cubicBezTo>
                <a:cubicBezTo>
                  <a:pt x="3043" y="1186"/>
                  <a:pt x="3091" y="1138"/>
                  <a:pt x="3125" y="1080"/>
                </a:cubicBezTo>
                <a:cubicBezTo>
                  <a:pt x="3158" y="1022"/>
                  <a:pt x="3176" y="956"/>
                  <a:pt x="3176" y="889"/>
                </a:cubicBezTo>
                <a:lnTo>
                  <a:pt x="3176" y="382"/>
                </a:lnTo>
                <a:lnTo>
                  <a:pt x="3176" y="382"/>
                </a:lnTo>
                <a:lnTo>
                  <a:pt x="3176" y="382"/>
                </a:lnTo>
                <a:cubicBezTo>
                  <a:pt x="3176" y="315"/>
                  <a:pt x="3158" y="249"/>
                  <a:pt x="3125" y="191"/>
                </a:cubicBezTo>
                <a:cubicBezTo>
                  <a:pt x="3091" y="133"/>
                  <a:pt x="3043" y="85"/>
                  <a:pt x="2985" y="51"/>
                </a:cubicBezTo>
                <a:cubicBezTo>
                  <a:pt x="2927" y="18"/>
                  <a:pt x="2861" y="0"/>
                  <a:pt x="2794" y="0"/>
                </a:cubicBezTo>
                <a:lnTo>
                  <a:pt x="382" y="0"/>
                </a:lnTo>
              </a:path>
            </a:pathLst>
          </a:custGeom>
          <a:solidFill>
            <a:srgbClr val="ff9933"/>
          </a:solidFill>
          <a:ln w="12600">
            <a:solidFill>
              <a:srgbClr val="000000"/>
            </a:solidFill>
            <a:miter/>
          </a:ln>
          <a:effectLst>
            <a:outerShdw dist="107932" dir="8100000">
              <a:srgbClr val="808080"/>
            </a:outerShdw>
          </a:effectLst>
        </p:spPr>
        <p:style>
          <a:lnRef idx="0"/>
          <a:fillRef idx="0"/>
          <a:effectRef idx="0"/>
          <a:fontRef idx="minor"/>
        </p:style>
        <p:txBody>
          <a:bodyPr wrap="none" lIns="90000" rIns="90000" tIns="46800" bIns="4680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ff"/>
                </a:solidFill>
                <a:latin typeface="Times New Roman"/>
              </a:rPr>
              <a:t>mol Fe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683" name="Line 5"/>
          <p:cNvSpPr/>
          <p:nvPr/>
        </p:nvSpPr>
        <p:spPr>
          <a:xfrm>
            <a:off x="1717560" y="3821040"/>
            <a:ext cx="609840" cy="0"/>
          </a:xfrm>
          <a:prstGeom prst="line">
            <a:avLst/>
          </a:prstGeom>
          <a:ln w="9360">
            <a:solidFill>
              <a:srgbClr val="000000"/>
            </a:solidFill>
            <a:miter/>
            <a:tailEnd len="med" type="triangle" w="med"/>
          </a:ln>
        </p:spPr>
        <p:style>
          <a:lnRef idx="0"/>
          <a:fillRef idx="0"/>
          <a:effectRef idx="0"/>
          <a:fontRef idx="minor"/>
        </p:style>
      </p:sp>
      <p:sp>
        <p:nvSpPr>
          <p:cNvPr id="684" name="CustomShape 6"/>
          <p:cNvSpPr/>
          <p:nvPr/>
        </p:nvSpPr>
        <p:spPr>
          <a:xfrm>
            <a:off x="498600" y="4278240"/>
            <a:ext cx="1143000" cy="457200"/>
          </a:xfrm>
          <a:custGeom>
            <a:avLst/>
            <a:gdLst/>
            <a:ahLst/>
            <a:rect l="0" t="0" r="r" b="b"/>
            <a:pathLst>
              <a:path w="3177" h="1272">
                <a:moveTo>
                  <a:pt x="382" y="0"/>
                </a:moveTo>
                <a:lnTo>
                  <a:pt x="382" y="0"/>
                </a:lnTo>
                <a:cubicBezTo>
                  <a:pt x="315" y="0"/>
                  <a:pt x="249" y="18"/>
                  <a:pt x="191" y="51"/>
                </a:cubicBezTo>
                <a:cubicBezTo>
                  <a:pt x="133" y="85"/>
                  <a:pt x="85" y="133"/>
                  <a:pt x="51" y="191"/>
                </a:cubicBezTo>
                <a:cubicBezTo>
                  <a:pt x="18" y="249"/>
                  <a:pt x="0" y="315"/>
                  <a:pt x="0" y="382"/>
                </a:cubicBezTo>
                <a:lnTo>
                  <a:pt x="0" y="888"/>
                </a:lnTo>
                <a:lnTo>
                  <a:pt x="0" y="889"/>
                </a:lnTo>
                <a:cubicBezTo>
                  <a:pt x="0" y="956"/>
                  <a:pt x="18" y="1022"/>
                  <a:pt x="51" y="1080"/>
                </a:cubicBezTo>
                <a:cubicBezTo>
                  <a:pt x="85" y="1138"/>
                  <a:pt x="133" y="1186"/>
                  <a:pt x="191" y="1220"/>
                </a:cubicBezTo>
                <a:cubicBezTo>
                  <a:pt x="249" y="1253"/>
                  <a:pt x="315" y="1271"/>
                  <a:pt x="382" y="1271"/>
                </a:cubicBezTo>
                <a:lnTo>
                  <a:pt x="2793" y="1271"/>
                </a:lnTo>
                <a:lnTo>
                  <a:pt x="2794" y="1271"/>
                </a:lnTo>
                <a:cubicBezTo>
                  <a:pt x="2861" y="1271"/>
                  <a:pt x="2927" y="1253"/>
                  <a:pt x="2985" y="1220"/>
                </a:cubicBezTo>
                <a:cubicBezTo>
                  <a:pt x="3043" y="1186"/>
                  <a:pt x="3091" y="1138"/>
                  <a:pt x="3125" y="1080"/>
                </a:cubicBezTo>
                <a:cubicBezTo>
                  <a:pt x="3158" y="1022"/>
                  <a:pt x="3176" y="956"/>
                  <a:pt x="3176" y="889"/>
                </a:cubicBezTo>
                <a:lnTo>
                  <a:pt x="3176" y="382"/>
                </a:lnTo>
                <a:lnTo>
                  <a:pt x="3176" y="382"/>
                </a:lnTo>
                <a:lnTo>
                  <a:pt x="3176" y="382"/>
                </a:lnTo>
                <a:cubicBezTo>
                  <a:pt x="3176" y="315"/>
                  <a:pt x="3158" y="249"/>
                  <a:pt x="3125" y="191"/>
                </a:cubicBezTo>
                <a:cubicBezTo>
                  <a:pt x="3091" y="133"/>
                  <a:pt x="3043" y="85"/>
                  <a:pt x="2985" y="51"/>
                </a:cubicBezTo>
                <a:cubicBezTo>
                  <a:pt x="2927" y="18"/>
                  <a:pt x="2861" y="0"/>
                  <a:pt x="2794" y="0"/>
                </a:cubicBezTo>
                <a:lnTo>
                  <a:pt x="382" y="0"/>
                </a:lnTo>
              </a:path>
            </a:pathLst>
          </a:custGeom>
          <a:solidFill>
            <a:srgbClr val="ff9933"/>
          </a:solidFill>
          <a:ln w="12600">
            <a:solidFill>
              <a:srgbClr val="000000"/>
            </a:solidFill>
            <a:miter/>
          </a:ln>
          <a:effectLst>
            <a:outerShdw dist="107932" dir="8100000">
              <a:srgbClr val="808080"/>
            </a:outerShdw>
          </a:effectLst>
        </p:spPr>
        <p:style>
          <a:lnRef idx="0"/>
          <a:fillRef idx="0"/>
          <a:effectRef idx="0"/>
          <a:fontRef idx="minor"/>
        </p:style>
        <p:txBody>
          <a:bodyPr wrap="none" lIns="90000" rIns="90000" tIns="46800" bIns="4680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ff"/>
                </a:solidFill>
                <a:latin typeface="Times New Roman"/>
              </a:rPr>
              <a:t>g O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685" name="CustomShape 7"/>
          <p:cNvSpPr/>
          <p:nvPr/>
        </p:nvSpPr>
        <p:spPr>
          <a:xfrm>
            <a:off x="2403360" y="4278240"/>
            <a:ext cx="1143000" cy="457200"/>
          </a:xfrm>
          <a:custGeom>
            <a:avLst/>
            <a:gdLst/>
            <a:ahLst/>
            <a:rect l="0" t="0" r="r" b="b"/>
            <a:pathLst>
              <a:path w="3177" h="1272">
                <a:moveTo>
                  <a:pt x="382" y="0"/>
                </a:moveTo>
                <a:lnTo>
                  <a:pt x="382" y="0"/>
                </a:lnTo>
                <a:cubicBezTo>
                  <a:pt x="315" y="0"/>
                  <a:pt x="249" y="18"/>
                  <a:pt x="191" y="51"/>
                </a:cubicBezTo>
                <a:cubicBezTo>
                  <a:pt x="133" y="85"/>
                  <a:pt x="85" y="133"/>
                  <a:pt x="51" y="191"/>
                </a:cubicBezTo>
                <a:cubicBezTo>
                  <a:pt x="18" y="249"/>
                  <a:pt x="0" y="315"/>
                  <a:pt x="0" y="382"/>
                </a:cubicBezTo>
                <a:lnTo>
                  <a:pt x="0" y="888"/>
                </a:lnTo>
                <a:lnTo>
                  <a:pt x="0" y="889"/>
                </a:lnTo>
                <a:cubicBezTo>
                  <a:pt x="0" y="956"/>
                  <a:pt x="18" y="1022"/>
                  <a:pt x="51" y="1080"/>
                </a:cubicBezTo>
                <a:cubicBezTo>
                  <a:pt x="85" y="1138"/>
                  <a:pt x="133" y="1186"/>
                  <a:pt x="191" y="1220"/>
                </a:cubicBezTo>
                <a:cubicBezTo>
                  <a:pt x="249" y="1253"/>
                  <a:pt x="315" y="1271"/>
                  <a:pt x="382" y="1271"/>
                </a:cubicBezTo>
                <a:lnTo>
                  <a:pt x="2793" y="1271"/>
                </a:lnTo>
                <a:lnTo>
                  <a:pt x="2794" y="1271"/>
                </a:lnTo>
                <a:cubicBezTo>
                  <a:pt x="2861" y="1271"/>
                  <a:pt x="2927" y="1253"/>
                  <a:pt x="2985" y="1220"/>
                </a:cubicBezTo>
                <a:cubicBezTo>
                  <a:pt x="3043" y="1186"/>
                  <a:pt x="3091" y="1138"/>
                  <a:pt x="3125" y="1080"/>
                </a:cubicBezTo>
                <a:cubicBezTo>
                  <a:pt x="3158" y="1022"/>
                  <a:pt x="3176" y="956"/>
                  <a:pt x="3176" y="889"/>
                </a:cubicBezTo>
                <a:lnTo>
                  <a:pt x="3176" y="382"/>
                </a:lnTo>
                <a:lnTo>
                  <a:pt x="3176" y="382"/>
                </a:lnTo>
                <a:lnTo>
                  <a:pt x="3176" y="382"/>
                </a:lnTo>
                <a:cubicBezTo>
                  <a:pt x="3176" y="315"/>
                  <a:pt x="3158" y="249"/>
                  <a:pt x="3125" y="191"/>
                </a:cubicBezTo>
                <a:cubicBezTo>
                  <a:pt x="3091" y="133"/>
                  <a:pt x="3043" y="85"/>
                  <a:pt x="2985" y="51"/>
                </a:cubicBezTo>
                <a:cubicBezTo>
                  <a:pt x="2927" y="18"/>
                  <a:pt x="2861" y="0"/>
                  <a:pt x="2794" y="0"/>
                </a:cubicBezTo>
                <a:lnTo>
                  <a:pt x="382" y="0"/>
                </a:lnTo>
              </a:path>
            </a:pathLst>
          </a:custGeom>
          <a:solidFill>
            <a:srgbClr val="ff9933"/>
          </a:solidFill>
          <a:ln w="12600">
            <a:solidFill>
              <a:srgbClr val="000000"/>
            </a:solidFill>
            <a:miter/>
          </a:ln>
          <a:effectLst>
            <a:outerShdw dist="107932" dir="8100000">
              <a:srgbClr val="808080"/>
            </a:outerShdw>
          </a:effectLst>
        </p:spPr>
        <p:style>
          <a:lnRef idx="0"/>
          <a:fillRef idx="0"/>
          <a:effectRef idx="0"/>
          <a:fontRef idx="minor"/>
        </p:style>
        <p:txBody>
          <a:bodyPr wrap="none" lIns="90000" rIns="90000" tIns="46800" bIns="4680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ff"/>
                </a:solidFill>
                <a:latin typeface="Times New Roman"/>
              </a:rPr>
              <a:t>mol O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686" name="Line 8"/>
          <p:cNvSpPr/>
          <p:nvPr/>
        </p:nvSpPr>
        <p:spPr>
          <a:xfrm>
            <a:off x="1717560" y="4506840"/>
            <a:ext cx="609840" cy="0"/>
          </a:xfrm>
          <a:prstGeom prst="line">
            <a:avLst/>
          </a:prstGeom>
          <a:ln w="9360">
            <a:solidFill>
              <a:srgbClr val="000000"/>
            </a:solidFill>
            <a:miter/>
            <a:tailEnd len="med" type="triangle" w="med"/>
          </a:ln>
        </p:spPr>
        <p:style>
          <a:lnRef idx="0"/>
          <a:fillRef idx="0"/>
          <a:effectRef idx="0"/>
          <a:fontRef idx="minor"/>
        </p:style>
      </p:sp>
      <p:grpSp>
        <p:nvGrpSpPr>
          <p:cNvPr id="687" name="Group 9"/>
          <p:cNvGrpSpPr/>
          <p:nvPr/>
        </p:nvGrpSpPr>
        <p:grpSpPr>
          <a:xfrm>
            <a:off x="3622680" y="3821040"/>
            <a:ext cx="914400" cy="761760"/>
            <a:chOff x="3622680" y="3821040"/>
            <a:chExt cx="914400" cy="761760"/>
          </a:xfrm>
        </p:grpSpPr>
        <p:grpSp>
          <p:nvGrpSpPr>
            <p:cNvPr id="688" name="Group 10"/>
            <p:cNvGrpSpPr/>
            <p:nvPr/>
          </p:nvGrpSpPr>
          <p:grpSpPr>
            <a:xfrm>
              <a:off x="3622680" y="3821040"/>
              <a:ext cx="457200" cy="761760"/>
              <a:chOff x="3622680" y="3821040"/>
              <a:chExt cx="457200" cy="761760"/>
            </a:xfrm>
          </p:grpSpPr>
          <p:sp>
            <p:nvSpPr>
              <p:cNvPr id="689" name="Line 11"/>
              <p:cNvSpPr/>
              <p:nvPr/>
            </p:nvSpPr>
            <p:spPr>
              <a:xfrm>
                <a:off x="3622680" y="3821040"/>
                <a:ext cx="457200" cy="380880"/>
              </a:xfrm>
              <a:prstGeom prst="line">
                <a:avLst/>
              </a:prstGeom>
              <a:ln w="9360">
                <a:solidFill>
                  <a:srgbClr val="000000"/>
                </a:solidFill>
                <a:miter/>
              </a:ln>
            </p:spPr>
            <p:style>
              <a:lnRef idx="0"/>
              <a:fillRef idx="0"/>
              <a:effectRef idx="0"/>
              <a:fontRef idx="minor"/>
            </p:style>
          </p:sp>
          <p:sp>
            <p:nvSpPr>
              <p:cNvPr id="690" name="Line 12"/>
              <p:cNvSpPr/>
              <p:nvPr/>
            </p:nvSpPr>
            <p:spPr>
              <a:xfrm flipV="1">
                <a:off x="3622680" y="4201920"/>
                <a:ext cx="457200" cy="380880"/>
              </a:xfrm>
              <a:prstGeom prst="line">
                <a:avLst/>
              </a:prstGeom>
              <a:ln w="9360">
                <a:solidFill>
                  <a:srgbClr val="000000"/>
                </a:solidFill>
                <a:miter/>
              </a:ln>
            </p:spPr>
            <p:style>
              <a:lnRef idx="0"/>
              <a:fillRef idx="0"/>
              <a:effectRef idx="0"/>
              <a:fontRef idx="minor"/>
            </p:style>
          </p:sp>
        </p:grpSp>
        <p:sp>
          <p:nvSpPr>
            <p:cNvPr id="691" name="Line 13"/>
            <p:cNvSpPr/>
            <p:nvPr/>
          </p:nvSpPr>
          <p:spPr>
            <a:xfrm>
              <a:off x="4079880" y="4201920"/>
              <a:ext cx="457200" cy="0"/>
            </a:xfrm>
            <a:prstGeom prst="line">
              <a:avLst/>
            </a:prstGeom>
            <a:ln w="9360">
              <a:solidFill>
                <a:srgbClr val="000000"/>
              </a:solidFill>
              <a:miter/>
              <a:tailEnd len="med" type="triangle" w="med"/>
            </a:ln>
          </p:spPr>
          <p:style>
            <a:lnRef idx="0"/>
            <a:fillRef idx="0"/>
            <a:effectRef idx="0"/>
            <a:fontRef idx="minor"/>
          </p:style>
        </p:sp>
      </p:grpSp>
      <p:sp>
        <p:nvSpPr>
          <p:cNvPr id="692" name="CustomShape 14"/>
          <p:cNvSpPr/>
          <p:nvPr/>
        </p:nvSpPr>
        <p:spPr>
          <a:xfrm>
            <a:off x="4613400" y="3745080"/>
            <a:ext cx="1143000" cy="860400"/>
          </a:xfrm>
          <a:custGeom>
            <a:avLst/>
            <a:gdLst/>
            <a:ahLst/>
            <a:rect l="0" t="0" r="r" b="b"/>
            <a:pathLst>
              <a:path w="3177" h="2392">
                <a:moveTo>
                  <a:pt x="718" y="0"/>
                </a:moveTo>
                <a:lnTo>
                  <a:pt x="719" y="0"/>
                </a:lnTo>
                <a:cubicBezTo>
                  <a:pt x="593" y="0"/>
                  <a:pt x="469" y="33"/>
                  <a:pt x="359" y="96"/>
                </a:cubicBezTo>
                <a:cubicBezTo>
                  <a:pt x="250" y="159"/>
                  <a:pt x="159" y="250"/>
                  <a:pt x="96" y="359"/>
                </a:cubicBezTo>
                <a:cubicBezTo>
                  <a:pt x="33" y="469"/>
                  <a:pt x="0" y="593"/>
                  <a:pt x="0" y="719"/>
                </a:cubicBezTo>
                <a:lnTo>
                  <a:pt x="0" y="1672"/>
                </a:lnTo>
                <a:lnTo>
                  <a:pt x="0" y="1672"/>
                </a:lnTo>
                <a:cubicBezTo>
                  <a:pt x="0" y="1798"/>
                  <a:pt x="33" y="1922"/>
                  <a:pt x="96" y="2032"/>
                </a:cubicBezTo>
                <a:cubicBezTo>
                  <a:pt x="159" y="2141"/>
                  <a:pt x="250" y="2232"/>
                  <a:pt x="359" y="2295"/>
                </a:cubicBezTo>
                <a:cubicBezTo>
                  <a:pt x="469" y="2358"/>
                  <a:pt x="593" y="2391"/>
                  <a:pt x="719" y="2391"/>
                </a:cubicBezTo>
                <a:lnTo>
                  <a:pt x="2457" y="2391"/>
                </a:lnTo>
                <a:lnTo>
                  <a:pt x="2457" y="2391"/>
                </a:lnTo>
                <a:cubicBezTo>
                  <a:pt x="2583" y="2391"/>
                  <a:pt x="2707" y="2358"/>
                  <a:pt x="2817" y="2295"/>
                </a:cubicBezTo>
                <a:cubicBezTo>
                  <a:pt x="2926" y="2232"/>
                  <a:pt x="3017" y="2141"/>
                  <a:pt x="3080" y="2032"/>
                </a:cubicBezTo>
                <a:cubicBezTo>
                  <a:pt x="3143" y="1922"/>
                  <a:pt x="3176" y="1798"/>
                  <a:pt x="3176" y="1672"/>
                </a:cubicBezTo>
                <a:lnTo>
                  <a:pt x="3176" y="718"/>
                </a:lnTo>
                <a:lnTo>
                  <a:pt x="3176" y="719"/>
                </a:lnTo>
                <a:lnTo>
                  <a:pt x="3176" y="719"/>
                </a:lnTo>
                <a:cubicBezTo>
                  <a:pt x="3176" y="593"/>
                  <a:pt x="3143" y="469"/>
                  <a:pt x="3080" y="359"/>
                </a:cubicBezTo>
                <a:cubicBezTo>
                  <a:pt x="3017" y="250"/>
                  <a:pt x="2926" y="159"/>
                  <a:pt x="2817" y="96"/>
                </a:cubicBezTo>
                <a:cubicBezTo>
                  <a:pt x="2707" y="33"/>
                  <a:pt x="2583" y="0"/>
                  <a:pt x="2457" y="0"/>
                </a:cubicBezTo>
                <a:lnTo>
                  <a:pt x="718" y="0"/>
                </a:lnTo>
              </a:path>
            </a:pathLst>
          </a:custGeom>
          <a:solidFill>
            <a:srgbClr val="ff9933"/>
          </a:solidFill>
          <a:ln w="12600">
            <a:solidFill>
              <a:srgbClr val="000000"/>
            </a:solidFill>
            <a:miter/>
          </a:ln>
          <a:effectLst>
            <a:outerShdw dist="107932" dir="8100000">
              <a:srgbClr val="808080"/>
            </a:outerShdw>
          </a:effectLst>
        </p:spPr>
        <p:style>
          <a:lnRef idx="0"/>
          <a:fillRef idx="0"/>
          <a:effectRef idx="0"/>
          <a:fontRef idx="minor"/>
        </p:style>
        <p:txBody>
          <a:bodyPr wrap="none" lIns="90000" rIns="90000" tIns="46800" bIns="4680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ff"/>
                </a:solidFill>
                <a:latin typeface="Times New Roman"/>
              </a:rPr>
              <a:t>pseudo-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ff"/>
                </a:solidFill>
                <a:latin typeface="Times New Roman"/>
              </a:rPr>
              <a:t>formula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693" name="CustomShape 15"/>
          <p:cNvSpPr/>
          <p:nvPr/>
        </p:nvSpPr>
        <p:spPr>
          <a:xfrm>
            <a:off x="7203960" y="3745080"/>
            <a:ext cx="1511280" cy="860400"/>
          </a:xfrm>
          <a:custGeom>
            <a:avLst/>
            <a:gdLst/>
            <a:ahLst/>
            <a:rect l="0" t="0" r="r" b="b"/>
            <a:pathLst>
              <a:path w="4200" h="2392">
                <a:moveTo>
                  <a:pt x="718" y="0"/>
                </a:moveTo>
                <a:lnTo>
                  <a:pt x="719" y="0"/>
                </a:lnTo>
                <a:cubicBezTo>
                  <a:pt x="593" y="0"/>
                  <a:pt x="469" y="33"/>
                  <a:pt x="359" y="96"/>
                </a:cubicBezTo>
                <a:cubicBezTo>
                  <a:pt x="250" y="159"/>
                  <a:pt x="159" y="250"/>
                  <a:pt x="96" y="359"/>
                </a:cubicBezTo>
                <a:cubicBezTo>
                  <a:pt x="33" y="469"/>
                  <a:pt x="0" y="593"/>
                  <a:pt x="0" y="719"/>
                </a:cubicBezTo>
                <a:lnTo>
                  <a:pt x="0" y="1672"/>
                </a:lnTo>
                <a:lnTo>
                  <a:pt x="0" y="1672"/>
                </a:lnTo>
                <a:cubicBezTo>
                  <a:pt x="0" y="1798"/>
                  <a:pt x="33" y="1922"/>
                  <a:pt x="96" y="2032"/>
                </a:cubicBezTo>
                <a:cubicBezTo>
                  <a:pt x="159" y="2141"/>
                  <a:pt x="250" y="2232"/>
                  <a:pt x="359" y="2295"/>
                </a:cubicBezTo>
                <a:cubicBezTo>
                  <a:pt x="469" y="2358"/>
                  <a:pt x="593" y="2391"/>
                  <a:pt x="719" y="2391"/>
                </a:cubicBezTo>
                <a:lnTo>
                  <a:pt x="3480" y="2391"/>
                </a:lnTo>
                <a:lnTo>
                  <a:pt x="3480" y="2391"/>
                </a:lnTo>
                <a:cubicBezTo>
                  <a:pt x="3606" y="2391"/>
                  <a:pt x="3730" y="2358"/>
                  <a:pt x="3840" y="2295"/>
                </a:cubicBezTo>
                <a:cubicBezTo>
                  <a:pt x="3949" y="2232"/>
                  <a:pt x="4040" y="2141"/>
                  <a:pt x="4103" y="2032"/>
                </a:cubicBezTo>
                <a:cubicBezTo>
                  <a:pt x="4166" y="1922"/>
                  <a:pt x="4199" y="1798"/>
                  <a:pt x="4199" y="1672"/>
                </a:cubicBezTo>
                <a:lnTo>
                  <a:pt x="4199" y="718"/>
                </a:lnTo>
                <a:lnTo>
                  <a:pt x="4199" y="719"/>
                </a:lnTo>
                <a:lnTo>
                  <a:pt x="4199" y="719"/>
                </a:lnTo>
                <a:cubicBezTo>
                  <a:pt x="4199" y="593"/>
                  <a:pt x="4166" y="469"/>
                  <a:pt x="4103" y="359"/>
                </a:cubicBezTo>
                <a:cubicBezTo>
                  <a:pt x="4040" y="250"/>
                  <a:pt x="3949" y="159"/>
                  <a:pt x="3840" y="96"/>
                </a:cubicBezTo>
                <a:cubicBezTo>
                  <a:pt x="3730" y="33"/>
                  <a:pt x="3606" y="0"/>
                  <a:pt x="3480" y="0"/>
                </a:cubicBezTo>
                <a:lnTo>
                  <a:pt x="718" y="0"/>
                </a:lnTo>
              </a:path>
            </a:pathLst>
          </a:custGeom>
          <a:solidFill>
            <a:srgbClr val="ff9933"/>
          </a:solidFill>
          <a:ln w="12600">
            <a:solidFill>
              <a:srgbClr val="000000"/>
            </a:solidFill>
            <a:miter/>
          </a:ln>
          <a:effectLst>
            <a:outerShdw dist="107932" dir="8100000">
              <a:srgbClr val="808080"/>
            </a:outerShdw>
          </a:effectLst>
        </p:spPr>
        <p:style>
          <a:lnRef idx="0"/>
          <a:fillRef idx="0"/>
          <a:effectRef idx="0"/>
          <a:fontRef idx="minor"/>
        </p:style>
        <p:txBody>
          <a:bodyPr wrap="none" lIns="90000" rIns="90000" tIns="46800" bIns="4680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ff"/>
                </a:solidFill>
                <a:latin typeface="Times New Roman"/>
              </a:rPr>
              <a:t>empirical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ff"/>
                </a:solidFill>
                <a:latin typeface="Times New Roman"/>
              </a:rPr>
              <a:t>formula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694" name="Line 16"/>
          <p:cNvSpPr/>
          <p:nvPr/>
        </p:nvSpPr>
        <p:spPr>
          <a:xfrm>
            <a:off x="5832360" y="4202280"/>
            <a:ext cx="609840" cy="0"/>
          </a:xfrm>
          <a:prstGeom prst="line">
            <a:avLst/>
          </a:prstGeom>
          <a:ln w="9360">
            <a:solidFill>
              <a:srgbClr val="000000"/>
            </a:solidFill>
            <a:miter/>
            <a:tailEnd len="med" type="triangle" w="med"/>
          </a:ln>
        </p:spPr>
        <p:style>
          <a:lnRef idx="0"/>
          <a:fillRef idx="0"/>
          <a:effectRef idx="0"/>
          <a:fontRef idx="minor"/>
        </p:style>
      </p:sp>
      <p:sp>
        <p:nvSpPr>
          <p:cNvPr id="695" name="Line 17"/>
          <p:cNvSpPr/>
          <p:nvPr/>
        </p:nvSpPr>
        <p:spPr>
          <a:xfrm>
            <a:off x="6594480" y="4202280"/>
            <a:ext cx="609480" cy="0"/>
          </a:xfrm>
          <a:prstGeom prst="line">
            <a:avLst/>
          </a:prstGeom>
          <a:ln w="9360">
            <a:solidFill>
              <a:srgbClr val="000000"/>
            </a:solidFill>
            <a:miter/>
            <a:tailEnd len="med" type="triangle" w="med"/>
          </a:ln>
        </p:spPr>
        <p:style>
          <a:lnRef idx="0"/>
          <a:fillRef idx="0"/>
          <a:effectRef idx="0"/>
          <a:fontRef idx="minor"/>
        </p:style>
      </p:sp>
      <p:sp>
        <p:nvSpPr>
          <p:cNvPr id="696" name="CustomShape 18"/>
          <p:cNvSpPr/>
          <p:nvPr/>
        </p:nvSpPr>
        <p:spPr>
          <a:xfrm>
            <a:off x="5756760" y="3592440"/>
            <a:ext cx="689760" cy="70380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6800" bIns="46800">
            <a:sp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000" spc="-1" strike="noStrike">
                <a:solidFill>
                  <a:srgbClr val="000000"/>
                </a:solidFill>
                <a:latin typeface="Times New Roman"/>
              </a:rPr>
              <a:t>mole</a:t>
            </a:r>
            <a:endParaRPr b="0" lang="en-US" sz="2000" spc="-1" strike="noStrike">
              <a:solidFill>
                <a:srgbClr val="000000"/>
              </a:solidFill>
              <a:latin typeface="Times New Roman"/>
            </a:endParaRPr>
          </a:p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000" spc="-1" strike="noStrike">
                <a:solidFill>
                  <a:srgbClr val="000000"/>
                </a:solidFill>
                <a:latin typeface="Times New Roman"/>
              </a:rPr>
              <a:t>ratio</a:t>
            </a:r>
            <a:endParaRPr b="0" lang="en-US" sz="20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697" name="CustomShape 19"/>
          <p:cNvSpPr/>
          <p:nvPr/>
        </p:nvSpPr>
        <p:spPr>
          <a:xfrm>
            <a:off x="6364800" y="3287880"/>
            <a:ext cx="960840" cy="100872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6800" bIns="46800">
            <a:sp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000" spc="-1" strike="noStrike">
                <a:solidFill>
                  <a:srgbClr val="000000"/>
                </a:solidFill>
                <a:latin typeface="Times New Roman"/>
              </a:rPr>
              <a:t>whole</a:t>
            </a:r>
            <a:endParaRPr b="0" lang="en-US" sz="2000" spc="-1" strike="noStrike">
              <a:solidFill>
                <a:srgbClr val="000000"/>
              </a:solidFill>
              <a:latin typeface="Times New Roman"/>
            </a:endParaRPr>
          </a:p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000" spc="-1" strike="noStrike">
                <a:solidFill>
                  <a:srgbClr val="000000"/>
                </a:solidFill>
                <a:latin typeface="Times New Roman"/>
              </a:rPr>
              <a:t>number</a:t>
            </a:r>
            <a:endParaRPr b="0" lang="en-US" sz="2000" spc="-1" strike="noStrike">
              <a:solidFill>
                <a:srgbClr val="000000"/>
              </a:solidFill>
              <a:latin typeface="Times New Roman"/>
            </a:endParaRPr>
          </a:p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000" spc="-1" strike="noStrike">
                <a:solidFill>
                  <a:srgbClr val="000000"/>
                </a:solidFill>
                <a:latin typeface="Times New Roman"/>
              </a:rPr>
              <a:t>ratio</a:t>
            </a:r>
            <a:endParaRPr b="0" lang="en-US" sz="20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transition>
    <p:fade thruBlk="true"/>
  </p:transition>
</p:sld>
</file>

<file path=ppt/slides/slide6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8" name="TextShape 1"/>
          <p:cNvSpPr txBox="1"/>
          <p:nvPr/>
        </p:nvSpPr>
        <p:spPr>
          <a:xfrm>
            <a:off x="0" y="304560"/>
            <a:ext cx="9144000" cy="11430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9900ff"/>
                </a:solidFill>
                <a:latin typeface="Times New Roman"/>
              </a:rPr>
              <a:t>Practice—Determine the Empirical Formula of Hematite, which Contains 72.4% Fe (55.85) and the Rest Oxygen (16.00), Continued.</a:t>
            </a:r>
            <a:endParaRPr b="0" lang="en-US" sz="3200" spc="-1" strike="noStrike">
              <a:solidFill>
                <a:srgbClr val="9900ff"/>
              </a:solidFill>
              <a:latin typeface="Times New Roman"/>
            </a:endParaRPr>
          </a:p>
        </p:txBody>
      </p:sp>
      <p:sp>
        <p:nvSpPr>
          <p:cNvPr id="699" name="CustomShape 2"/>
          <p:cNvSpPr/>
          <p:nvPr/>
        </p:nvSpPr>
        <p:spPr>
          <a:xfrm>
            <a:off x="455760" y="1752480"/>
            <a:ext cx="2690640" cy="45972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6800" bIns="46800">
            <a:spAutoFit/>
          </a:bodyPr>
          <a:p>
            <a:pPr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Apply solution map: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mc:AlternateContent>
        <mc:Choice xmlns:a14="http://schemas.microsoft.com/office/drawing/2010/main" Requires="a14">
          <p:sp>
            <p:nvSpPr>
              <p:cNvPr id="700" name="Formula 3"/>
              <p:cNvSpPr txBox="1"/>
              <p:nvPr/>
            </p:nvSpPr>
            <p:spPr>
              <a:xfrm>
                <a:off x="270000" y="2209680"/>
                <a:ext cx="4414680" cy="84780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r>
                      <m:rPr>
                        <m:lit/>
                        <m:nor/>
                      </m:rPr>
                      <m:t xml:space="preserve">72</m:t>
                    </m:r>
                    <m:r>
                      <m:rPr>
                        <m:lit/>
                        <m:nor/>
                      </m:rPr>
                      <m:t xml:space="preserve">.</m:t>
                    </m:r>
                    <m:r>
                      <m:t xml:space="preserve">4</m:t>
                    </m:r>
                    <m:r>
                      <m:rPr>
                        <m:lit/>
                        <m:nor/>
                      </m:rPr>
                      <m:t xml:space="preserve"> g Fe</m:t>
                    </m:r>
                    <m:r>
                      <m:t xml:space="preserve">×</m:t>
                    </m:r>
                    <m:f>
                      <m:num>
                        <m:r>
                          <m:rPr>
                            <m:lit/>
                            <m:nor/>
                          </m:rPr>
                          <m:t xml:space="preserve">1 mol Fe</m:t>
                        </m:r>
                      </m:num>
                      <m:den>
                        <m:r>
                          <m:rPr>
                            <m:lit/>
                            <m:nor/>
                          </m:rPr>
                          <m:t xml:space="preserve">55</m:t>
                        </m:r>
                        <m:r>
                          <m:rPr>
                            <m:lit/>
                            <m:nor/>
                          </m:rPr>
                          <m:t xml:space="preserve">.</m:t>
                        </m:r>
                        <m:r>
                          <m:rPr>
                            <m:lit/>
                            <m:nor/>
                          </m:rPr>
                          <m:t xml:space="preserve">85 g</m:t>
                        </m:r>
                      </m:den>
                    </m:f>
                    <m:r>
                      <m:t xml:space="preserve">=</m:t>
                    </m:r>
                    <m:r>
                      <m:rPr>
                        <m:lit/>
                        <m:nor/>
                      </m:rPr>
                      <m:t xml:space="preserve"> 1</m:t>
                    </m:r>
                    <m:r>
                      <m:rPr>
                        <m:lit/>
                        <m:nor/>
                      </m:rPr>
                      <m:t xml:space="preserve">.</m:t>
                    </m:r>
                    <m:r>
                      <m:rPr>
                        <m:lit/>
                        <m:nor/>
                      </m:rPr>
                      <m:t xml:space="preserve">30 mol Fe</m:t>
                    </m:r>
                  </m:oMath>
                </a14:m>
              </a:p>
            </p:txBody>
          </p:sp>
        </mc:Choice>
        <mc:Fallback/>
      </mc:AlternateContent>
      <mc:AlternateContent>
        <mc:Choice xmlns:a14="http://schemas.microsoft.com/office/drawing/2010/main" Requires="a14">
          <p:sp>
            <p:nvSpPr>
              <p:cNvPr id="701" name="Formula 4"/>
              <p:cNvSpPr txBox="1"/>
              <p:nvPr/>
            </p:nvSpPr>
            <p:spPr>
              <a:xfrm>
                <a:off x="298440" y="3048120"/>
                <a:ext cx="4143240" cy="84744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r>
                      <m:t xml:space="preserve">26</m:t>
                    </m:r>
                    <m:r>
                      <m:rPr>
                        <m:lit/>
                        <m:nor/>
                      </m:rPr>
                      <m:t xml:space="preserve">.</m:t>
                    </m:r>
                    <m:r>
                      <m:rPr>
                        <m:lit/>
                        <m:nor/>
                      </m:rPr>
                      <m:t xml:space="preserve">7 g O</m:t>
                    </m:r>
                    <m:r>
                      <m:t xml:space="preserve">×</m:t>
                    </m:r>
                    <m:f>
                      <m:num>
                        <m:r>
                          <m:rPr>
                            <m:lit/>
                            <m:nor/>
                          </m:rPr>
                          <m:t xml:space="preserve">1 mol O</m:t>
                        </m:r>
                      </m:num>
                      <m:den>
                        <m:r>
                          <m:rPr>
                            <m:lit/>
                            <m:nor/>
                          </m:rPr>
                          <m:t xml:space="preserve">16</m:t>
                        </m:r>
                        <m:r>
                          <m:rPr>
                            <m:lit/>
                            <m:nor/>
                          </m:rPr>
                          <m:t xml:space="preserve">.</m:t>
                        </m:r>
                        <m:r>
                          <m:rPr>
                            <m:lit/>
                            <m:nor/>
                          </m:rPr>
                          <m:t xml:space="preserve">00 g</m:t>
                        </m:r>
                      </m:den>
                    </m:f>
                    <m:r>
                      <m:t xml:space="preserve">=</m:t>
                    </m:r>
                    <m:r>
                      <m:rPr>
                        <m:lit/>
                        <m:nor/>
                      </m:rPr>
                      <m:t xml:space="preserve"> 1</m:t>
                    </m:r>
                    <m:r>
                      <m:rPr>
                        <m:lit/>
                        <m:nor/>
                      </m:rPr>
                      <m:t xml:space="preserve">.</m:t>
                    </m:r>
                    <m:r>
                      <m:rPr>
                        <m:lit/>
                        <m:nor/>
                      </m:rPr>
                      <m:t xml:space="preserve">73 mol O</m:t>
                    </m:r>
                  </m:oMath>
                </a14:m>
              </a:p>
            </p:txBody>
          </p:sp>
        </mc:Choice>
        <mc:Fallback/>
      </mc:AlternateContent>
      <p:sp>
        <p:nvSpPr>
          <p:cNvPr id="702" name="CustomShape 5"/>
          <p:cNvSpPr/>
          <p:nvPr/>
        </p:nvSpPr>
        <p:spPr>
          <a:xfrm>
            <a:off x="5410080" y="2666880"/>
            <a:ext cx="1920960" cy="64872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>
            <a:spAutoFit/>
          </a:bodyPr>
          <a:p>
            <a:pPr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Fe</a:t>
            </a:r>
            <a:r>
              <a:rPr b="0" lang="en-US" sz="3200" spc="-1" strike="noStrike" baseline="-25000">
                <a:solidFill>
                  <a:srgbClr val="000000"/>
                </a:solidFill>
                <a:latin typeface="Times New Roman"/>
              </a:rPr>
              <a:t>1.30</a:t>
            </a: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O</a:t>
            </a:r>
            <a:r>
              <a:rPr b="0" lang="en-US" sz="3200" spc="-1" strike="noStrike" baseline="-25000">
                <a:solidFill>
                  <a:srgbClr val="000000"/>
                </a:solidFill>
                <a:latin typeface="Times New Roman"/>
              </a:rPr>
              <a:t>1.73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</p:txBody>
      </p:sp>
      <mc:AlternateContent>
        <mc:Choice xmlns:a14="http://schemas.microsoft.com/office/drawing/2010/main" Requires="a14">
          <p:sp>
            <p:nvSpPr>
              <p:cNvPr id="703" name="Formula 6"/>
              <p:cNvSpPr txBox="1"/>
              <p:nvPr/>
            </p:nvSpPr>
            <p:spPr>
              <a:xfrm>
                <a:off x="2912760" y="3983040"/>
                <a:ext cx="3840480" cy="145404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eqArr>
                      <m:e>
                        <m:sSub>
                          <m:e>
                            <m:r>
                              <m:rPr>
                                <m:lit/>
                                <m:nor/>
                              </m:rPr>
                              <m:t xml:space="preserve">Fe</m:t>
                            </m:r>
                          </m:e>
                          <m:sub>
                            <m:f>
                              <m:num>
                                <m:r>
                                  <m:t xml:space="preserve">1</m:t>
                                </m:r>
                                <m:r>
                                  <m:rPr>
                                    <m:lit/>
                                    <m:nor/>
                                  </m:rPr>
                                  <m:t xml:space="preserve">.</m:t>
                                </m:r>
                                <m:r>
                                  <m:rPr>
                                    <m:lit/>
                                    <m:nor/>
                                  </m:rPr>
                                  <m:t xml:space="preserve">30</m:t>
                                </m:r>
                              </m:num>
                              <m:den>
                                <m:r>
                                  <m:t xml:space="preserve">1</m:t>
                                </m:r>
                                <m:r>
                                  <m:rPr>
                                    <m:lit/>
                                    <m:nor/>
                                  </m:rPr>
                                  <m:t xml:space="preserve">.</m:t>
                                </m:r>
                                <m:r>
                                  <m:rPr>
                                    <m:lit/>
                                    <m:nor/>
                                  </m:rPr>
                                  <m:t xml:space="preserve">30</m:t>
                                </m:r>
                              </m:den>
                            </m:f>
                          </m:sub>
                        </m:sSub>
                        <m:sSub>
                          <m:e>
                            <m:r>
                              <m:t xml:space="preserve">O</m:t>
                            </m:r>
                          </m:e>
                          <m:sub>
                            <m:f>
                              <m:num>
                                <m:r>
                                  <m:t xml:space="preserve">1</m:t>
                                </m:r>
                                <m:r>
                                  <m:rPr>
                                    <m:lit/>
                                    <m:nor/>
                                  </m:rPr>
                                  <m:t xml:space="preserve">.</m:t>
                                </m:r>
                                <m:r>
                                  <m:rPr>
                                    <m:lit/>
                                    <m:nor/>
                                  </m:rPr>
                                  <m:t xml:space="preserve">73</m:t>
                                </m:r>
                              </m:num>
                              <m:den>
                                <m:r>
                                  <m:t xml:space="preserve">1</m:t>
                                </m:r>
                                <m:r>
                                  <m:rPr>
                                    <m:lit/>
                                    <m:nor/>
                                  </m:rPr>
                                  <m:t xml:space="preserve">.</m:t>
                                </m:r>
                                <m:r>
                                  <m:rPr>
                                    <m:lit/>
                                    <m:nor/>
                                  </m:rPr>
                                  <m:t xml:space="preserve">30</m:t>
                                </m:r>
                              </m:den>
                            </m:f>
                          </m:sub>
                        </m:sSub>
                        <m:r>
                          <m:t xml:space="preserve">=</m:t>
                        </m:r>
                        <m:sSub>
                          <m:e>
                            <m:r>
                              <m:rPr>
                                <m:lit/>
                                <m:nor/>
                              </m:rPr>
                              <m:t xml:space="preserve"> Fe</m:t>
                            </m:r>
                          </m:e>
                          <m:sub>
                            <m:r>
                              <m:t xml:space="preserve">1</m:t>
                            </m:r>
                          </m:sub>
                        </m:sSub>
                        <m:sSub>
                          <m:e>
                            <m:r>
                              <m:t xml:space="preserve">O</m:t>
                            </m:r>
                          </m:e>
                          <m:sub>
                            <m:r>
                              <m:t xml:space="preserve">1</m:t>
                            </m:r>
                            <m:r>
                              <m:rPr>
                                <m:lit/>
                                <m:nor/>
                              </m:rPr>
                              <m:t xml:space="preserve">.</m:t>
                            </m:r>
                            <m:r>
                              <m:rPr>
                                <m:lit/>
                                <m:nor/>
                              </m:rPr>
                              <m:t xml:space="preserve">33</m:t>
                            </m:r>
                          </m:sub>
                        </m:sSub>
                      </m:e>
                      <m:e/>
                    </m:eqArr>
                  </m:oMath>
                </a14:m>
              </a:p>
            </p:txBody>
          </p:sp>
        </mc:Choice>
        <mc:Fallback/>
      </mc:AlternateContent>
      <mc:AlternateContent>
        <mc:Choice xmlns:a14="http://schemas.microsoft.com/office/drawing/2010/main" Requires="a14">
          <p:sp>
            <p:nvSpPr>
              <p:cNvPr id="704" name="Formula 7"/>
              <p:cNvSpPr txBox="1"/>
              <p:nvPr/>
            </p:nvSpPr>
            <p:spPr>
              <a:xfrm>
                <a:off x="2963520" y="5357520"/>
                <a:ext cx="3522600" cy="53028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d>
                      <m:dPr>
                        <m:begChr m:val="{"/>
                        <m:endChr m:val="}"/>
                      </m:dPr>
                      <m:e>
                        <m:sSub>
                          <m:e>
                            <m:r>
                              <m:rPr>
                                <m:lit/>
                                <m:nor/>
                              </m:rPr>
                              <m:t xml:space="preserve">Fe</m:t>
                            </m:r>
                          </m:e>
                          <m:sub>
                            <m:r>
                              <m:t xml:space="preserve">1</m:t>
                            </m:r>
                          </m:sub>
                        </m:sSub>
                        <m:sSub>
                          <m:e>
                            <m:r>
                              <m:t xml:space="preserve">O</m:t>
                            </m:r>
                          </m:e>
                          <m:sub>
                            <m:r>
                              <m:t xml:space="preserve">1</m:t>
                            </m:r>
                            <m:r>
                              <m:rPr>
                                <m:lit/>
                                <m:nor/>
                              </m:rPr>
                              <m:t xml:space="preserve">.</m:t>
                            </m:r>
                            <m:r>
                              <m:rPr>
                                <m:lit/>
                                <m:nor/>
                              </m:rPr>
                              <m:t xml:space="preserve">33</m:t>
                            </m:r>
                          </m:sub>
                        </m:sSub>
                      </m:e>
                    </m:d>
                    <m:r>
                      <m:t xml:space="preserve">×</m:t>
                    </m:r>
                    <m:r>
                      <m:t xml:space="preserve">3</m:t>
                    </m:r>
                    <m:r>
                      <m:t xml:space="preserve">=</m:t>
                    </m:r>
                    <m:sSub>
                      <m:e>
                        <m:r>
                          <m:rPr>
                            <m:lit/>
                            <m:nor/>
                          </m:rPr>
                          <m:t xml:space="preserve">Fe</m:t>
                        </m:r>
                      </m:e>
                      <m:sub>
                        <m:r>
                          <m:t xml:space="preserve">3</m:t>
                        </m:r>
                      </m:sub>
                    </m:sSub>
                    <m:sSub>
                      <m:e>
                        <m:r>
                          <m:t xml:space="preserve">O</m:t>
                        </m:r>
                      </m:e>
                      <m:sub>
                        <m:r>
                          <m:t xml:space="preserve">4</m:t>
                        </m:r>
                      </m:sub>
                    </m:sSub>
                  </m:oMath>
                </a14:m>
              </a:p>
            </p:txBody>
          </p:sp>
        </mc:Choice>
        <mc:Fallback/>
      </mc:AlternateContent>
      <p:sp>
        <p:nvSpPr>
          <p:cNvPr id="705" name="Freeform 8"/>
          <p:cNvSpPr/>
          <p:nvPr/>
        </p:nvSpPr>
        <p:spPr>
          <a:xfrm>
            <a:off x="838080" y="2514240"/>
            <a:ext cx="610200" cy="228960"/>
          </a:xfrm>
          <a:custGeom>
            <a:avLst/>
            <a:gdLst/>
            <a:ahLst/>
            <a:rect l="0" t="0" r="r" b="b"/>
            <a:pathLst>
              <a:path w="1695" h="636">
                <a:moveTo>
                  <a:pt x="0" y="635"/>
                </a:moveTo>
                <a:lnTo>
                  <a:pt x="1694" y="0"/>
                </a:lnTo>
              </a:path>
            </a:pathLst>
          </a:custGeom>
          <a:ln w="28440">
            <a:solidFill>
              <a:srgbClr val="0066ff"/>
            </a:solidFill>
            <a:miter/>
          </a:ln>
        </p:spPr>
      </p:sp>
      <p:sp>
        <p:nvSpPr>
          <p:cNvPr id="706" name="Freeform 9"/>
          <p:cNvSpPr/>
          <p:nvPr/>
        </p:nvSpPr>
        <p:spPr>
          <a:xfrm>
            <a:off x="2362320" y="2742840"/>
            <a:ext cx="609840" cy="228960"/>
          </a:xfrm>
          <a:custGeom>
            <a:avLst/>
            <a:gdLst/>
            <a:ahLst/>
            <a:rect l="0" t="0" r="r" b="b"/>
            <a:pathLst>
              <a:path w="1694" h="636">
                <a:moveTo>
                  <a:pt x="0" y="635"/>
                </a:moveTo>
                <a:lnTo>
                  <a:pt x="1693" y="0"/>
                </a:lnTo>
              </a:path>
            </a:pathLst>
          </a:custGeom>
          <a:ln w="28440">
            <a:solidFill>
              <a:srgbClr val="0066ff"/>
            </a:solidFill>
            <a:miter/>
          </a:ln>
        </p:spPr>
      </p:sp>
      <p:sp>
        <p:nvSpPr>
          <p:cNvPr id="707" name="Freeform 10"/>
          <p:cNvSpPr/>
          <p:nvPr/>
        </p:nvSpPr>
        <p:spPr>
          <a:xfrm>
            <a:off x="762120" y="3352320"/>
            <a:ext cx="609840" cy="228960"/>
          </a:xfrm>
          <a:custGeom>
            <a:avLst/>
            <a:gdLst/>
            <a:ahLst/>
            <a:rect l="0" t="0" r="r" b="b"/>
            <a:pathLst>
              <a:path w="1694" h="636">
                <a:moveTo>
                  <a:pt x="0" y="635"/>
                </a:moveTo>
                <a:lnTo>
                  <a:pt x="1693" y="0"/>
                </a:lnTo>
              </a:path>
            </a:pathLst>
          </a:custGeom>
          <a:ln w="28440">
            <a:solidFill>
              <a:srgbClr val="0066ff"/>
            </a:solidFill>
            <a:miter/>
          </a:ln>
        </p:spPr>
      </p:sp>
      <p:sp>
        <p:nvSpPr>
          <p:cNvPr id="708" name="Freeform 11"/>
          <p:cNvSpPr/>
          <p:nvPr/>
        </p:nvSpPr>
        <p:spPr>
          <a:xfrm>
            <a:off x="2286000" y="3580920"/>
            <a:ext cx="609840" cy="228960"/>
          </a:xfrm>
          <a:custGeom>
            <a:avLst/>
            <a:gdLst/>
            <a:ahLst/>
            <a:rect l="0" t="0" r="r" b="b"/>
            <a:pathLst>
              <a:path w="1694" h="636">
                <a:moveTo>
                  <a:pt x="0" y="635"/>
                </a:moveTo>
                <a:lnTo>
                  <a:pt x="1693" y="0"/>
                </a:lnTo>
              </a:path>
            </a:pathLst>
          </a:custGeom>
          <a:ln w="28440">
            <a:solidFill>
              <a:srgbClr val="0066ff"/>
            </a:solidFill>
            <a:miter/>
          </a:ln>
        </p:spPr>
      </p:sp>
    </p:spTree>
  </p:cSld>
  <p:transition>
    <p:fade thruBlk="true"/>
  </p:transition>
  <p:timing>
    <p:tnLst>
      <p:par>
        <p:cTn id="1309" dur="indefinite" restart="never" nodeType="tmRoot">
          <p:childTnLst>
            <p:seq>
              <p:cTn id="1310" dur="indefinite" nodeType="mainSeq">
                <p:childTnLst>
                  <p:par>
                    <p:cTn id="1311" fill="hold">
                      <p:stCondLst>
                        <p:cond delay="indefinite"/>
                      </p:stCondLst>
                      <p:childTnLst>
                        <p:par>
                          <p:cTn id="1312" fill="hold">
                            <p:stCondLst>
                              <p:cond delay="0"/>
                            </p:stCondLst>
                            <p:childTnLst>
                              <p:par>
                                <p:cTn id="1313" nodeType="clickEffect" fill="hold" presetClass="entr" presetID="9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 additive="repl">
                                        <p:cTn id="1315" dur="500"/>
                                        <p:tgtEl>
                                          <p:spTgt spid="7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6" fill="hold">
                      <p:stCondLst>
                        <p:cond delay="indefinite"/>
                      </p:stCondLst>
                      <p:childTnLst>
                        <p:par>
                          <p:cTn id="1317" fill="hold">
                            <p:stCondLst>
                              <p:cond delay="0"/>
                            </p:stCondLst>
                            <p:childTnLst>
                              <p:par>
                                <p:cTn id="1318" nodeType="clickEffect" fill="hold" presetClass="entr" presetID="9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 additive="repl">
                                        <p:cTn id="1320" dur="500"/>
                                        <p:tgtEl>
                                          <p:spTgt spid="7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1" fill="hold">
                            <p:stCondLst>
                              <p:cond delay="500"/>
                            </p:stCondLst>
                            <p:childTnLst>
                              <p:par>
                                <p:cTn id="1322" nodeType="afterEffect" fill="hold" presetClass="entr" presetID="9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 additive="repl">
                                        <p:cTn id="1324" dur="500"/>
                                        <p:tgtEl>
                                          <p:spTgt spid="7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25" fill="hold">
                      <p:stCondLst>
                        <p:cond delay="indefinite"/>
                      </p:stCondLst>
                      <p:childTnLst>
                        <p:par>
                          <p:cTn id="1326" fill="hold">
                            <p:stCondLst>
                              <p:cond delay="0"/>
                            </p:stCondLst>
                            <p:childTnLst>
                              <p:par>
                                <p:cTn id="1327" nodeType="clickEffect" fill="hold" presetClass="entr" presetID="9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 additive="repl">
                                        <p:cTn id="1329" dur="500"/>
                                        <p:tgtEl>
                                          <p:spTgt spid="7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0" fill="hold">
                      <p:stCondLst>
                        <p:cond delay="indefinite"/>
                      </p:stCondLst>
                      <p:childTnLst>
                        <p:par>
                          <p:cTn id="1331" fill="hold">
                            <p:stCondLst>
                              <p:cond delay="0"/>
                            </p:stCondLst>
                            <p:childTnLst>
                              <p:par>
                                <p:cTn id="1332" nodeType="clickEffect" fill="hold" presetClass="entr" presetID="9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 additive="repl">
                                        <p:cTn id="1334" dur="500"/>
                                        <p:tgtEl>
                                          <p:spTgt spid="7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5" fill="hold">
                            <p:stCondLst>
                              <p:cond delay="500"/>
                            </p:stCondLst>
                            <p:childTnLst>
                              <p:par>
                                <p:cTn id="1336" nodeType="afterEffect" fill="hold" presetClass="entr" presetID="9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 additive="repl">
                                        <p:cTn id="1338" dur="500"/>
                                        <p:tgtEl>
                                          <p:spTgt spid="7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9" fill="hold">
                      <p:stCondLst>
                        <p:cond delay="indefinite"/>
                      </p:stCondLst>
                      <p:childTnLst>
                        <p:par>
                          <p:cTn id="1340" fill="hold">
                            <p:stCondLst>
                              <p:cond delay="0"/>
                            </p:stCondLst>
                            <p:childTnLst>
                              <p:par>
                                <p:cTn id="1341" nodeType="clickEffect" fill="hold" presetClass="entr" presetID="9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 additive="repl">
                                        <p:cTn id="1343" dur="500"/>
                                        <p:tgtEl>
                                          <p:spTgt spid="7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44" fill="hold">
                      <p:stCondLst>
                        <p:cond delay="indefinite"/>
                      </p:stCondLst>
                      <p:childTnLst>
                        <p:par>
                          <p:cTn id="1345" fill="hold">
                            <p:stCondLst>
                              <p:cond delay="0"/>
                            </p:stCondLst>
                            <p:childTnLst>
                              <p:par>
                                <p:cTn id="1346" nodeType="clickEffect" fill="hold" presetClass="entr" presetID="9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 additive="repl">
                                        <p:cTn id="1348" dur="500"/>
                                        <p:tgtEl>
                                          <p:spTgt spid="7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49" fill="hold">
                      <p:stCondLst>
                        <p:cond delay="indefinite"/>
                      </p:stCondLst>
                      <p:childTnLst>
                        <p:par>
                          <p:cTn id="1350" fill="hold">
                            <p:stCondLst>
                              <p:cond delay="0"/>
                            </p:stCondLst>
                            <p:childTnLst>
                              <p:par>
                                <p:cTn id="1351" nodeType="clickEffect" fill="hold" presetClass="entr" presetID="9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 additive="repl">
                                        <p:cTn id="1353" dur="500"/>
                                        <p:tgtEl>
                                          <p:spTgt spid="7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9" name="TextShape 1"/>
          <p:cNvSpPr txBox="1"/>
          <p:nvPr/>
        </p:nvSpPr>
        <p:spPr>
          <a:xfrm>
            <a:off x="685800" y="2443320"/>
            <a:ext cx="7772400" cy="14346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4400" spc="-1" strike="noStrike">
                <a:solidFill>
                  <a:srgbClr val="9900ff"/>
                </a:solidFill>
                <a:latin typeface="Times New Roman"/>
              </a:rPr>
              <a:t>Molecular Formulas From Empirical Formulas</a:t>
            </a:r>
            <a:endParaRPr b="0" lang="en-US" sz="4400" spc="-1" strike="noStrike">
              <a:solidFill>
                <a:srgbClr val="9900ff"/>
              </a:solidFill>
              <a:latin typeface="Times New Roman"/>
            </a:endParaRPr>
          </a:p>
        </p:txBody>
      </p:sp>
    </p:spTree>
  </p:cSld>
  <p:transition>
    <p:fade thruBlk="true"/>
  </p:transition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TextShape 1"/>
          <p:cNvSpPr txBox="1"/>
          <p:nvPr/>
        </p:nvSpPr>
        <p:spPr>
          <a:xfrm>
            <a:off x="0" y="304560"/>
            <a:ext cx="9144000" cy="11430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4400" spc="-1" strike="noStrike">
                <a:solidFill>
                  <a:srgbClr val="9900ff"/>
                </a:solidFill>
                <a:latin typeface="Times New Roman"/>
              </a:rPr>
              <a:t>Counting Nails by the Pound, Continued</a:t>
            </a:r>
            <a:endParaRPr b="0" lang="en-US" sz="4400" spc="-1" strike="noStrike">
              <a:solidFill>
                <a:srgbClr val="9900ff"/>
              </a:solidFill>
              <a:latin typeface="Times New Roman"/>
            </a:endParaRPr>
          </a:p>
        </p:txBody>
      </p:sp>
      <p:sp>
        <p:nvSpPr>
          <p:cNvPr id="75" name="TextShape 2"/>
          <p:cNvSpPr txBox="1"/>
          <p:nvPr/>
        </p:nvSpPr>
        <p:spPr>
          <a:xfrm>
            <a:off x="685800" y="1447920"/>
            <a:ext cx="7772400" cy="27432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>
            <a:normAutofit/>
          </a:bodyPr>
          <a:p>
            <a:pPr marL="342720" indent="-342720">
              <a:spcBef>
                <a:spcPts val="799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What if he bought a different size nail?  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  <a:p>
            <a:pPr lvl="1" marL="742680" indent="-285480">
              <a:spcBef>
                <a:spcPts val="697"/>
              </a:spcBef>
              <a:buClr>
                <a:srgbClr val="000000"/>
              </a:buClr>
              <a:buFont typeface="Wingdings" charset="2"/>
              <a:buChar char="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Would the mass of a dozen be 0.150 lbs?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lvl="1" marL="742680" indent="-285480">
              <a:spcBef>
                <a:spcPts val="697"/>
              </a:spcBef>
              <a:buClr>
                <a:srgbClr val="000000"/>
              </a:buClr>
              <a:buFont typeface="Wingdings" charset="2"/>
              <a:buChar char="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Would there still be 12 nails in a dozen?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lvl="1" marL="742680" indent="-285480">
              <a:spcBef>
                <a:spcPts val="697"/>
              </a:spcBef>
              <a:buClr>
                <a:srgbClr val="000000"/>
              </a:buClr>
              <a:buFont typeface="Wingdings" charset="2"/>
              <a:buChar char="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Would there be 208 nails in 2.60 lbs?  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lvl="1" marL="742680" indent="-285480">
              <a:spcBef>
                <a:spcPts val="697"/>
              </a:spcBef>
              <a:buClr>
                <a:srgbClr val="000000"/>
              </a:buClr>
              <a:buFont typeface="Wingdings" charset="2"/>
              <a:buChar char="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How would this effect the conversion factors?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spcBef>
                <a:spcPts val="799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</p:txBody>
      </p:sp>
      <p:pic>
        <p:nvPicPr>
          <p:cNvPr id="76" name="" descr=""/>
          <p:cNvPicPr/>
          <p:nvPr/>
        </p:nvPicPr>
        <p:blipFill>
          <a:blip r:embed="rId1"/>
          <a:stretch/>
        </p:blipFill>
        <p:spPr>
          <a:xfrm>
            <a:off x="2209680" y="4038480"/>
            <a:ext cx="4545000" cy="2071800"/>
          </a:xfrm>
          <a:prstGeom prst="rect">
            <a:avLst/>
          </a:prstGeom>
          <a:ln>
            <a:noFill/>
          </a:ln>
        </p:spPr>
      </p:pic>
    </p:spTree>
  </p:cSld>
  <p:transition>
    <p:fade thruBlk="true"/>
  </p:transition>
  <p:timing>
    <p:tnLst>
      <p:par>
        <p:cTn id="122" dur="indefinite" restart="never" nodeType="tmRoot">
          <p:childTnLst>
            <p:seq>
              <p:cTn id="123" dur="indefinite" nodeType="mainSeq">
                <p:childTnLst>
                  <p:par>
                    <p:cTn id="124" fill="hold">
                      <p:stCondLst>
                        <p:cond delay="indefinite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28" dur="500"/>
                                        <p:tgtEl>
                                          <p:spTgt spid="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9" nodeType="with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31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32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37" dur="500"/>
                                        <p:tgtEl>
                                          <p:spTgt spid="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8" fill="hold">
                      <p:stCondLst>
                        <p:cond delay="indefinite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42" dur="500"/>
                                        <p:tgtEl>
                                          <p:spTgt spid="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47" dur="500"/>
                                        <p:tgtEl>
                                          <p:spTgt spid="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8" fill="hold">
                      <p:stCondLst>
                        <p:cond delay="indefinite"/>
                      </p:stCondLst>
                      <p:childTnLst>
                        <p:par>
                          <p:cTn id="149" fill="hold">
                            <p:stCondLst>
                              <p:cond delay="0"/>
                            </p:stCondLst>
                            <p:childTnLst>
                              <p:par>
                                <p:cTn id="150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52" dur="500"/>
                                        <p:tgtEl>
                                          <p:spTgt spid="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0" name="TextShape 1"/>
          <p:cNvSpPr txBox="1"/>
          <p:nvPr/>
        </p:nvSpPr>
        <p:spPr>
          <a:xfrm>
            <a:off x="685800" y="38052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600" spc="-1" strike="noStrike">
                <a:solidFill>
                  <a:srgbClr val="9900ff"/>
                </a:solidFill>
                <a:latin typeface="Times New Roman"/>
              </a:rPr>
              <a:t>All These Molecules Have the Same Empirical Formula.  How Are the Molecules Different?</a:t>
            </a:r>
            <a:endParaRPr b="0" lang="en-US" sz="3600" spc="-1" strike="noStrike">
              <a:solidFill>
                <a:srgbClr val="9900ff"/>
              </a:solidFill>
              <a:latin typeface="Times New Roman"/>
            </a:endParaRPr>
          </a:p>
        </p:txBody>
      </p:sp>
      <p:graphicFrame>
        <p:nvGraphicFramePr>
          <p:cNvPr id="711" name="Table 2"/>
          <p:cNvGraphicFramePr/>
          <p:nvPr/>
        </p:nvGraphicFramePr>
        <p:xfrm>
          <a:off x="609480" y="1981080"/>
          <a:ext cx="8127720" cy="3501720"/>
        </p:xfrm>
        <a:graphic>
          <a:graphicData uri="http://schemas.openxmlformats.org/drawingml/2006/table">
            <a:tbl>
              <a:tblPr/>
              <a:tblGrid>
                <a:gridCol w="2133720"/>
                <a:gridCol w="1930320"/>
                <a:gridCol w="2032200"/>
                <a:gridCol w="2031840"/>
              </a:tblGrid>
              <a:tr h="901440">
                <a:tc>
                  <a:txBody>
                    <a:bodyPr lIns="90000" rIns="90000" tIns="46800" bIns="46800">
                      <a:noAutofit/>
                    </a:bodyPr>
                    <a:p>
                      <a:pPr algn="ctr">
                        <a:spcBef>
                          <a:spcPts val="598"/>
                        </a:spcBef>
                        <a:tabLst>
                          <a:tab algn="l" pos="0"/>
                          <a:tab algn="l" pos="914400"/>
                          <a:tab algn="l" pos="1828800"/>
                          <a:tab algn="l" pos="2743200"/>
                          <a:tab algn="l" pos="3657600"/>
                          <a:tab algn="l" pos="4572000"/>
                          <a:tab algn="l" pos="5486400"/>
                          <a:tab algn="l" pos="6400800"/>
                          <a:tab algn="l" pos="7315200"/>
                          <a:tab algn="l" pos="8229600"/>
                          <a:tab algn="l" pos="9144000"/>
                          <a:tab algn="l" pos="10058400"/>
                        </a:tabLst>
                      </a:pPr>
                      <a:r>
                        <a:rPr b="1" lang="en-US" sz="2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Name</a:t>
                      </a:r>
                      <a:endParaRPr b="0" lang="en-US" sz="24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0000" marR="90000">
                    <a:lnL w="1368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1368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90000" rIns="90000" tIns="46800" bIns="46800">
                      <a:noAutofit/>
                    </a:bodyPr>
                    <a:p>
                      <a:pPr algn="ctr">
                        <a:spcBef>
                          <a:spcPts val="598"/>
                        </a:spcBef>
                        <a:tabLst>
                          <a:tab algn="l" pos="0"/>
                          <a:tab algn="l" pos="914400"/>
                          <a:tab algn="l" pos="1828800"/>
                          <a:tab algn="l" pos="2743200"/>
                          <a:tab algn="l" pos="3657600"/>
                          <a:tab algn="l" pos="4572000"/>
                          <a:tab algn="l" pos="5486400"/>
                          <a:tab algn="l" pos="6400800"/>
                          <a:tab algn="l" pos="7315200"/>
                          <a:tab algn="l" pos="8229600"/>
                          <a:tab algn="l" pos="9144000"/>
                          <a:tab algn="l" pos="10058400"/>
                        </a:tabLst>
                      </a:pPr>
                      <a:r>
                        <a:rPr b="1" lang="en-US" sz="2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Molecular</a:t>
                      </a:r>
                      <a:endParaRPr b="0" lang="en-US" sz="24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  <a:p>
                      <a:pPr algn="ctr">
                        <a:spcBef>
                          <a:spcPts val="598"/>
                        </a:spcBef>
                        <a:tabLst>
                          <a:tab algn="l" pos="0"/>
                          <a:tab algn="l" pos="914400"/>
                          <a:tab algn="l" pos="1828800"/>
                          <a:tab algn="l" pos="2743200"/>
                          <a:tab algn="l" pos="3657600"/>
                          <a:tab algn="l" pos="4572000"/>
                          <a:tab algn="l" pos="5486400"/>
                          <a:tab algn="l" pos="6400800"/>
                          <a:tab algn="l" pos="7315200"/>
                          <a:tab algn="l" pos="8229600"/>
                          <a:tab algn="l" pos="9144000"/>
                          <a:tab algn="l" pos="10058400"/>
                        </a:tabLst>
                      </a:pPr>
                      <a:r>
                        <a:rPr b="1" lang="en-US" sz="2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Formula</a:t>
                      </a:r>
                      <a:endParaRPr b="0" lang="en-US" sz="24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0000" marR="9000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1368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90000" rIns="90000" tIns="46800" bIns="46800">
                      <a:noAutofit/>
                    </a:bodyPr>
                    <a:p>
                      <a:pPr algn="ctr">
                        <a:spcBef>
                          <a:spcPts val="598"/>
                        </a:spcBef>
                        <a:tabLst>
                          <a:tab algn="l" pos="0"/>
                          <a:tab algn="l" pos="914400"/>
                          <a:tab algn="l" pos="1828800"/>
                          <a:tab algn="l" pos="2743200"/>
                          <a:tab algn="l" pos="3657600"/>
                          <a:tab algn="l" pos="4572000"/>
                          <a:tab algn="l" pos="5486400"/>
                          <a:tab algn="l" pos="6400800"/>
                          <a:tab algn="l" pos="7315200"/>
                          <a:tab algn="l" pos="8229600"/>
                          <a:tab algn="l" pos="9144000"/>
                          <a:tab algn="l" pos="10058400"/>
                        </a:tabLst>
                      </a:pPr>
                      <a:r>
                        <a:rPr b="1" lang="en-US" sz="2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Empirical</a:t>
                      </a:r>
                      <a:endParaRPr b="0" lang="en-US" sz="24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  <a:p>
                      <a:pPr algn="ctr">
                        <a:spcBef>
                          <a:spcPts val="598"/>
                        </a:spcBef>
                        <a:tabLst>
                          <a:tab algn="l" pos="0"/>
                          <a:tab algn="l" pos="914400"/>
                          <a:tab algn="l" pos="1828800"/>
                          <a:tab algn="l" pos="2743200"/>
                          <a:tab algn="l" pos="3657600"/>
                          <a:tab algn="l" pos="4572000"/>
                          <a:tab algn="l" pos="5486400"/>
                          <a:tab algn="l" pos="6400800"/>
                          <a:tab algn="l" pos="7315200"/>
                          <a:tab algn="l" pos="8229600"/>
                          <a:tab algn="l" pos="9144000"/>
                          <a:tab algn="l" pos="10058400"/>
                        </a:tabLst>
                      </a:pPr>
                      <a:r>
                        <a:rPr b="1" lang="en-US" sz="2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Formula</a:t>
                      </a:r>
                      <a:endParaRPr b="0" lang="en-US" sz="24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0000" marR="9000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1368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cPr marL="90000" marR="90000">
                    <a:lnL w="5760">
                      <a:solidFill>
                        <a:srgbClr val="000000"/>
                      </a:solidFill>
                    </a:lnL>
                    <a:lnR w="13680">
                      <a:solidFill>
                        <a:srgbClr val="000000"/>
                      </a:solidFill>
                    </a:lnR>
                    <a:lnT w="1368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649080">
                <a:tc>
                  <a:txBody>
                    <a:bodyPr lIns="90000" rIns="90000" tIns="46800" bIns="46800">
                      <a:noAutofit/>
                    </a:bodyPr>
                    <a:p>
                      <a:pPr algn="ctr">
                        <a:spcBef>
                          <a:spcPts val="598"/>
                        </a:spcBef>
                        <a:tabLst>
                          <a:tab algn="l" pos="0"/>
                          <a:tab algn="l" pos="914400"/>
                          <a:tab algn="l" pos="1828800"/>
                          <a:tab algn="l" pos="2743200"/>
                          <a:tab algn="l" pos="3657600"/>
                          <a:tab algn="l" pos="4572000"/>
                          <a:tab algn="l" pos="5486400"/>
                          <a:tab algn="l" pos="6400800"/>
                          <a:tab algn="l" pos="7315200"/>
                          <a:tab algn="l" pos="8229600"/>
                          <a:tab algn="l" pos="9144000"/>
                          <a:tab algn="l" pos="10058400"/>
                        </a:tabLst>
                      </a:pPr>
                      <a:r>
                        <a:rPr b="0" lang="en-US" sz="2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Glyceraldehyde</a:t>
                      </a:r>
                      <a:endParaRPr b="0" lang="en-US" sz="24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0000" marR="90000">
                    <a:lnL w="1368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90000" rIns="90000" tIns="46800" bIns="46800">
                      <a:noAutofit/>
                    </a:bodyPr>
                    <a:p>
                      <a:pPr algn="ctr">
                        <a:spcBef>
                          <a:spcPts val="598"/>
                        </a:spcBef>
                        <a:tabLst>
                          <a:tab algn="l" pos="0"/>
                          <a:tab algn="l" pos="914400"/>
                          <a:tab algn="l" pos="1828800"/>
                          <a:tab algn="l" pos="2743200"/>
                          <a:tab algn="l" pos="3657600"/>
                          <a:tab algn="l" pos="4572000"/>
                          <a:tab algn="l" pos="5486400"/>
                          <a:tab algn="l" pos="6400800"/>
                          <a:tab algn="l" pos="7315200"/>
                          <a:tab algn="l" pos="8229600"/>
                          <a:tab algn="l" pos="9144000"/>
                          <a:tab algn="l" pos="10058400"/>
                        </a:tabLst>
                      </a:pPr>
                      <a:r>
                        <a:rPr b="0" lang="en-US" sz="2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C</a:t>
                      </a:r>
                      <a:r>
                        <a:rPr b="0" lang="en-US" sz="2400" spc="-1" strike="noStrike" baseline="-25000">
                          <a:solidFill>
                            <a:srgbClr val="000000"/>
                          </a:solidFill>
                          <a:latin typeface="Times New Roman"/>
                        </a:rPr>
                        <a:t>3</a:t>
                      </a:r>
                      <a:r>
                        <a:rPr b="0" lang="en-US" sz="2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H</a:t>
                      </a:r>
                      <a:r>
                        <a:rPr b="0" lang="en-US" sz="2400" spc="-1" strike="noStrike" baseline="-25000">
                          <a:solidFill>
                            <a:srgbClr val="000000"/>
                          </a:solidFill>
                          <a:latin typeface="Times New Roman"/>
                        </a:rPr>
                        <a:t>6</a:t>
                      </a:r>
                      <a:r>
                        <a:rPr b="0" lang="en-US" sz="2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O</a:t>
                      </a:r>
                      <a:r>
                        <a:rPr b="0" lang="en-US" sz="2400" spc="-1" strike="noStrike" baseline="-25000">
                          <a:solidFill>
                            <a:srgbClr val="000000"/>
                          </a:solidFill>
                          <a:latin typeface="Times New Roman"/>
                        </a:rPr>
                        <a:t>3</a:t>
                      </a:r>
                      <a:endParaRPr b="0" lang="en-US" sz="24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0000" marR="9000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90000" rIns="90000" tIns="46800" bIns="46800">
                      <a:noAutofit/>
                    </a:bodyPr>
                    <a:p>
                      <a:pPr algn="ctr">
                        <a:spcBef>
                          <a:spcPts val="598"/>
                        </a:spcBef>
                        <a:tabLst>
                          <a:tab algn="l" pos="0"/>
                          <a:tab algn="l" pos="914400"/>
                          <a:tab algn="l" pos="1828800"/>
                          <a:tab algn="l" pos="2743200"/>
                          <a:tab algn="l" pos="3657600"/>
                          <a:tab algn="l" pos="4572000"/>
                          <a:tab algn="l" pos="5486400"/>
                          <a:tab algn="l" pos="6400800"/>
                          <a:tab algn="l" pos="7315200"/>
                          <a:tab algn="l" pos="8229600"/>
                          <a:tab algn="l" pos="9144000"/>
                          <a:tab algn="l" pos="10058400"/>
                        </a:tabLst>
                      </a:pPr>
                      <a:r>
                        <a:rPr b="0" lang="en-US" sz="2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CH</a:t>
                      </a:r>
                      <a:r>
                        <a:rPr b="0" lang="en-US" sz="2400" spc="-1" strike="noStrike" baseline="-25000">
                          <a:solidFill>
                            <a:srgbClr val="000000"/>
                          </a:solidFill>
                          <a:latin typeface="Times New Roman"/>
                        </a:rPr>
                        <a:t>2</a:t>
                      </a:r>
                      <a:r>
                        <a:rPr b="0" lang="en-US" sz="2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O</a:t>
                      </a:r>
                      <a:endParaRPr b="0" lang="en-US" sz="24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0000" marR="9000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cPr marL="90000" marR="90000">
                    <a:lnL w="5760">
                      <a:solidFill>
                        <a:srgbClr val="000000"/>
                      </a:solidFill>
                    </a:lnL>
                    <a:lnR w="1368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650520">
                <a:tc>
                  <a:txBody>
                    <a:bodyPr lIns="90000" rIns="90000" tIns="46800" bIns="46800">
                      <a:noAutofit/>
                    </a:bodyPr>
                    <a:p>
                      <a:pPr algn="ctr">
                        <a:spcBef>
                          <a:spcPts val="598"/>
                        </a:spcBef>
                        <a:tabLst>
                          <a:tab algn="l" pos="0"/>
                          <a:tab algn="l" pos="914400"/>
                          <a:tab algn="l" pos="1828800"/>
                          <a:tab algn="l" pos="2743200"/>
                          <a:tab algn="l" pos="3657600"/>
                          <a:tab algn="l" pos="4572000"/>
                          <a:tab algn="l" pos="5486400"/>
                          <a:tab algn="l" pos="6400800"/>
                          <a:tab algn="l" pos="7315200"/>
                          <a:tab algn="l" pos="8229600"/>
                          <a:tab algn="l" pos="9144000"/>
                          <a:tab algn="l" pos="10058400"/>
                        </a:tabLst>
                      </a:pPr>
                      <a:r>
                        <a:rPr b="0" lang="en-US" sz="2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Erythrose</a:t>
                      </a:r>
                      <a:endParaRPr b="0" lang="en-US" sz="24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0000" marR="90000">
                    <a:lnL w="1368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90000" rIns="90000" tIns="46800" bIns="46800">
                      <a:noAutofit/>
                    </a:bodyPr>
                    <a:p>
                      <a:pPr algn="ctr">
                        <a:spcBef>
                          <a:spcPts val="598"/>
                        </a:spcBef>
                        <a:tabLst>
                          <a:tab algn="l" pos="0"/>
                          <a:tab algn="l" pos="914400"/>
                          <a:tab algn="l" pos="1828800"/>
                          <a:tab algn="l" pos="2743200"/>
                          <a:tab algn="l" pos="3657600"/>
                          <a:tab algn="l" pos="4572000"/>
                          <a:tab algn="l" pos="5486400"/>
                          <a:tab algn="l" pos="6400800"/>
                          <a:tab algn="l" pos="7315200"/>
                          <a:tab algn="l" pos="8229600"/>
                          <a:tab algn="l" pos="9144000"/>
                          <a:tab algn="l" pos="10058400"/>
                        </a:tabLst>
                      </a:pPr>
                      <a:r>
                        <a:rPr b="0" lang="en-US" sz="2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C</a:t>
                      </a:r>
                      <a:r>
                        <a:rPr b="0" lang="en-US" sz="2400" spc="-1" strike="noStrike" baseline="-25000">
                          <a:solidFill>
                            <a:srgbClr val="000000"/>
                          </a:solidFill>
                          <a:latin typeface="Times New Roman"/>
                        </a:rPr>
                        <a:t>4</a:t>
                      </a:r>
                      <a:r>
                        <a:rPr b="0" lang="en-US" sz="2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H</a:t>
                      </a:r>
                      <a:r>
                        <a:rPr b="0" lang="en-US" sz="2400" spc="-1" strike="noStrike" baseline="-25000">
                          <a:solidFill>
                            <a:srgbClr val="000000"/>
                          </a:solidFill>
                          <a:latin typeface="Times New Roman"/>
                        </a:rPr>
                        <a:t>8</a:t>
                      </a:r>
                      <a:r>
                        <a:rPr b="0" lang="en-US" sz="2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O</a:t>
                      </a:r>
                      <a:r>
                        <a:rPr b="0" lang="en-US" sz="2400" spc="-1" strike="noStrike" baseline="-25000">
                          <a:solidFill>
                            <a:srgbClr val="000000"/>
                          </a:solidFill>
                          <a:latin typeface="Times New Roman"/>
                        </a:rPr>
                        <a:t>4</a:t>
                      </a:r>
                      <a:endParaRPr b="0" lang="en-US" sz="24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0000" marR="9000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90000" rIns="90000" tIns="46800" bIns="46800">
                      <a:noAutofit/>
                    </a:bodyPr>
                    <a:p>
                      <a:pPr algn="ctr">
                        <a:spcBef>
                          <a:spcPts val="598"/>
                        </a:spcBef>
                        <a:tabLst>
                          <a:tab algn="l" pos="0"/>
                          <a:tab algn="l" pos="914400"/>
                          <a:tab algn="l" pos="1828800"/>
                          <a:tab algn="l" pos="2743200"/>
                          <a:tab algn="l" pos="3657600"/>
                          <a:tab algn="l" pos="4572000"/>
                          <a:tab algn="l" pos="5486400"/>
                          <a:tab algn="l" pos="6400800"/>
                          <a:tab algn="l" pos="7315200"/>
                          <a:tab algn="l" pos="8229600"/>
                          <a:tab algn="l" pos="9144000"/>
                          <a:tab algn="l" pos="10058400"/>
                        </a:tabLst>
                      </a:pPr>
                      <a:r>
                        <a:rPr b="0" lang="en-US" sz="2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CH</a:t>
                      </a:r>
                      <a:r>
                        <a:rPr b="0" lang="en-US" sz="2400" spc="-1" strike="noStrike" baseline="-25000">
                          <a:solidFill>
                            <a:srgbClr val="000000"/>
                          </a:solidFill>
                          <a:latin typeface="Times New Roman"/>
                        </a:rPr>
                        <a:t>2</a:t>
                      </a:r>
                      <a:r>
                        <a:rPr b="0" lang="en-US" sz="2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O</a:t>
                      </a:r>
                      <a:endParaRPr b="0" lang="en-US" sz="24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0000" marR="9000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cPr marL="90000" marR="90000">
                    <a:lnL w="5760">
                      <a:solidFill>
                        <a:srgbClr val="000000"/>
                      </a:solidFill>
                    </a:lnL>
                    <a:lnR w="1368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650880">
                <a:tc>
                  <a:txBody>
                    <a:bodyPr lIns="90000" rIns="90000" tIns="46800" bIns="46800">
                      <a:noAutofit/>
                    </a:bodyPr>
                    <a:p>
                      <a:pPr algn="ctr">
                        <a:spcBef>
                          <a:spcPts val="598"/>
                        </a:spcBef>
                        <a:tabLst>
                          <a:tab algn="l" pos="0"/>
                          <a:tab algn="l" pos="914400"/>
                          <a:tab algn="l" pos="1828800"/>
                          <a:tab algn="l" pos="2743200"/>
                          <a:tab algn="l" pos="3657600"/>
                          <a:tab algn="l" pos="4572000"/>
                          <a:tab algn="l" pos="5486400"/>
                          <a:tab algn="l" pos="6400800"/>
                          <a:tab algn="l" pos="7315200"/>
                          <a:tab algn="l" pos="8229600"/>
                          <a:tab algn="l" pos="9144000"/>
                          <a:tab algn="l" pos="10058400"/>
                        </a:tabLst>
                      </a:pPr>
                      <a:r>
                        <a:rPr b="0" lang="en-US" sz="2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Arabinose</a:t>
                      </a:r>
                      <a:endParaRPr b="0" lang="en-US" sz="24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0000" marR="90000">
                    <a:lnL w="1368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90000" rIns="90000" tIns="46800" bIns="46800">
                      <a:noAutofit/>
                    </a:bodyPr>
                    <a:p>
                      <a:pPr algn="ctr">
                        <a:spcBef>
                          <a:spcPts val="598"/>
                        </a:spcBef>
                        <a:tabLst>
                          <a:tab algn="l" pos="0"/>
                          <a:tab algn="l" pos="914400"/>
                          <a:tab algn="l" pos="1828800"/>
                          <a:tab algn="l" pos="2743200"/>
                          <a:tab algn="l" pos="3657600"/>
                          <a:tab algn="l" pos="4572000"/>
                          <a:tab algn="l" pos="5486400"/>
                          <a:tab algn="l" pos="6400800"/>
                          <a:tab algn="l" pos="7315200"/>
                          <a:tab algn="l" pos="8229600"/>
                          <a:tab algn="l" pos="9144000"/>
                          <a:tab algn="l" pos="10058400"/>
                        </a:tabLst>
                      </a:pPr>
                      <a:r>
                        <a:rPr b="0" lang="en-US" sz="2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C</a:t>
                      </a:r>
                      <a:r>
                        <a:rPr b="0" lang="en-US" sz="2400" spc="-1" strike="noStrike" baseline="-25000">
                          <a:solidFill>
                            <a:srgbClr val="000000"/>
                          </a:solidFill>
                          <a:latin typeface="Times New Roman"/>
                        </a:rPr>
                        <a:t>5</a:t>
                      </a:r>
                      <a:r>
                        <a:rPr b="0" lang="en-US" sz="2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H</a:t>
                      </a:r>
                      <a:r>
                        <a:rPr b="0" lang="en-US" sz="2400" spc="-1" strike="noStrike" baseline="-25000">
                          <a:solidFill>
                            <a:srgbClr val="000000"/>
                          </a:solidFill>
                          <a:latin typeface="Times New Roman"/>
                        </a:rPr>
                        <a:t>10</a:t>
                      </a:r>
                      <a:r>
                        <a:rPr b="0" lang="en-US" sz="2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O</a:t>
                      </a:r>
                      <a:r>
                        <a:rPr b="0" lang="en-US" sz="2400" spc="-1" strike="noStrike" baseline="-25000">
                          <a:solidFill>
                            <a:srgbClr val="000000"/>
                          </a:solidFill>
                          <a:latin typeface="Times New Roman"/>
                        </a:rPr>
                        <a:t>5</a:t>
                      </a:r>
                      <a:endParaRPr b="0" lang="en-US" sz="24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0000" marR="9000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90000" rIns="90000" tIns="46800" bIns="46800">
                      <a:noAutofit/>
                    </a:bodyPr>
                    <a:p>
                      <a:pPr algn="ctr">
                        <a:spcBef>
                          <a:spcPts val="598"/>
                        </a:spcBef>
                        <a:tabLst>
                          <a:tab algn="l" pos="0"/>
                          <a:tab algn="l" pos="914400"/>
                          <a:tab algn="l" pos="1828800"/>
                          <a:tab algn="l" pos="2743200"/>
                          <a:tab algn="l" pos="3657600"/>
                          <a:tab algn="l" pos="4572000"/>
                          <a:tab algn="l" pos="5486400"/>
                          <a:tab algn="l" pos="6400800"/>
                          <a:tab algn="l" pos="7315200"/>
                          <a:tab algn="l" pos="8229600"/>
                          <a:tab algn="l" pos="9144000"/>
                          <a:tab algn="l" pos="10058400"/>
                        </a:tabLst>
                      </a:pPr>
                      <a:r>
                        <a:rPr b="0" lang="en-US" sz="2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CH</a:t>
                      </a:r>
                      <a:r>
                        <a:rPr b="0" lang="en-US" sz="2400" spc="-1" strike="noStrike" baseline="-25000">
                          <a:solidFill>
                            <a:srgbClr val="000000"/>
                          </a:solidFill>
                          <a:latin typeface="Times New Roman"/>
                        </a:rPr>
                        <a:t>2</a:t>
                      </a:r>
                      <a:r>
                        <a:rPr b="0" lang="en-US" sz="2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O</a:t>
                      </a:r>
                      <a:endParaRPr b="0" lang="en-US" sz="24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0000" marR="9000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cPr marL="90000" marR="90000">
                    <a:lnL w="5760">
                      <a:solidFill>
                        <a:srgbClr val="000000"/>
                      </a:solidFill>
                    </a:lnL>
                    <a:lnR w="1368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650160">
                <a:tc>
                  <a:txBody>
                    <a:bodyPr lIns="90000" rIns="90000" tIns="46800" bIns="46800">
                      <a:noAutofit/>
                    </a:bodyPr>
                    <a:p>
                      <a:pPr algn="ctr">
                        <a:spcBef>
                          <a:spcPts val="598"/>
                        </a:spcBef>
                        <a:tabLst>
                          <a:tab algn="l" pos="0"/>
                          <a:tab algn="l" pos="914400"/>
                          <a:tab algn="l" pos="1828800"/>
                          <a:tab algn="l" pos="2743200"/>
                          <a:tab algn="l" pos="3657600"/>
                          <a:tab algn="l" pos="4572000"/>
                          <a:tab algn="l" pos="5486400"/>
                          <a:tab algn="l" pos="6400800"/>
                          <a:tab algn="l" pos="7315200"/>
                          <a:tab algn="l" pos="8229600"/>
                          <a:tab algn="l" pos="9144000"/>
                          <a:tab algn="l" pos="10058400"/>
                        </a:tabLst>
                      </a:pPr>
                      <a:r>
                        <a:rPr b="0" lang="en-US" sz="2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Glucose</a:t>
                      </a:r>
                      <a:endParaRPr b="0" lang="en-US" sz="24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0000" marR="90000">
                    <a:lnL w="1368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1368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90000" rIns="90000" tIns="46800" bIns="46800">
                      <a:noAutofit/>
                    </a:bodyPr>
                    <a:p>
                      <a:pPr algn="ctr">
                        <a:spcBef>
                          <a:spcPts val="598"/>
                        </a:spcBef>
                        <a:tabLst>
                          <a:tab algn="l" pos="0"/>
                          <a:tab algn="l" pos="914400"/>
                          <a:tab algn="l" pos="1828800"/>
                          <a:tab algn="l" pos="2743200"/>
                          <a:tab algn="l" pos="3657600"/>
                          <a:tab algn="l" pos="4572000"/>
                          <a:tab algn="l" pos="5486400"/>
                          <a:tab algn="l" pos="6400800"/>
                          <a:tab algn="l" pos="7315200"/>
                          <a:tab algn="l" pos="8229600"/>
                          <a:tab algn="l" pos="9144000"/>
                          <a:tab algn="l" pos="10058400"/>
                        </a:tabLst>
                      </a:pPr>
                      <a:r>
                        <a:rPr b="0" lang="en-US" sz="2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C</a:t>
                      </a:r>
                      <a:r>
                        <a:rPr b="0" lang="en-US" sz="2400" spc="-1" strike="noStrike" baseline="-25000">
                          <a:solidFill>
                            <a:srgbClr val="000000"/>
                          </a:solidFill>
                          <a:latin typeface="Times New Roman"/>
                        </a:rPr>
                        <a:t>6</a:t>
                      </a:r>
                      <a:r>
                        <a:rPr b="0" lang="en-US" sz="2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H</a:t>
                      </a:r>
                      <a:r>
                        <a:rPr b="0" lang="en-US" sz="2400" spc="-1" strike="noStrike" baseline="-25000">
                          <a:solidFill>
                            <a:srgbClr val="000000"/>
                          </a:solidFill>
                          <a:latin typeface="Times New Roman"/>
                        </a:rPr>
                        <a:t>12</a:t>
                      </a:r>
                      <a:r>
                        <a:rPr b="0" lang="en-US" sz="2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O</a:t>
                      </a:r>
                      <a:r>
                        <a:rPr b="0" lang="en-US" sz="2400" spc="-1" strike="noStrike" baseline="-25000">
                          <a:solidFill>
                            <a:srgbClr val="000000"/>
                          </a:solidFill>
                          <a:latin typeface="Times New Roman"/>
                        </a:rPr>
                        <a:t>6</a:t>
                      </a:r>
                      <a:endParaRPr b="0" lang="en-US" sz="24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0000" marR="9000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1368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90000" rIns="90000" tIns="46800" bIns="46800">
                      <a:noAutofit/>
                    </a:bodyPr>
                    <a:p>
                      <a:pPr algn="ctr">
                        <a:spcBef>
                          <a:spcPts val="598"/>
                        </a:spcBef>
                        <a:tabLst>
                          <a:tab algn="l" pos="0"/>
                          <a:tab algn="l" pos="914400"/>
                          <a:tab algn="l" pos="1828800"/>
                          <a:tab algn="l" pos="2743200"/>
                          <a:tab algn="l" pos="3657600"/>
                          <a:tab algn="l" pos="4572000"/>
                          <a:tab algn="l" pos="5486400"/>
                          <a:tab algn="l" pos="6400800"/>
                          <a:tab algn="l" pos="7315200"/>
                          <a:tab algn="l" pos="8229600"/>
                          <a:tab algn="l" pos="9144000"/>
                          <a:tab algn="l" pos="10058400"/>
                        </a:tabLst>
                      </a:pPr>
                      <a:r>
                        <a:rPr b="0" lang="en-US" sz="2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CH</a:t>
                      </a:r>
                      <a:r>
                        <a:rPr b="0" lang="en-US" sz="2400" spc="-1" strike="noStrike" baseline="-25000">
                          <a:solidFill>
                            <a:srgbClr val="000000"/>
                          </a:solidFill>
                          <a:latin typeface="Times New Roman"/>
                        </a:rPr>
                        <a:t>2</a:t>
                      </a:r>
                      <a:r>
                        <a:rPr b="0" lang="en-US" sz="2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O</a:t>
                      </a:r>
                      <a:endParaRPr b="0" lang="en-US" sz="24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0000" marR="9000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1368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cPr marL="90000" marR="90000">
                    <a:lnL w="5760">
                      <a:solidFill>
                        <a:srgbClr val="000000"/>
                      </a:solidFill>
                    </a:lnL>
                    <a:lnR w="1368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13680">
                      <a:solidFill>
                        <a:srgbClr val="000000"/>
                      </a:solidFill>
                    </a:lnB>
                    <a:noFill/>
                  </a:tcPr>
                </a:tc>
              </a:tr>
            </a:tbl>
          </a:graphicData>
        </a:graphic>
      </p:graphicFrame>
    </p:spTree>
  </p:cSld>
  <p:transition>
    <p:fade thruBlk="true"/>
  </p:transition>
</p:sld>
</file>

<file path=ppt/slides/slide7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2" name="TextShape 1"/>
          <p:cNvSpPr txBox="1"/>
          <p:nvPr/>
        </p:nvSpPr>
        <p:spPr>
          <a:xfrm>
            <a:off x="685800" y="38052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600" spc="-1" strike="noStrike">
                <a:solidFill>
                  <a:srgbClr val="9900ff"/>
                </a:solidFill>
                <a:latin typeface="Times New Roman"/>
              </a:rPr>
              <a:t>All These Molecules Have the Same Empirical Formula.  How Are the Molecules Different?, Continued</a:t>
            </a:r>
            <a:endParaRPr b="0" lang="en-US" sz="3600" spc="-1" strike="noStrike">
              <a:solidFill>
                <a:srgbClr val="9900ff"/>
              </a:solidFill>
              <a:latin typeface="Times New Roman"/>
            </a:endParaRPr>
          </a:p>
        </p:txBody>
      </p:sp>
      <p:graphicFrame>
        <p:nvGraphicFramePr>
          <p:cNvPr id="713" name="Table 2"/>
          <p:cNvGraphicFramePr/>
          <p:nvPr/>
        </p:nvGraphicFramePr>
        <p:xfrm>
          <a:off x="609480" y="1981080"/>
          <a:ext cx="8127720" cy="3501720"/>
        </p:xfrm>
        <a:graphic>
          <a:graphicData uri="http://schemas.openxmlformats.org/drawingml/2006/table">
            <a:tbl>
              <a:tblPr/>
              <a:tblGrid>
                <a:gridCol w="2133720"/>
                <a:gridCol w="1930320"/>
                <a:gridCol w="2032200"/>
                <a:gridCol w="2031840"/>
              </a:tblGrid>
              <a:tr h="901440">
                <a:tc>
                  <a:txBody>
                    <a:bodyPr lIns="90000" rIns="90000" tIns="46800" bIns="46800">
                      <a:noAutofit/>
                    </a:bodyPr>
                    <a:p>
                      <a:pPr algn="ctr">
                        <a:spcBef>
                          <a:spcPts val="598"/>
                        </a:spcBef>
                        <a:tabLst>
                          <a:tab algn="l" pos="0"/>
                          <a:tab algn="l" pos="914400"/>
                          <a:tab algn="l" pos="1828800"/>
                          <a:tab algn="l" pos="2743200"/>
                          <a:tab algn="l" pos="3657600"/>
                          <a:tab algn="l" pos="4572000"/>
                          <a:tab algn="l" pos="5486400"/>
                          <a:tab algn="l" pos="6400800"/>
                          <a:tab algn="l" pos="7315200"/>
                          <a:tab algn="l" pos="8229600"/>
                          <a:tab algn="l" pos="9144000"/>
                          <a:tab algn="l" pos="10058400"/>
                        </a:tabLst>
                      </a:pPr>
                      <a:r>
                        <a:rPr b="1" lang="en-US" sz="2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Name</a:t>
                      </a:r>
                      <a:endParaRPr b="0" lang="en-US" sz="24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0000" marR="90000">
                    <a:lnL w="1368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1368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90000" rIns="90000" tIns="46800" bIns="46800">
                      <a:noAutofit/>
                    </a:bodyPr>
                    <a:p>
                      <a:pPr algn="ctr">
                        <a:spcBef>
                          <a:spcPts val="598"/>
                        </a:spcBef>
                        <a:tabLst>
                          <a:tab algn="l" pos="0"/>
                          <a:tab algn="l" pos="914400"/>
                          <a:tab algn="l" pos="1828800"/>
                          <a:tab algn="l" pos="2743200"/>
                          <a:tab algn="l" pos="3657600"/>
                          <a:tab algn="l" pos="4572000"/>
                          <a:tab algn="l" pos="5486400"/>
                          <a:tab algn="l" pos="6400800"/>
                          <a:tab algn="l" pos="7315200"/>
                          <a:tab algn="l" pos="8229600"/>
                          <a:tab algn="l" pos="9144000"/>
                          <a:tab algn="l" pos="10058400"/>
                        </a:tabLst>
                      </a:pPr>
                      <a:r>
                        <a:rPr b="1" lang="en-US" sz="2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Molecular</a:t>
                      </a:r>
                      <a:endParaRPr b="0" lang="en-US" sz="24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  <a:p>
                      <a:pPr algn="ctr">
                        <a:spcBef>
                          <a:spcPts val="598"/>
                        </a:spcBef>
                        <a:tabLst>
                          <a:tab algn="l" pos="0"/>
                          <a:tab algn="l" pos="914400"/>
                          <a:tab algn="l" pos="1828800"/>
                          <a:tab algn="l" pos="2743200"/>
                          <a:tab algn="l" pos="3657600"/>
                          <a:tab algn="l" pos="4572000"/>
                          <a:tab algn="l" pos="5486400"/>
                          <a:tab algn="l" pos="6400800"/>
                          <a:tab algn="l" pos="7315200"/>
                          <a:tab algn="l" pos="8229600"/>
                          <a:tab algn="l" pos="9144000"/>
                          <a:tab algn="l" pos="10058400"/>
                        </a:tabLst>
                      </a:pPr>
                      <a:r>
                        <a:rPr b="1" lang="en-US" sz="2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Formula</a:t>
                      </a:r>
                      <a:endParaRPr b="0" lang="en-US" sz="24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0000" marR="9000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1368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90000" rIns="90000" tIns="46800" bIns="46800">
                      <a:noAutofit/>
                    </a:bodyPr>
                    <a:p>
                      <a:pPr algn="ctr">
                        <a:spcBef>
                          <a:spcPts val="598"/>
                        </a:spcBef>
                        <a:tabLst>
                          <a:tab algn="l" pos="0"/>
                          <a:tab algn="l" pos="914400"/>
                          <a:tab algn="l" pos="1828800"/>
                          <a:tab algn="l" pos="2743200"/>
                          <a:tab algn="l" pos="3657600"/>
                          <a:tab algn="l" pos="4572000"/>
                          <a:tab algn="l" pos="5486400"/>
                          <a:tab algn="l" pos="6400800"/>
                          <a:tab algn="l" pos="7315200"/>
                          <a:tab algn="l" pos="8229600"/>
                          <a:tab algn="l" pos="9144000"/>
                          <a:tab algn="l" pos="10058400"/>
                        </a:tabLst>
                      </a:pPr>
                      <a:r>
                        <a:rPr b="1" lang="en-US" sz="2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Empirical</a:t>
                      </a:r>
                      <a:endParaRPr b="0" lang="en-US" sz="24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  <a:p>
                      <a:pPr algn="ctr">
                        <a:spcBef>
                          <a:spcPts val="598"/>
                        </a:spcBef>
                        <a:tabLst>
                          <a:tab algn="l" pos="0"/>
                          <a:tab algn="l" pos="914400"/>
                          <a:tab algn="l" pos="1828800"/>
                          <a:tab algn="l" pos="2743200"/>
                          <a:tab algn="l" pos="3657600"/>
                          <a:tab algn="l" pos="4572000"/>
                          <a:tab algn="l" pos="5486400"/>
                          <a:tab algn="l" pos="6400800"/>
                          <a:tab algn="l" pos="7315200"/>
                          <a:tab algn="l" pos="8229600"/>
                          <a:tab algn="l" pos="9144000"/>
                          <a:tab algn="l" pos="10058400"/>
                        </a:tabLst>
                      </a:pPr>
                      <a:r>
                        <a:rPr b="1" lang="en-US" sz="2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Formula</a:t>
                      </a:r>
                      <a:endParaRPr b="0" lang="en-US" sz="24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0000" marR="9000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1368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90000" rIns="90000" tIns="46800" bIns="46800">
                      <a:noAutofit/>
                    </a:bodyPr>
                    <a:p>
                      <a:pPr algn="ctr">
                        <a:spcBef>
                          <a:spcPts val="598"/>
                        </a:spcBef>
                        <a:tabLst>
                          <a:tab algn="l" pos="0"/>
                          <a:tab algn="l" pos="914400"/>
                          <a:tab algn="l" pos="1828800"/>
                          <a:tab algn="l" pos="2743200"/>
                          <a:tab algn="l" pos="3657600"/>
                          <a:tab algn="l" pos="4572000"/>
                          <a:tab algn="l" pos="5486400"/>
                          <a:tab algn="l" pos="6400800"/>
                          <a:tab algn="l" pos="7315200"/>
                          <a:tab algn="l" pos="8229600"/>
                          <a:tab algn="l" pos="9144000"/>
                          <a:tab algn="l" pos="10058400"/>
                        </a:tabLst>
                      </a:pPr>
                      <a:r>
                        <a:rPr b="1" lang="en-US" sz="2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Molar</a:t>
                      </a:r>
                      <a:endParaRPr b="0" lang="en-US" sz="24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  <a:p>
                      <a:pPr algn="ctr">
                        <a:spcBef>
                          <a:spcPts val="598"/>
                        </a:spcBef>
                        <a:tabLst>
                          <a:tab algn="l" pos="0"/>
                          <a:tab algn="l" pos="914400"/>
                          <a:tab algn="l" pos="1828800"/>
                          <a:tab algn="l" pos="2743200"/>
                          <a:tab algn="l" pos="3657600"/>
                          <a:tab algn="l" pos="4572000"/>
                          <a:tab algn="l" pos="5486400"/>
                          <a:tab algn="l" pos="6400800"/>
                          <a:tab algn="l" pos="7315200"/>
                          <a:tab algn="l" pos="8229600"/>
                          <a:tab algn="l" pos="9144000"/>
                          <a:tab algn="l" pos="10058400"/>
                        </a:tabLst>
                      </a:pPr>
                      <a:r>
                        <a:rPr b="1" lang="en-US" sz="2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Mass, g</a:t>
                      </a:r>
                      <a:endParaRPr b="0" lang="en-US" sz="24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0000" marR="90000">
                    <a:lnL w="5760">
                      <a:solidFill>
                        <a:srgbClr val="000000"/>
                      </a:solidFill>
                    </a:lnL>
                    <a:lnR w="13680">
                      <a:solidFill>
                        <a:srgbClr val="000000"/>
                      </a:solidFill>
                    </a:lnR>
                    <a:lnT w="1368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649080">
                <a:tc>
                  <a:txBody>
                    <a:bodyPr lIns="90000" rIns="90000" tIns="46800" bIns="46800">
                      <a:noAutofit/>
                    </a:bodyPr>
                    <a:p>
                      <a:pPr algn="ctr">
                        <a:spcBef>
                          <a:spcPts val="598"/>
                        </a:spcBef>
                        <a:tabLst>
                          <a:tab algn="l" pos="0"/>
                          <a:tab algn="l" pos="914400"/>
                          <a:tab algn="l" pos="1828800"/>
                          <a:tab algn="l" pos="2743200"/>
                          <a:tab algn="l" pos="3657600"/>
                          <a:tab algn="l" pos="4572000"/>
                          <a:tab algn="l" pos="5486400"/>
                          <a:tab algn="l" pos="6400800"/>
                          <a:tab algn="l" pos="7315200"/>
                          <a:tab algn="l" pos="8229600"/>
                          <a:tab algn="l" pos="9144000"/>
                          <a:tab algn="l" pos="10058400"/>
                        </a:tabLst>
                      </a:pPr>
                      <a:r>
                        <a:rPr b="0" lang="en-US" sz="2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Glyceraldehyde</a:t>
                      </a:r>
                      <a:endParaRPr b="0" lang="en-US" sz="24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0000" marR="90000">
                    <a:lnL w="1368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90000" rIns="90000" tIns="46800" bIns="46800">
                      <a:noAutofit/>
                    </a:bodyPr>
                    <a:p>
                      <a:pPr algn="ctr">
                        <a:spcBef>
                          <a:spcPts val="598"/>
                        </a:spcBef>
                        <a:tabLst>
                          <a:tab algn="l" pos="0"/>
                          <a:tab algn="l" pos="914400"/>
                          <a:tab algn="l" pos="1828800"/>
                          <a:tab algn="l" pos="2743200"/>
                          <a:tab algn="l" pos="3657600"/>
                          <a:tab algn="l" pos="4572000"/>
                          <a:tab algn="l" pos="5486400"/>
                          <a:tab algn="l" pos="6400800"/>
                          <a:tab algn="l" pos="7315200"/>
                          <a:tab algn="l" pos="8229600"/>
                          <a:tab algn="l" pos="9144000"/>
                          <a:tab algn="l" pos="10058400"/>
                        </a:tabLst>
                      </a:pPr>
                      <a:r>
                        <a:rPr b="0" lang="en-US" sz="2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C</a:t>
                      </a:r>
                      <a:r>
                        <a:rPr b="0" lang="en-US" sz="2400" spc="-1" strike="noStrike" baseline="-25000">
                          <a:solidFill>
                            <a:srgbClr val="000000"/>
                          </a:solidFill>
                          <a:latin typeface="Times New Roman"/>
                        </a:rPr>
                        <a:t>3</a:t>
                      </a:r>
                      <a:r>
                        <a:rPr b="0" lang="en-US" sz="2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H</a:t>
                      </a:r>
                      <a:r>
                        <a:rPr b="0" lang="en-US" sz="2400" spc="-1" strike="noStrike" baseline="-25000">
                          <a:solidFill>
                            <a:srgbClr val="000000"/>
                          </a:solidFill>
                          <a:latin typeface="Times New Roman"/>
                        </a:rPr>
                        <a:t>6</a:t>
                      </a:r>
                      <a:r>
                        <a:rPr b="0" lang="en-US" sz="2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O</a:t>
                      </a:r>
                      <a:r>
                        <a:rPr b="0" lang="en-US" sz="2400" spc="-1" strike="noStrike" baseline="-25000">
                          <a:solidFill>
                            <a:srgbClr val="000000"/>
                          </a:solidFill>
                          <a:latin typeface="Times New Roman"/>
                        </a:rPr>
                        <a:t>3</a:t>
                      </a:r>
                      <a:endParaRPr b="0" lang="en-US" sz="24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0000" marR="9000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90000" rIns="90000" tIns="46800" bIns="46800">
                      <a:noAutofit/>
                    </a:bodyPr>
                    <a:p>
                      <a:pPr algn="ctr">
                        <a:spcBef>
                          <a:spcPts val="598"/>
                        </a:spcBef>
                        <a:tabLst>
                          <a:tab algn="l" pos="0"/>
                          <a:tab algn="l" pos="914400"/>
                          <a:tab algn="l" pos="1828800"/>
                          <a:tab algn="l" pos="2743200"/>
                          <a:tab algn="l" pos="3657600"/>
                          <a:tab algn="l" pos="4572000"/>
                          <a:tab algn="l" pos="5486400"/>
                          <a:tab algn="l" pos="6400800"/>
                          <a:tab algn="l" pos="7315200"/>
                          <a:tab algn="l" pos="8229600"/>
                          <a:tab algn="l" pos="9144000"/>
                          <a:tab algn="l" pos="10058400"/>
                        </a:tabLst>
                      </a:pPr>
                      <a:r>
                        <a:rPr b="0" lang="en-US" sz="2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CH</a:t>
                      </a:r>
                      <a:r>
                        <a:rPr b="0" lang="en-US" sz="2400" spc="-1" strike="noStrike" baseline="-25000">
                          <a:solidFill>
                            <a:srgbClr val="000000"/>
                          </a:solidFill>
                          <a:latin typeface="Times New Roman"/>
                        </a:rPr>
                        <a:t>2</a:t>
                      </a:r>
                      <a:r>
                        <a:rPr b="0" lang="en-US" sz="2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O</a:t>
                      </a:r>
                      <a:endParaRPr b="0" lang="en-US" sz="24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0000" marR="9000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90000" rIns="90000" tIns="46800" bIns="46800">
                      <a:noAutofit/>
                    </a:bodyPr>
                    <a:p>
                      <a:pPr algn="ctr">
                        <a:spcBef>
                          <a:spcPts val="598"/>
                        </a:spcBef>
                        <a:tabLst>
                          <a:tab algn="l" pos="0"/>
                          <a:tab algn="l" pos="914400"/>
                          <a:tab algn="l" pos="1828800"/>
                          <a:tab algn="l" pos="2743200"/>
                          <a:tab algn="l" pos="3657600"/>
                          <a:tab algn="l" pos="4572000"/>
                          <a:tab algn="l" pos="5486400"/>
                          <a:tab algn="l" pos="6400800"/>
                          <a:tab algn="l" pos="7315200"/>
                          <a:tab algn="l" pos="8229600"/>
                          <a:tab algn="l" pos="9144000"/>
                          <a:tab algn="l" pos="10058400"/>
                        </a:tabLst>
                      </a:pPr>
                      <a:r>
                        <a:rPr b="0" lang="en-US" sz="2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90</a:t>
                      </a:r>
                      <a:endParaRPr b="0" lang="en-US" sz="24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0000" marR="90000">
                    <a:lnL w="5760">
                      <a:solidFill>
                        <a:srgbClr val="000000"/>
                      </a:solidFill>
                    </a:lnL>
                    <a:lnR w="1368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650520">
                <a:tc>
                  <a:txBody>
                    <a:bodyPr lIns="90000" rIns="90000" tIns="46800" bIns="46800">
                      <a:noAutofit/>
                    </a:bodyPr>
                    <a:p>
                      <a:pPr algn="ctr">
                        <a:spcBef>
                          <a:spcPts val="598"/>
                        </a:spcBef>
                        <a:tabLst>
                          <a:tab algn="l" pos="0"/>
                          <a:tab algn="l" pos="914400"/>
                          <a:tab algn="l" pos="1828800"/>
                          <a:tab algn="l" pos="2743200"/>
                          <a:tab algn="l" pos="3657600"/>
                          <a:tab algn="l" pos="4572000"/>
                          <a:tab algn="l" pos="5486400"/>
                          <a:tab algn="l" pos="6400800"/>
                          <a:tab algn="l" pos="7315200"/>
                          <a:tab algn="l" pos="8229600"/>
                          <a:tab algn="l" pos="9144000"/>
                          <a:tab algn="l" pos="10058400"/>
                        </a:tabLst>
                      </a:pPr>
                      <a:r>
                        <a:rPr b="0" lang="en-US" sz="2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Erythrose</a:t>
                      </a:r>
                      <a:endParaRPr b="0" lang="en-US" sz="24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0000" marR="90000">
                    <a:lnL w="1368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90000" rIns="90000" tIns="46800" bIns="46800">
                      <a:noAutofit/>
                    </a:bodyPr>
                    <a:p>
                      <a:pPr algn="ctr">
                        <a:spcBef>
                          <a:spcPts val="598"/>
                        </a:spcBef>
                        <a:tabLst>
                          <a:tab algn="l" pos="0"/>
                          <a:tab algn="l" pos="914400"/>
                          <a:tab algn="l" pos="1828800"/>
                          <a:tab algn="l" pos="2743200"/>
                          <a:tab algn="l" pos="3657600"/>
                          <a:tab algn="l" pos="4572000"/>
                          <a:tab algn="l" pos="5486400"/>
                          <a:tab algn="l" pos="6400800"/>
                          <a:tab algn="l" pos="7315200"/>
                          <a:tab algn="l" pos="8229600"/>
                          <a:tab algn="l" pos="9144000"/>
                          <a:tab algn="l" pos="10058400"/>
                        </a:tabLst>
                      </a:pPr>
                      <a:r>
                        <a:rPr b="0" lang="en-US" sz="2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C</a:t>
                      </a:r>
                      <a:r>
                        <a:rPr b="0" lang="en-US" sz="2400" spc="-1" strike="noStrike" baseline="-25000">
                          <a:solidFill>
                            <a:srgbClr val="000000"/>
                          </a:solidFill>
                          <a:latin typeface="Times New Roman"/>
                        </a:rPr>
                        <a:t>4</a:t>
                      </a:r>
                      <a:r>
                        <a:rPr b="0" lang="en-US" sz="2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H</a:t>
                      </a:r>
                      <a:r>
                        <a:rPr b="0" lang="en-US" sz="2400" spc="-1" strike="noStrike" baseline="-25000">
                          <a:solidFill>
                            <a:srgbClr val="000000"/>
                          </a:solidFill>
                          <a:latin typeface="Times New Roman"/>
                        </a:rPr>
                        <a:t>8</a:t>
                      </a:r>
                      <a:r>
                        <a:rPr b="0" lang="en-US" sz="2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O</a:t>
                      </a:r>
                      <a:r>
                        <a:rPr b="0" lang="en-US" sz="2400" spc="-1" strike="noStrike" baseline="-25000">
                          <a:solidFill>
                            <a:srgbClr val="000000"/>
                          </a:solidFill>
                          <a:latin typeface="Times New Roman"/>
                        </a:rPr>
                        <a:t>4</a:t>
                      </a:r>
                      <a:endParaRPr b="0" lang="en-US" sz="24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0000" marR="9000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90000" rIns="90000" tIns="46800" bIns="46800">
                      <a:noAutofit/>
                    </a:bodyPr>
                    <a:p>
                      <a:pPr algn="ctr">
                        <a:spcBef>
                          <a:spcPts val="598"/>
                        </a:spcBef>
                        <a:tabLst>
                          <a:tab algn="l" pos="0"/>
                          <a:tab algn="l" pos="914400"/>
                          <a:tab algn="l" pos="1828800"/>
                          <a:tab algn="l" pos="2743200"/>
                          <a:tab algn="l" pos="3657600"/>
                          <a:tab algn="l" pos="4572000"/>
                          <a:tab algn="l" pos="5486400"/>
                          <a:tab algn="l" pos="6400800"/>
                          <a:tab algn="l" pos="7315200"/>
                          <a:tab algn="l" pos="8229600"/>
                          <a:tab algn="l" pos="9144000"/>
                          <a:tab algn="l" pos="10058400"/>
                        </a:tabLst>
                      </a:pPr>
                      <a:r>
                        <a:rPr b="0" lang="en-US" sz="2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CH</a:t>
                      </a:r>
                      <a:r>
                        <a:rPr b="0" lang="en-US" sz="2400" spc="-1" strike="noStrike" baseline="-25000">
                          <a:solidFill>
                            <a:srgbClr val="000000"/>
                          </a:solidFill>
                          <a:latin typeface="Times New Roman"/>
                        </a:rPr>
                        <a:t>2</a:t>
                      </a:r>
                      <a:r>
                        <a:rPr b="0" lang="en-US" sz="2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O</a:t>
                      </a:r>
                      <a:endParaRPr b="0" lang="en-US" sz="24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0000" marR="9000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90000" rIns="90000" tIns="46800" bIns="46800">
                      <a:noAutofit/>
                    </a:bodyPr>
                    <a:p>
                      <a:pPr algn="ctr">
                        <a:spcBef>
                          <a:spcPts val="598"/>
                        </a:spcBef>
                        <a:tabLst>
                          <a:tab algn="l" pos="0"/>
                          <a:tab algn="l" pos="914400"/>
                          <a:tab algn="l" pos="1828800"/>
                          <a:tab algn="l" pos="2743200"/>
                          <a:tab algn="l" pos="3657600"/>
                          <a:tab algn="l" pos="4572000"/>
                          <a:tab algn="l" pos="5486400"/>
                          <a:tab algn="l" pos="6400800"/>
                          <a:tab algn="l" pos="7315200"/>
                          <a:tab algn="l" pos="8229600"/>
                          <a:tab algn="l" pos="9144000"/>
                          <a:tab algn="l" pos="10058400"/>
                        </a:tabLst>
                      </a:pPr>
                      <a:r>
                        <a:rPr b="0" lang="en-US" sz="2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120</a:t>
                      </a:r>
                      <a:endParaRPr b="0" lang="en-US" sz="24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0000" marR="90000">
                    <a:lnL w="5760">
                      <a:solidFill>
                        <a:srgbClr val="000000"/>
                      </a:solidFill>
                    </a:lnL>
                    <a:lnR w="1368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650880">
                <a:tc>
                  <a:txBody>
                    <a:bodyPr lIns="90000" rIns="90000" tIns="46800" bIns="46800">
                      <a:noAutofit/>
                    </a:bodyPr>
                    <a:p>
                      <a:pPr algn="ctr">
                        <a:spcBef>
                          <a:spcPts val="598"/>
                        </a:spcBef>
                        <a:tabLst>
                          <a:tab algn="l" pos="0"/>
                          <a:tab algn="l" pos="914400"/>
                          <a:tab algn="l" pos="1828800"/>
                          <a:tab algn="l" pos="2743200"/>
                          <a:tab algn="l" pos="3657600"/>
                          <a:tab algn="l" pos="4572000"/>
                          <a:tab algn="l" pos="5486400"/>
                          <a:tab algn="l" pos="6400800"/>
                          <a:tab algn="l" pos="7315200"/>
                          <a:tab algn="l" pos="8229600"/>
                          <a:tab algn="l" pos="9144000"/>
                          <a:tab algn="l" pos="10058400"/>
                        </a:tabLst>
                      </a:pPr>
                      <a:r>
                        <a:rPr b="0" lang="en-US" sz="2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Arabinose</a:t>
                      </a:r>
                      <a:endParaRPr b="0" lang="en-US" sz="24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0000" marR="90000">
                    <a:lnL w="1368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90000" rIns="90000" tIns="46800" bIns="46800">
                      <a:noAutofit/>
                    </a:bodyPr>
                    <a:p>
                      <a:pPr algn="ctr">
                        <a:spcBef>
                          <a:spcPts val="598"/>
                        </a:spcBef>
                        <a:tabLst>
                          <a:tab algn="l" pos="0"/>
                          <a:tab algn="l" pos="914400"/>
                          <a:tab algn="l" pos="1828800"/>
                          <a:tab algn="l" pos="2743200"/>
                          <a:tab algn="l" pos="3657600"/>
                          <a:tab algn="l" pos="4572000"/>
                          <a:tab algn="l" pos="5486400"/>
                          <a:tab algn="l" pos="6400800"/>
                          <a:tab algn="l" pos="7315200"/>
                          <a:tab algn="l" pos="8229600"/>
                          <a:tab algn="l" pos="9144000"/>
                          <a:tab algn="l" pos="10058400"/>
                        </a:tabLst>
                      </a:pPr>
                      <a:r>
                        <a:rPr b="0" lang="en-US" sz="2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C</a:t>
                      </a:r>
                      <a:r>
                        <a:rPr b="0" lang="en-US" sz="2400" spc="-1" strike="noStrike" baseline="-25000">
                          <a:solidFill>
                            <a:srgbClr val="000000"/>
                          </a:solidFill>
                          <a:latin typeface="Times New Roman"/>
                        </a:rPr>
                        <a:t>5</a:t>
                      </a:r>
                      <a:r>
                        <a:rPr b="0" lang="en-US" sz="2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H</a:t>
                      </a:r>
                      <a:r>
                        <a:rPr b="0" lang="en-US" sz="2400" spc="-1" strike="noStrike" baseline="-25000">
                          <a:solidFill>
                            <a:srgbClr val="000000"/>
                          </a:solidFill>
                          <a:latin typeface="Times New Roman"/>
                        </a:rPr>
                        <a:t>10</a:t>
                      </a:r>
                      <a:r>
                        <a:rPr b="0" lang="en-US" sz="2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O</a:t>
                      </a:r>
                      <a:r>
                        <a:rPr b="0" lang="en-US" sz="2400" spc="-1" strike="noStrike" baseline="-25000">
                          <a:solidFill>
                            <a:srgbClr val="000000"/>
                          </a:solidFill>
                          <a:latin typeface="Times New Roman"/>
                        </a:rPr>
                        <a:t>5</a:t>
                      </a:r>
                      <a:endParaRPr b="0" lang="en-US" sz="24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0000" marR="9000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90000" rIns="90000" tIns="46800" bIns="46800">
                      <a:noAutofit/>
                    </a:bodyPr>
                    <a:p>
                      <a:pPr algn="ctr">
                        <a:spcBef>
                          <a:spcPts val="598"/>
                        </a:spcBef>
                        <a:tabLst>
                          <a:tab algn="l" pos="0"/>
                          <a:tab algn="l" pos="914400"/>
                          <a:tab algn="l" pos="1828800"/>
                          <a:tab algn="l" pos="2743200"/>
                          <a:tab algn="l" pos="3657600"/>
                          <a:tab algn="l" pos="4572000"/>
                          <a:tab algn="l" pos="5486400"/>
                          <a:tab algn="l" pos="6400800"/>
                          <a:tab algn="l" pos="7315200"/>
                          <a:tab algn="l" pos="8229600"/>
                          <a:tab algn="l" pos="9144000"/>
                          <a:tab algn="l" pos="10058400"/>
                        </a:tabLst>
                      </a:pPr>
                      <a:r>
                        <a:rPr b="0" lang="en-US" sz="2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CH</a:t>
                      </a:r>
                      <a:r>
                        <a:rPr b="0" lang="en-US" sz="2400" spc="-1" strike="noStrike" baseline="-25000">
                          <a:solidFill>
                            <a:srgbClr val="000000"/>
                          </a:solidFill>
                          <a:latin typeface="Times New Roman"/>
                        </a:rPr>
                        <a:t>2</a:t>
                      </a:r>
                      <a:r>
                        <a:rPr b="0" lang="en-US" sz="2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O</a:t>
                      </a:r>
                      <a:endParaRPr b="0" lang="en-US" sz="24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0000" marR="9000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90000" rIns="90000" tIns="46800" bIns="46800">
                      <a:noAutofit/>
                    </a:bodyPr>
                    <a:p>
                      <a:pPr algn="ctr">
                        <a:spcBef>
                          <a:spcPts val="598"/>
                        </a:spcBef>
                        <a:tabLst>
                          <a:tab algn="l" pos="0"/>
                          <a:tab algn="l" pos="914400"/>
                          <a:tab algn="l" pos="1828800"/>
                          <a:tab algn="l" pos="2743200"/>
                          <a:tab algn="l" pos="3657600"/>
                          <a:tab algn="l" pos="4572000"/>
                          <a:tab algn="l" pos="5486400"/>
                          <a:tab algn="l" pos="6400800"/>
                          <a:tab algn="l" pos="7315200"/>
                          <a:tab algn="l" pos="8229600"/>
                          <a:tab algn="l" pos="9144000"/>
                          <a:tab algn="l" pos="10058400"/>
                        </a:tabLst>
                      </a:pPr>
                      <a:r>
                        <a:rPr b="0" lang="en-US" sz="2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150</a:t>
                      </a:r>
                      <a:endParaRPr b="0" lang="en-US" sz="24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0000" marR="90000">
                    <a:lnL w="5760">
                      <a:solidFill>
                        <a:srgbClr val="000000"/>
                      </a:solidFill>
                    </a:lnL>
                    <a:lnR w="1368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650160">
                <a:tc>
                  <a:txBody>
                    <a:bodyPr lIns="90000" rIns="90000" tIns="46800" bIns="46800">
                      <a:noAutofit/>
                    </a:bodyPr>
                    <a:p>
                      <a:pPr algn="ctr">
                        <a:spcBef>
                          <a:spcPts val="598"/>
                        </a:spcBef>
                        <a:tabLst>
                          <a:tab algn="l" pos="0"/>
                          <a:tab algn="l" pos="914400"/>
                          <a:tab algn="l" pos="1828800"/>
                          <a:tab algn="l" pos="2743200"/>
                          <a:tab algn="l" pos="3657600"/>
                          <a:tab algn="l" pos="4572000"/>
                          <a:tab algn="l" pos="5486400"/>
                          <a:tab algn="l" pos="6400800"/>
                          <a:tab algn="l" pos="7315200"/>
                          <a:tab algn="l" pos="8229600"/>
                          <a:tab algn="l" pos="9144000"/>
                          <a:tab algn="l" pos="10058400"/>
                        </a:tabLst>
                      </a:pPr>
                      <a:r>
                        <a:rPr b="0" lang="en-US" sz="2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Glucose</a:t>
                      </a:r>
                      <a:endParaRPr b="0" lang="en-US" sz="24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0000" marR="90000">
                    <a:lnL w="1368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1368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90000" rIns="90000" tIns="46800" bIns="46800">
                      <a:noAutofit/>
                    </a:bodyPr>
                    <a:p>
                      <a:pPr algn="ctr">
                        <a:spcBef>
                          <a:spcPts val="598"/>
                        </a:spcBef>
                        <a:tabLst>
                          <a:tab algn="l" pos="0"/>
                          <a:tab algn="l" pos="914400"/>
                          <a:tab algn="l" pos="1828800"/>
                          <a:tab algn="l" pos="2743200"/>
                          <a:tab algn="l" pos="3657600"/>
                          <a:tab algn="l" pos="4572000"/>
                          <a:tab algn="l" pos="5486400"/>
                          <a:tab algn="l" pos="6400800"/>
                          <a:tab algn="l" pos="7315200"/>
                          <a:tab algn="l" pos="8229600"/>
                          <a:tab algn="l" pos="9144000"/>
                          <a:tab algn="l" pos="10058400"/>
                        </a:tabLst>
                      </a:pPr>
                      <a:r>
                        <a:rPr b="0" lang="en-US" sz="2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C</a:t>
                      </a:r>
                      <a:r>
                        <a:rPr b="0" lang="en-US" sz="2400" spc="-1" strike="noStrike" baseline="-25000">
                          <a:solidFill>
                            <a:srgbClr val="000000"/>
                          </a:solidFill>
                          <a:latin typeface="Times New Roman"/>
                        </a:rPr>
                        <a:t>6</a:t>
                      </a:r>
                      <a:r>
                        <a:rPr b="0" lang="en-US" sz="2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H</a:t>
                      </a:r>
                      <a:r>
                        <a:rPr b="0" lang="en-US" sz="2400" spc="-1" strike="noStrike" baseline="-25000">
                          <a:solidFill>
                            <a:srgbClr val="000000"/>
                          </a:solidFill>
                          <a:latin typeface="Times New Roman"/>
                        </a:rPr>
                        <a:t>12</a:t>
                      </a:r>
                      <a:r>
                        <a:rPr b="0" lang="en-US" sz="2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O</a:t>
                      </a:r>
                      <a:r>
                        <a:rPr b="0" lang="en-US" sz="2400" spc="-1" strike="noStrike" baseline="-25000">
                          <a:solidFill>
                            <a:srgbClr val="000000"/>
                          </a:solidFill>
                          <a:latin typeface="Times New Roman"/>
                        </a:rPr>
                        <a:t>6</a:t>
                      </a:r>
                      <a:endParaRPr b="0" lang="en-US" sz="24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0000" marR="9000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1368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90000" rIns="90000" tIns="46800" bIns="46800">
                      <a:noAutofit/>
                    </a:bodyPr>
                    <a:p>
                      <a:pPr algn="ctr">
                        <a:spcBef>
                          <a:spcPts val="598"/>
                        </a:spcBef>
                        <a:tabLst>
                          <a:tab algn="l" pos="0"/>
                          <a:tab algn="l" pos="914400"/>
                          <a:tab algn="l" pos="1828800"/>
                          <a:tab algn="l" pos="2743200"/>
                          <a:tab algn="l" pos="3657600"/>
                          <a:tab algn="l" pos="4572000"/>
                          <a:tab algn="l" pos="5486400"/>
                          <a:tab algn="l" pos="6400800"/>
                          <a:tab algn="l" pos="7315200"/>
                          <a:tab algn="l" pos="8229600"/>
                          <a:tab algn="l" pos="9144000"/>
                          <a:tab algn="l" pos="10058400"/>
                        </a:tabLst>
                      </a:pPr>
                      <a:r>
                        <a:rPr b="0" lang="en-US" sz="2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CH</a:t>
                      </a:r>
                      <a:r>
                        <a:rPr b="0" lang="en-US" sz="2400" spc="-1" strike="noStrike" baseline="-25000">
                          <a:solidFill>
                            <a:srgbClr val="000000"/>
                          </a:solidFill>
                          <a:latin typeface="Times New Roman"/>
                        </a:rPr>
                        <a:t>2</a:t>
                      </a:r>
                      <a:r>
                        <a:rPr b="0" lang="en-US" sz="2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O</a:t>
                      </a:r>
                      <a:endParaRPr b="0" lang="en-US" sz="24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0000" marR="9000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1368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90000" rIns="90000" tIns="46800" bIns="46800">
                      <a:noAutofit/>
                    </a:bodyPr>
                    <a:p>
                      <a:pPr algn="ctr">
                        <a:spcBef>
                          <a:spcPts val="598"/>
                        </a:spcBef>
                        <a:tabLst>
                          <a:tab algn="l" pos="0"/>
                          <a:tab algn="l" pos="914400"/>
                          <a:tab algn="l" pos="1828800"/>
                          <a:tab algn="l" pos="2743200"/>
                          <a:tab algn="l" pos="3657600"/>
                          <a:tab algn="l" pos="4572000"/>
                          <a:tab algn="l" pos="5486400"/>
                          <a:tab algn="l" pos="6400800"/>
                          <a:tab algn="l" pos="7315200"/>
                          <a:tab algn="l" pos="8229600"/>
                          <a:tab algn="l" pos="9144000"/>
                          <a:tab algn="l" pos="10058400"/>
                        </a:tabLst>
                      </a:pPr>
                      <a:r>
                        <a:rPr b="0" lang="en-US" sz="2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180</a:t>
                      </a:r>
                      <a:endParaRPr b="0" lang="en-US" sz="24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0000" marR="90000">
                    <a:lnL w="5760">
                      <a:solidFill>
                        <a:srgbClr val="000000"/>
                      </a:solidFill>
                    </a:lnL>
                    <a:lnR w="1368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13680">
                      <a:solidFill>
                        <a:srgbClr val="000000"/>
                      </a:solidFill>
                    </a:lnB>
                    <a:noFill/>
                  </a:tcPr>
                </a:tc>
              </a:tr>
            </a:tbl>
          </a:graphicData>
        </a:graphic>
      </p:graphicFrame>
    </p:spTree>
  </p:cSld>
  <p:transition>
    <p:fade thruBlk="true"/>
  </p:transition>
</p:sld>
</file>

<file path=ppt/slides/slide7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4" name="TextShape 1"/>
          <p:cNvSpPr txBox="1"/>
          <p:nvPr/>
        </p:nvSpPr>
        <p:spPr>
          <a:xfrm>
            <a:off x="685800" y="39312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4400" spc="-1" strike="noStrike">
                <a:solidFill>
                  <a:srgbClr val="9900ff"/>
                </a:solidFill>
                <a:latin typeface="Times New Roman"/>
              </a:rPr>
              <a:t>Molecular Formulas</a:t>
            </a:r>
            <a:endParaRPr b="0" lang="en-US" sz="4400" spc="-1" strike="noStrike">
              <a:solidFill>
                <a:srgbClr val="9900ff"/>
              </a:solidFill>
              <a:latin typeface="Times New Roman"/>
            </a:endParaRPr>
          </a:p>
        </p:txBody>
      </p:sp>
      <p:sp>
        <p:nvSpPr>
          <p:cNvPr id="715" name="TextShape 2"/>
          <p:cNvSpPr txBox="1"/>
          <p:nvPr/>
        </p:nvSpPr>
        <p:spPr>
          <a:xfrm>
            <a:off x="685800" y="1981080"/>
            <a:ext cx="7772400" cy="27432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>
            <a:normAutofit/>
          </a:bodyPr>
          <a:p>
            <a:pPr marL="342720" indent="-342720">
              <a:spcBef>
                <a:spcPts val="799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The molecular formula is a multiple of the empirical formula.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spcBef>
                <a:spcPts val="799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To determine the molecular formula, you need to know the empirical formula and the molar mass of the compound.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spcBef>
                <a:spcPts val="799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</p:txBody>
      </p:sp>
      <p:grpSp>
        <p:nvGrpSpPr>
          <p:cNvPr id="716" name="Group 3"/>
          <p:cNvGrpSpPr/>
          <p:nvPr/>
        </p:nvGrpSpPr>
        <p:grpSpPr>
          <a:xfrm>
            <a:off x="579600" y="5029200"/>
            <a:ext cx="8289000" cy="1060200"/>
            <a:chOff x="579600" y="5029200"/>
            <a:chExt cx="8289000" cy="1060200"/>
          </a:xfrm>
        </p:grpSpPr>
        <p:sp>
          <p:nvSpPr>
            <p:cNvPr id="717" name="CustomShape 4"/>
            <p:cNvSpPr/>
            <p:nvPr/>
          </p:nvSpPr>
          <p:spPr>
            <a:xfrm>
              <a:off x="579600" y="5029200"/>
              <a:ext cx="3334680" cy="1060200"/>
            </a:xfrm>
            <a:prstGeom prst="rect">
              <a:avLst/>
            </a:prstGeom>
            <a:noFill/>
            <a:ln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90360" rIns="90360" tIns="44280" bIns="44280">
              <a:spAutoFit/>
            </a:bodyPr>
            <a:p>
              <a:pPr>
                <a:tabLst>
                  <a:tab algn="l" pos="0"/>
                  <a:tab algn="l" pos="914400"/>
                  <a:tab algn="l" pos="1828800"/>
                  <a:tab algn="l" pos="2743200"/>
                  <a:tab algn="l" pos="3657600"/>
                  <a:tab algn="l" pos="4572000"/>
                  <a:tab algn="l" pos="5486400"/>
                  <a:tab algn="l" pos="6400800"/>
                  <a:tab algn="l" pos="7315200"/>
                  <a:tab algn="l" pos="8229600"/>
                  <a:tab algn="l" pos="9144000"/>
                  <a:tab algn="l" pos="10058400"/>
                </a:tabLst>
              </a:pPr>
              <a:r>
                <a:rPr b="0" lang="en-US" sz="2800" spc="-1" strike="noStrike" u="sng">
                  <a:solidFill>
                    <a:srgbClr val="ff0000"/>
                  </a:solidFill>
                  <a:uFillTx/>
                  <a:latin typeface="Times New Roman"/>
                </a:rPr>
                <a:t>Molar mass</a:t>
              </a:r>
              <a:r>
                <a:rPr b="0" lang="en-US" sz="2800" spc="-1" strike="noStrike" u="sng" baseline="-25000">
                  <a:solidFill>
                    <a:srgbClr val="ff0000"/>
                  </a:solidFill>
                  <a:uFillTx/>
                  <a:latin typeface="Times New Roman"/>
                </a:rPr>
                <a:t>real formula</a:t>
              </a:r>
              <a:endParaRPr b="0" lang="en-US" sz="2800" spc="-1" strike="noStrike">
                <a:solidFill>
                  <a:srgbClr val="000000"/>
                </a:solidFill>
                <a:latin typeface="Times New Roman"/>
              </a:endParaRPr>
            </a:p>
            <a:p>
              <a:pPr>
                <a:tabLst>
                  <a:tab algn="l" pos="0"/>
                  <a:tab algn="l" pos="914400"/>
                  <a:tab algn="l" pos="1828800"/>
                  <a:tab algn="l" pos="2743200"/>
                  <a:tab algn="l" pos="3657600"/>
                  <a:tab algn="l" pos="4572000"/>
                  <a:tab algn="l" pos="5486400"/>
                  <a:tab algn="l" pos="6400800"/>
                  <a:tab algn="l" pos="7315200"/>
                  <a:tab algn="l" pos="8229600"/>
                  <a:tab algn="l" pos="9144000"/>
                  <a:tab algn="l" pos="10058400"/>
                </a:tabLst>
              </a:pPr>
              <a:r>
                <a:rPr b="0" lang="en-US" sz="2800" spc="-1" strike="noStrike">
                  <a:solidFill>
                    <a:srgbClr val="ff0000"/>
                  </a:solidFill>
                  <a:latin typeface="Times New Roman"/>
                </a:rPr>
                <a:t>Molar mass</a:t>
              </a:r>
              <a:r>
                <a:rPr b="0" lang="en-US" sz="2800" spc="-1" strike="noStrike" baseline="-25000">
                  <a:solidFill>
                    <a:srgbClr val="ff0000"/>
                  </a:solidFill>
                  <a:latin typeface="Times New Roman"/>
                </a:rPr>
                <a:t>empirical formula</a:t>
              </a:r>
              <a:endParaRPr b="0" lang="en-US" sz="2800" spc="-1" strike="noStrike">
                <a:solidFill>
                  <a:srgbClr val="000000"/>
                </a:solidFill>
                <a:latin typeface="Times New Roman"/>
              </a:endParaRPr>
            </a:p>
          </p:txBody>
        </p:sp>
        <p:sp>
          <p:nvSpPr>
            <p:cNvPr id="718" name="CustomShape 5"/>
            <p:cNvSpPr/>
            <p:nvPr/>
          </p:nvSpPr>
          <p:spPr>
            <a:xfrm>
              <a:off x="3487320" y="5197320"/>
              <a:ext cx="5381280" cy="515520"/>
            </a:xfrm>
            <a:prstGeom prst="rect">
              <a:avLst/>
            </a:prstGeom>
            <a:noFill/>
            <a:ln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90360" rIns="90360" tIns="44280" bIns="44280">
              <a:spAutoFit/>
            </a:bodyPr>
            <a:p>
              <a:pPr>
                <a:tabLst>
                  <a:tab algn="l" pos="0"/>
                  <a:tab algn="l" pos="914400"/>
                  <a:tab algn="l" pos="1828800"/>
                  <a:tab algn="l" pos="2743200"/>
                  <a:tab algn="l" pos="3657600"/>
                  <a:tab algn="l" pos="4572000"/>
                  <a:tab algn="l" pos="5486400"/>
                  <a:tab algn="l" pos="6400800"/>
                  <a:tab algn="l" pos="7315200"/>
                  <a:tab algn="l" pos="8229600"/>
                  <a:tab algn="l" pos="9144000"/>
                  <a:tab algn="l" pos="10058400"/>
                </a:tabLst>
              </a:pPr>
              <a:r>
                <a:rPr b="0" lang="en-US" sz="2800" spc="-1" strike="noStrike">
                  <a:solidFill>
                    <a:srgbClr val="ff0000"/>
                  </a:solidFill>
                  <a:latin typeface="Times New Roman"/>
                </a:rPr>
                <a:t>=  Factor used to multiply subscripts</a:t>
              </a:r>
              <a:endParaRPr b="0" lang="en-US" sz="2800" spc="-1" strike="noStrike">
                <a:solidFill>
                  <a:srgbClr val="000000"/>
                </a:solidFill>
                <a:latin typeface="Times New Roman"/>
              </a:endParaRPr>
            </a:p>
          </p:txBody>
        </p:sp>
      </p:grpSp>
    </p:spTree>
  </p:cSld>
  <p:transition>
    <p:fade thruBlk="true"/>
  </p:transition>
  <p:timing>
    <p:tnLst>
      <p:par>
        <p:cTn id="1354" dur="indefinite" restart="never" nodeType="tmRoot">
          <p:childTnLst>
            <p:seq>
              <p:cTn id="1355" dur="indefinite" nodeType="mainSeq">
                <p:childTnLst>
                  <p:par>
                    <p:cTn id="1356" fill="hold">
                      <p:stCondLst>
                        <p:cond delay="indefinite"/>
                      </p:stCondLst>
                      <p:childTnLst>
                        <p:par>
                          <p:cTn id="1357" fill="hold">
                            <p:stCondLst>
                              <p:cond delay="0"/>
                            </p:stCondLst>
                            <p:childTnLst>
                              <p:par>
                                <p:cTn id="1358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360" dur="500"/>
                                        <p:tgtEl>
                                          <p:spTgt spid="7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61" fill="hold">
                      <p:stCondLst>
                        <p:cond delay="indefinite"/>
                      </p:stCondLst>
                      <p:childTnLst>
                        <p:par>
                          <p:cTn id="1362" fill="hold">
                            <p:stCondLst>
                              <p:cond delay="0"/>
                            </p:stCondLst>
                            <p:childTnLst>
                              <p:par>
                                <p:cTn id="1363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365" dur="500"/>
                                        <p:tgtEl>
                                          <p:spTgt spid="7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9" name="TextShape 1"/>
          <p:cNvSpPr txBox="1"/>
          <p:nvPr/>
        </p:nvSpPr>
        <p:spPr>
          <a:xfrm>
            <a:off x="0" y="380880"/>
            <a:ext cx="9144000" cy="13716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600" spc="-1" strike="noStrike">
                <a:solidFill>
                  <a:srgbClr val="9900ff"/>
                </a:solidFill>
                <a:latin typeface="Times New Roman"/>
              </a:rPr>
              <a:t>Example—Determine the Molecular Formula of Cadinene if it has a Molar Mass of </a:t>
            </a:r>
            <a:br/>
            <a:r>
              <a:rPr b="0" lang="en-US" sz="3600" spc="-1" strike="noStrike">
                <a:solidFill>
                  <a:srgbClr val="9900ff"/>
                </a:solidFill>
                <a:latin typeface="Times New Roman"/>
              </a:rPr>
              <a:t>204 g/mol and an Empirical Formula of C</a:t>
            </a:r>
            <a:r>
              <a:rPr b="0" lang="en-US" sz="3600" spc="-1" strike="noStrike" baseline="-25000">
                <a:solidFill>
                  <a:srgbClr val="9900ff"/>
                </a:solidFill>
                <a:latin typeface="Times New Roman"/>
              </a:rPr>
              <a:t>5</a:t>
            </a:r>
            <a:r>
              <a:rPr b="0" lang="en-US" sz="3600" spc="-1" strike="noStrike">
                <a:solidFill>
                  <a:srgbClr val="9900ff"/>
                </a:solidFill>
                <a:latin typeface="Times New Roman"/>
              </a:rPr>
              <a:t>H</a:t>
            </a:r>
            <a:r>
              <a:rPr b="0" lang="en-US" sz="3600" spc="-1" strike="noStrike" baseline="-25000">
                <a:solidFill>
                  <a:srgbClr val="9900ff"/>
                </a:solidFill>
                <a:latin typeface="Times New Roman"/>
              </a:rPr>
              <a:t>8</a:t>
            </a:r>
            <a:r>
              <a:rPr b="0" lang="en-US" sz="3600" spc="-1" strike="noStrike">
                <a:solidFill>
                  <a:srgbClr val="9900ff"/>
                </a:solidFill>
                <a:latin typeface="Times New Roman"/>
              </a:rPr>
              <a:t>. </a:t>
            </a:r>
            <a:endParaRPr b="0" lang="en-US" sz="3600" spc="-1" strike="noStrike">
              <a:solidFill>
                <a:srgbClr val="9900ff"/>
              </a:solidFill>
              <a:latin typeface="Times New Roman"/>
            </a:endParaRPr>
          </a:p>
        </p:txBody>
      </p:sp>
      <p:sp>
        <p:nvSpPr>
          <p:cNvPr id="720" name="TextShape 2"/>
          <p:cNvSpPr txBox="1"/>
          <p:nvPr/>
        </p:nvSpPr>
        <p:spPr>
          <a:xfrm>
            <a:off x="685800" y="2057400"/>
            <a:ext cx="7772400" cy="403848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>
            <a:normAutofit/>
          </a:bodyPr>
          <a:p>
            <a:pPr marL="609480" indent="-609480">
              <a:spcBef>
                <a:spcPts val="799"/>
              </a:spcBef>
              <a:buClr>
                <a:srgbClr val="000000"/>
              </a:buClr>
              <a:buFont typeface="StarSymbol"/>
              <a:buAutoNum type="arabicPeriod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Determine the empirical formula.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  <a:p>
            <a:pPr lvl="1" marL="990360" indent="-533160">
              <a:spcBef>
                <a:spcPts val="697"/>
              </a:spcBef>
              <a:buClr>
                <a:srgbClr val="000000"/>
              </a:buClr>
              <a:buFont typeface="Wingdings" charset="2"/>
              <a:buChar char=""/>
              <a:tabLst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May need to calculate it as previous.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lvl="1" marL="990360" indent="-533160" algn="ctr">
              <a:spcBef>
                <a:spcPts val="697"/>
              </a:spcBef>
              <a:tabLst>
                <a:tab algn="l" pos="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C</a:t>
            </a:r>
            <a:r>
              <a:rPr b="0" lang="en-US" sz="2800" spc="-1" strike="noStrike" baseline="-25000">
                <a:solidFill>
                  <a:srgbClr val="000000"/>
                </a:solidFill>
                <a:latin typeface="Times New Roman"/>
              </a:rPr>
              <a:t>5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H</a:t>
            </a:r>
            <a:r>
              <a:rPr b="0" lang="en-US" sz="2800" spc="-1" strike="noStrike" baseline="-25000">
                <a:solidFill>
                  <a:srgbClr val="000000"/>
                </a:solidFill>
                <a:latin typeface="Times New Roman"/>
              </a:rPr>
              <a:t>8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marL="609480" indent="-609480">
              <a:spcBef>
                <a:spcPts val="799"/>
              </a:spcBef>
              <a:buClr>
                <a:srgbClr val="000000"/>
              </a:buClr>
              <a:buFont typeface="StarSymbol"/>
              <a:buAutoNum type="arabicPeriod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Determine the molar mass of the empirical formula.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  <a:p>
            <a:pPr lvl="1" marL="990360" indent="-533160" algn="ctr">
              <a:spcBef>
                <a:spcPts val="697"/>
              </a:spcBef>
              <a:tabLst>
                <a:tab algn="l" pos="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5 C = 60.05 g/mol, 8 H = 8.064 g/mol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lvl="1" marL="990360" indent="-533160" algn="ctr">
              <a:spcBef>
                <a:spcPts val="697"/>
              </a:spcBef>
              <a:tabLst>
                <a:tab algn="l" pos="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C</a:t>
            </a:r>
            <a:r>
              <a:rPr b="0" lang="en-US" sz="2800" spc="-1" strike="noStrike" baseline="-25000">
                <a:solidFill>
                  <a:srgbClr val="000000"/>
                </a:solidFill>
                <a:latin typeface="Times New Roman"/>
              </a:rPr>
              <a:t>5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H</a:t>
            </a:r>
            <a:r>
              <a:rPr b="0" lang="en-US" sz="2800" spc="-1" strike="noStrike" baseline="-25000">
                <a:solidFill>
                  <a:srgbClr val="000000"/>
                </a:solidFill>
                <a:latin typeface="Times New Roman"/>
              </a:rPr>
              <a:t>8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 = 68.11 g/mol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transition>
    <p:fade thruBlk="true"/>
  </p:transition>
  <p:timing>
    <p:tnLst>
      <p:par>
        <p:cTn id="1366" dur="indefinite" restart="never" nodeType="tmRoot">
          <p:childTnLst>
            <p:seq>
              <p:cTn id="1367" dur="indefinite" nodeType="mainSeq">
                <p:childTnLst>
                  <p:par>
                    <p:cTn id="1368" fill="hold">
                      <p:stCondLst>
                        <p:cond delay="indefinite"/>
                      </p:stCondLst>
                      <p:childTnLst>
                        <p:par>
                          <p:cTn id="1369" fill="hold">
                            <p:stCondLst>
                              <p:cond delay="0"/>
                            </p:stCondLst>
                            <p:childTnLst>
                              <p:par>
                                <p:cTn id="1370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372" dur="500"/>
                                        <p:tgtEl>
                                          <p:spTgt spid="7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73" nodeType="with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375" dur="500"/>
                                        <p:tgtEl>
                                          <p:spTgt spid="7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76" nodeType="with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378" dur="500"/>
                                        <p:tgtEl>
                                          <p:spTgt spid="7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79" fill="hold">
                      <p:stCondLst>
                        <p:cond delay="indefinite"/>
                      </p:stCondLst>
                      <p:childTnLst>
                        <p:par>
                          <p:cTn id="1380" fill="hold">
                            <p:stCondLst>
                              <p:cond delay="0"/>
                            </p:stCondLst>
                            <p:childTnLst>
                              <p:par>
                                <p:cTn id="1381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383" dur="500"/>
                                        <p:tgtEl>
                                          <p:spTgt spid="7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84" nodeType="with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386" dur="500"/>
                                        <p:tgtEl>
                                          <p:spTgt spid="7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87" nodeType="with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389" dur="500"/>
                                        <p:tgtEl>
                                          <p:spTgt spid="72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1" name="TextShape 1"/>
          <p:cNvSpPr txBox="1"/>
          <p:nvPr/>
        </p:nvSpPr>
        <p:spPr>
          <a:xfrm>
            <a:off x="685800" y="2209320"/>
            <a:ext cx="7772400" cy="38862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>
            <a:normAutofit/>
          </a:bodyPr>
          <a:p>
            <a:pPr marL="609480" indent="-609480">
              <a:buClr>
                <a:srgbClr val="000000"/>
              </a:buClr>
              <a:buFont typeface="StarSymbol"/>
              <a:buAutoNum type="arabicPeriod" startAt="3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Divide the given molar mass of the compound by the molar mass of the empirical formula.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  <a:p>
            <a:pPr lvl="1" marL="990360" indent="-533160">
              <a:buClr>
                <a:srgbClr val="000000"/>
              </a:buClr>
              <a:buFont typeface="Wingdings" charset="2"/>
              <a:buChar char=""/>
              <a:tabLst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Round to the nearest whole number.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  <a:p>
            <a:pPr lvl="1" marL="990360" indent="-533160" algn="ctr">
              <a:spcBef>
                <a:spcPts val="799"/>
              </a:spcBef>
              <a:tabLst>
                <a:tab algn="l" pos="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</p:txBody>
      </p:sp>
      <mc:AlternateContent>
        <mc:Choice xmlns:a14="http://schemas.microsoft.com/office/drawing/2010/main" Requires="a14">
          <p:sp>
            <p:nvSpPr>
              <p:cNvPr id="722" name="Formula 2"/>
              <p:cNvSpPr txBox="1"/>
              <p:nvPr/>
            </p:nvSpPr>
            <p:spPr>
              <a:xfrm>
                <a:off x="2448000" y="4165560"/>
                <a:ext cx="4549680" cy="186552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f>
                      <m:num>
                        <m:r>
                          <m:rPr>
                            <m:lit/>
                            <m:nor/>
                          </m:rPr>
                          <m:t xml:space="preserve">204</m:t>
                        </m:r>
                        <m:r>
                          <m:rPr>
                            <m:lit/>
                            <m:nor/>
                          </m:rPr>
                          <m:t xml:space="preserve"> g/mol</m:t>
                        </m:r>
                      </m:num>
                      <m:den>
                        <m:r>
                          <m:rPr>
                            <m:lit/>
                            <m:nor/>
                          </m:rPr>
                          <m:t xml:space="preserve">68</m:t>
                        </m:r>
                        <m:r>
                          <m:rPr>
                            <m:lit/>
                            <m:nor/>
                          </m:rPr>
                          <m:t xml:space="preserve">.</m:t>
                        </m:r>
                        <m:r>
                          <m:rPr>
                            <m:lit/>
                            <m:nor/>
                          </m:rPr>
                          <m:t xml:space="preserve">11</m:t>
                        </m:r>
                        <m:r>
                          <m:rPr>
                            <m:lit/>
                            <m:nor/>
                          </m:rPr>
                          <m:t xml:space="preserve"> g/mol</m:t>
                        </m:r>
                      </m:den>
                    </m:f>
                    <m:r>
                      <m:t xml:space="preserve">=</m:t>
                    </m:r>
                    <m:r>
                      <m:t xml:space="preserve">3</m:t>
                    </m:r>
                  </m:oMath>
                </a14:m>
              </a:p>
            </p:txBody>
          </p:sp>
        </mc:Choice>
        <mc:Fallback/>
      </mc:AlternateContent>
      <p:sp>
        <p:nvSpPr>
          <p:cNvPr id="723" name="TextShape 3"/>
          <p:cNvSpPr txBox="1"/>
          <p:nvPr/>
        </p:nvSpPr>
        <p:spPr>
          <a:xfrm>
            <a:off x="0" y="609120"/>
            <a:ext cx="9144000" cy="1143000"/>
          </a:xfrm>
          <a:prstGeom prst="rect">
            <a:avLst/>
          </a:prstGeom>
          <a:noFill/>
          <a:ln>
            <a:noFill/>
          </a:ln>
        </p:spPr>
        <p:txBody>
          <a:bodyPr lIns="90360" rIns="90360" tIns="44280" bIns="4428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600" spc="-1" strike="noStrike">
                <a:solidFill>
                  <a:srgbClr val="9900ff"/>
                </a:solidFill>
                <a:latin typeface="Times New Roman"/>
              </a:rPr>
              <a:t>Example—Determine the Molecular Formula of Cadinene if it has a Molar Mass of </a:t>
            </a:r>
            <a:br/>
            <a:r>
              <a:rPr b="0" lang="en-US" sz="3600" spc="-1" strike="noStrike">
                <a:solidFill>
                  <a:srgbClr val="9900ff"/>
                </a:solidFill>
                <a:latin typeface="Times New Roman"/>
              </a:rPr>
              <a:t>204 g/mol and an Empirical Formula of C</a:t>
            </a:r>
            <a:r>
              <a:rPr b="0" lang="en-US" sz="3600" spc="-1" strike="noStrike" baseline="-25000">
                <a:solidFill>
                  <a:srgbClr val="9900ff"/>
                </a:solidFill>
                <a:latin typeface="Times New Roman"/>
              </a:rPr>
              <a:t>5</a:t>
            </a:r>
            <a:r>
              <a:rPr b="0" lang="en-US" sz="3600" spc="-1" strike="noStrike">
                <a:solidFill>
                  <a:srgbClr val="9900ff"/>
                </a:solidFill>
                <a:latin typeface="Times New Roman"/>
              </a:rPr>
              <a:t>H</a:t>
            </a:r>
            <a:r>
              <a:rPr b="0" lang="en-US" sz="3600" spc="-1" strike="noStrike" baseline="-25000">
                <a:solidFill>
                  <a:srgbClr val="9900ff"/>
                </a:solidFill>
                <a:latin typeface="Times New Roman"/>
              </a:rPr>
              <a:t>8</a:t>
            </a:r>
            <a:r>
              <a:rPr b="0" lang="en-US" sz="3600" spc="-1" strike="noStrike">
                <a:solidFill>
                  <a:srgbClr val="9900ff"/>
                </a:solidFill>
                <a:latin typeface="Times New Roman"/>
              </a:rPr>
              <a:t>, Continued.</a:t>
            </a:r>
            <a:endParaRPr b="0" lang="en-US" sz="3600" spc="-1" strike="noStrike">
              <a:solidFill>
                <a:srgbClr val="9900ff"/>
              </a:solidFill>
              <a:latin typeface="Times New Roman"/>
            </a:endParaRPr>
          </a:p>
        </p:txBody>
      </p:sp>
      <p:sp>
        <p:nvSpPr>
          <p:cNvPr id="724" name="Freeform 4"/>
          <p:cNvSpPr/>
          <p:nvPr/>
        </p:nvSpPr>
        <p:spPr>
          <a:xfrm>
            <a:off x="3962520" y="4647960"/>
            <a:ext cx="1524240" cy="76320"/>
          </a:xfrm>
          <a:custGeom>
            <a:avLst/>
            <a:gdLst/>
            <a:ahLst/>
            <a:rect l="0" t="0" r="r" b="b"/>
            <a:pathLst>
              <a:path w="4234" h="212">
                <a:moveTo>
                  <a:pt x="0" y="211"/>
                </a:moveTo>
                <a:lnTo>
                  <a:pt x="4233" y="0"/>
                </a:lnTo>
              </a:path>
            </a:pathLst>
          </a:custGeom>
          <a:ln w="28440">
            <a:solidFill>
              <a:srgbClr val="0066ff"/>
            </a:solidFill>
            <a:miter/>
          </a:ln>
        </p:spPr>
      </p:sp>
      <p:sp>
        <p:nvSpPr>
          <p:cNvPr id="725" name="Freeform 5"/>
          <p:cNvSpPr/>
          <p:nvPr/>
        </p:nvSpPr>
        <p:spPr>
          <a:xfrm>
            <a:off x="4191120" y="5562360"/>
            <a:ext cx="1524240" cy="76320"/>
          </a:xfrm>
          <a:custGeom>
            <a:avLst/>
            <a:gdLst/>
            <a:ahLst/>
            <a:rect l="0" t="0" r="r" b="b"/>
            <a:pathLst>
              <a:path w="4234" h="212">
                <a:moveTo>
                  <a:pt x="0" y="211"/>
                </a:moveTo>
                <a:lnTo>
                  <a:pt x="4233" y="0"/>
                </a:lnTo>
              </a:path>
            </a:pathLst>
          </a:custGeom>
          <a:ln w="28440">
            <a:solidFill>
              <a:srgbClr val="0066ff"/>
            </a:solidFill>
            <a:miter/>
          </a:ln>
        </p:spPr>
      </p:sp>
    </p:spTree>
  </p:cSld>
  <p:transition>
    <p:fade thruBlk="true"/>
  </p:transition>
  <p:timing>
    <p:tnLst>
      <p:par>
        <p:cTn id="1390" dur="indefinite" restart="never" nodeType="tmRoot">
          <p:childTnLst>
            <p:seq>
              <p:cTn id="1391" dur="indefinite" nodeType="mainSeq">
                <p:childTnLst>
                  <p:par>
                    <p:cTn id="1392" fill="hold">
                      <p:stCondLst>
                        <p:cond delay="indefinite"/>
                      </p:stCondLst>
                      <p:childTnLst>
                        <p:par>
                          <p:cTn id="1393" fill="hold">
                            <p:stCondLst>
                              <p:cond delay="0"/>
                            </p:stCondLst>
                            <p:childTnLst>
                              <p:par>
                                <p:cTn id="1394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396" dur="500"/>
                                        <p:tgtEl>
                                          <p:spTgt spid="7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97" nodeType="with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399" dur="500"/>
                                        <p:tgtEl>
                                          <p:spTgt spid="7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00" fill="hold">
                      <p:stCondLst>
                        <p:cond delay="indefinite"/>
                      </p:stCondLst>
                      <p:childTnLst>
                        <p:par>
                          <p:cTn id="1401" fill="hold">
                            <p:stCondLst>
                              <p:cond delay="0"/>
                            </p:stCondLst>
                            <p:childTnLst>
                              <p:par>
                                <p:cTn id="1402" nodeType="clickEffect" fill="hold" presetClass="entr" presetID="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04" dur="500" fill="hold"/>
                                        <p:tgtEl>
                                          <p:spTgt spid="7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05" dur="500" fill="hold"/>
                                        <p:tgtEl>
                                          <p:spTgt spid="7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06" fill="hold">
                      <p:stCondLst>
                        <p:cond delay="indefinite"/>
                      </p:stCondLst>
                      <p:childTnLst>
                        <p:par>
                          <p:cTn id="1407" fill="hold">
                            <p:stCondLst>
                              <p:cond delay="0"/>
                            </p:stCondLst>
                            <p:childTnLst>
                              <p:par>
                                <p:cTn id="1408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1410" dur="500"/>
                                        <p:tgtEl>
                                          <p:spTgt spid="7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1" fill="hold">
                            <p:stCondLst>
                              <p:cond delay="500"/>
                            </p:stCondLst>
                            <p:childTnLst>
                              <p:par>
                                <p:cTn id="1412" nodeType="after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1414" dur="500"/>
                                        <p:tgtEl>
                                          <p:spTgt spid="7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6" name="TextShape 1"/>
          <p:cNvSpPr txBox="1"/>
          <p:nvPr/>
        </p:nvSpPr>
        <p:spPr>
          <a:xfrm>
            <a:off x="685800" y="2437920"/>
            <a:ext cx="7772400" cy="29718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>
            <a:normAutofit/>
          </a:bodyPr>
          <a:p>
            <a:pPr marL="609480" indent="-609480">
              <a:spcBef>
                <a:spcPts val="799"/>
              </a:spcBef>
              <a:buClr>
                <a:srgbClr val="000000"/>
              </a:buClr>
              <a:buFont typeface="StarSymbol"/>
              <a:buAutoNum type="arabicPeriod" startAt="4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Multiply the empirical formula by the factor above to give the molecular formula.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  <a:p>
            <a:pPr lvl="1" marL="990360" indent="-533160" algn="ctr">
              <a:spcBef>
                <a:spcPts val="799"/>
              </a:spcBef>
              <a:tabLst>
                <a:tab algn="l" pos="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(C</a:t>
            </a:r>
            <a:r>
              <a:rPr b="0" lang="en-US" sz="3200" spc="-1" strike="noStrike" baseline="-25000">
                <a:solidFill>
                  <a:srgbClr val="000000"/>
                </a:solidFill>
                <a:latin typeface="Times New Roman"/>
              </a:rPr>
              <a:t>5</a:t>
            </a: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H</a:t>
            </a:r>
            <a:r>
              <a:rPr b="0" lang="en-US" sz="3200" spc="-1" strike="noStrike" baseline="-25000">
                <a:solidFill>
                  <a:srgbClr val="000000"/>
                </a:solidFill>
                <a:latin typeface="Times New Roman"/>
              </a:rPr>
              <a:t>8</a:t>
            </a: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)</a:t>
            </a:r>
            <a:r>
              <a:rPr b="0" lang="en-US" sz="3200" spc="-1" strike="noStrike" baseline="-25000">
                <a:solidFill>
                  <a:srgbClr val="000000"/>
                </a:solidFill>
                <a:latin typeface="Times New Roman"/>
              </a:rPr>
              <a:t>3</a:t>
            </a: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 = C</a:t>
            </a:r>
            <a:r>
              <a:rPr b="0" lang="en-US" sz="3200" spc="-1" strike="noStrike" baseline="-25000">
                <a:solidFill>
                  <a:srgbClr val="000000"/>
                </a:solidFill>
                <a:latin typeface="Times New Roman"/>
              </a:rPr>
              <a:t>15</a:t>
            </a: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H</a:t>
            </a:r>
            <a:r>
              <a:rPr b="0" lang="en-US" sz="3200" spc="-1" strike="noStrike" baseline="-25000">
                <a:solidFill>
                  <a:srgbClr val="000000"/>
                </a:solidFill>
                <a:latin typeface="Times New Roman"/>
              </a:rPr>
              <a:t>24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  <a:p>
            <a:pPr lvl="1" marL="990360" indent="-533160" algn="ctr">
              <a:spcBef>
                <a:spcPts val="799"/>
              </a:spcBef>
              <a:tabLst>
                <a:tab algn="l" pos="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727" name="TextShape 2"/>
          <p:cNvSpPr txBox="1"/>
          <p:nvPr/>
        </p:nvSpPr>
        <p:spPr>
          <a:xfrm>
            <a:off x="0" y="609120"/>
            <a:ext cx="9144000" cy="1143000"/>
          </a:xfrm>
          <a:prstGeom prst="rect">
            <a:avLst/>
          </a:prstGeom>
          <a:noFill/>
          <a:ln>
            <a:noFill/>
          </a:ln>
        </p:spPr>
        <p:txBody>
          <a:bodyPr lIns="90360" rIns="90360" tIns="44280" bIns="4428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600" spc="-1" strike="noStrike">
                <a:solidFill>
                  <a:srgbClr val="9900ff"/>
                </a:solidFill>
                <a:latin typeface="Times New Roman"/>
              </a:rPr>
              <a:t>Example—Determine the Molecular Formula of Cadinene if it has a Molar Mass of </a:t>
            </a:r>
            <a:br/>
            <a:r>
              <a:rPr b="0" lang="en-US" sz="3600" spc="-1" strike="noStrike">
                <a:solidFill>
                  <a:srgbClr val="9900ff"/>
                </a:solidFill>
                <a:latin typeface="Times New Roman"/>
              </a:rPr>
              <a:t>204 g/mol and an Empirical Formula of C</a:t>
            </a:r>
            <a:r>
              <a:rPr b="0" lang="en-US" sz="3600" spc="-1" strike="noStrike" baseline="-25000">
                <a:solidFill>
                  <a:srgbClr val="9900ff"/>
                </a:solidFill>
                <a:latin typeface="Times New Roman"/>
              </a:rPr>
              <a:t>5</a:t>
            </a:r>
            <a:r>
              <a:rPr b="0" lang="en-US" sz="3600" spc="-1" strike="noStrike">
                <a:solidFill>
                  <a:srgbClr val="9900ff"/>
                </a:solidFill>
                <a:latin typeface="Times New Roman"/>
              </a:rPr>
              <a:t>H</a:t>
            </a:r>
            <a:r>
              <a:rPr b="0" lang="en-US" sz="3600" spc="-1" strike="noStrike" baseline="-25000">
                <a:solidFill>
                  <a:srgbClr val="9900ff"/>
                </a:solidFill>
                <a:latin typeface="Times New Roman"/>
              </a:rPr>
              <a:t>8</a:t>
            </a:r>
            <a:r>
              <a:rPr b="0" lang="en-US" sz="3600" spc="-1" strike="noStrike">
                <a:solidFill>
                  <a:srgbClr val="9900ff"/>
                </a:solidFill>
                <a:latin typeface="Times New Roman"/>
              </a:rPr>
              <a:t>, Continued.</a:t>
            </a:r>
            <a:endParaRPr b="0" lang="en-US" sz="3600" spc="-1" strike="noStrike">
              <a:solidFill>
                <a:srgbClr val="9900ff"/>
              </a:solidFill>
              <a:latin typeface="Times New Roman"/>
            </a:endParaRPr>
          </a:p>
        </p:txBody>
      </p:sp>
    </p:spTree>
  </p:cSld>
  <p:transition>
    <p:fade thruBlk="true"/>
  </p:transition>
  <p:timing>
    <p:tnLst>
      <p:par>
        <p:cTn id="1415" dur="indefinite" restart="never" nodeType="tmRoot">
          <p:childTnLst>
            <p:seq>
              <p:cTn id="1416" dur="indefinite" nodeType="mainSeq">
                <p:childTnLst>
                  <p:par>
                    <p:cTn id="1417" fill="hold">
                      <p:stCondLst>
                        <p:cond delay="indefinite"/>
                      </p:stCondLst>
                      <p:childTnLst>
                        <p:par>
                          <p:cTn id="1418" fill="hold">
                            <p:stCondLst>
                              <p:cond delay="0"/>
                            </p:stCondLst>
                            <p:childTnLst>
                              <p:par>
                                <p:cTn id="1419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421" dur="500"/>
                                        <p:tgtEl>
                                          <p:spTgt spid="7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22" nodeType="with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424" dur="500"/>
                                        <p:tgtEl>
                                          <p:spTgt spid="7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8" name="TextShape 1"/>
          <p:cNvSpPr txBox="1"/>
          <p:nvPr/>
        </p:nvSpPr>
        <p:spPr>
          <a:xfrm>
            <a:off x="304920" y="380520"/>
            <a:ext cx="8610480" cy="11430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9900ff"/>
                </a:solidFill>
                <a:latin typeface="Times New Roman"/>
              </a:rPr>
              <a:t>Practice—Benzopyrene has a Molar Mass of 252 g/mol and an Empirical Formula of C</a:t>
            </a:r>
            <a:r>
              <a:rPr b="0" lang="en-US" sz="3200" spc="-1" strike="noStrike" baseline="-25000">
                <a:solidFill>
                  <a:srgbClr val="9900ff"/>
                </a:solidFill>
                <a:latin typeface="Times New Roman"/>
              </a:rPr>
              <a:t>5</a:t>
            </a:r>
            <a:r>
              <a:rPr b="0" lang="en-US" sz="3200" spc="-1" strike="noStrike">
                <a:solidFill>
                  <a:srgbClr val="9900ff"/>
                </a:solidFill>
                <a:latin typeface="Times New Roman"/>
              </a:rPr>
              <a:t>H</a:t>
            </a:r>
            <a:r>
              <a:rPr b="0" lang="en-US" sz="3200" spc="-1" strike="noStrike" baseline="-25000">
                <a:solidFill>
                  <a:srgbClr val="9900ff"/>
                </a:solidFill>
                <a:latin typeface="Times New Roman"/>
              </a:rPr>
              <a:t>3</a:t>
            </a:r>
            <a:r>
              <a:rPr b="0" lang="en-US" sz="3200" spc="-1" strike="noStrike">
                <a:solidFill>
                  <a:srgbClr val="9900ff"/>
                </a:solidFill>
                <a:latin typeface="Times New Roman"/>
              </a:rPr>
              <a:t>.  What is its Molecular Formula? </a:t>
            </a:r>
            <a:br/>
            <a:r>
              <a:rPr b="0" lang="en-US" sz="3200" spc="-1" strike="noStrike">
                <a:solidFill>
                  <a:srgbClr val="9900ff"/>
                </a:solidFill>
                <a:latin typeface="Times New Roman"/>
              </a:rPr>
              <a:t>(C = 12.01 g/mol, H=1.01 g/mol)</a:t>
            </a:r>
            <a:endParaRPr b="0" lang="en-US" sz="3200" spc="-1" strike="noStrike">
              <a:solidFill>
                <a:srgbClr val="9900ff"/>
              </a:solidFill>
              <a:latin typeface="Times New Roman"/>
            </a:endParaRPr>
          </a:p>
        </p:txBody>
      </p:sp>
    </p:spTree>
  </p:cSld>
  <p:transition>
    <p:fade thruBlk="true"/>
  </p:transition>
</p:sld>
</file>

<file path=ppt/slides/slide7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9" name="TextShape 1"/>
          <p:cNvSpPr txBox="1"/>
          <p:nvPr/>
        </p:nvSpPr>
        <p:spPr>
          <a:xfrm>
            <a:off x="0" y="380520"/>
            <a:ext cx="9144000" cy="11430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9900ff"/>
                </a:solidFill>
                <a:latin typeface="Times New Roman"/>
              </a:rPr>
              <a:t>Practice—Benzopyrene has a Molar Mass of 252 g and an Empirical Formula of C</a:t>
            </a:r>
            <a:r>
              <a:rPr b="0" lang="en-US" sz="3200" spc="-1" strike="noStrike" baseline="-25000">
                <a:solidFill>
                  <a:srgbClr val="9900ff"/>
                </a:solidFill>
                <a:latin typeface="Times New Roman"/>
              </a:rPr>
              <a:t>5</a:t>
            </a:r>
            <a:r>
              <a:rPr b="0" lang="en-US" sz="3200" spc="-1" strike="noStrike">
                <a:solidFill>
                  <a:srgbClr val="9900ff"/>
                </a:solidFill>
                <a:latin typeface="Times New Roman"/>
              </a:rPr>
              <a:t>H</a:t>
            </a:r>
            <a:r>
              <a:rPr b="0" lang="en-US" sz="3200" spc="-1" strike="noStrike" baseline="-25000">
                <a:solidFill>
                  <a:srgbClr val="9900ff"/>
                </a:solidFill>
                <a:latin typeface="Times New Roman"/>
              </a:rPr>
              <a:t>3</a:t>
            </a:r>
            <a:r>
              <a:rPr b="0" lang="en-US" sz="3200" spc="-1" strike="noStrike">
                <a:solidFill>
                  <a:srgbClr val="9900ff"/>
                </a:solidFill>
                <a:latin typeface="Times New Roman"/>
              </a:rPr>
              <a:t>.  What is its Molecular Formula? (C = 12.01, H=1.01), Continued</a:t>
            </a:r>
            <a:endParaRPr b="0" lang="en-US" sz="3200" spc="-1" strike="noStrike">
              <a:solidFill>
                <a:srgbClr val="9900ff"/>
              </a:solidFill>
              <a:latin typeface="Times New Roman"/>
            </a:endParaRPr>
          </a:p>
        </p:txBody>
      </p:sp>
      <p:sp>
        <p:nvSpPr>
          <p:cNvPr id="730" name="CustomShape 2"/>
          <p:cNvSpPr/>
          <p:nvPr/>
        </p:nvSpPr>
        <p:spPr>
          <a:xfrm>
            <a:off x="1645920" y="1905120"/>
            <a:ext cx="5974200" cy="155088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>
            <a:spAutoFit/>
          </a:bodyPr>
          <a:p>
            <a:pPr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C</a:t>
            </a:r>
            <a:r>
              <a:rPr b="0" lang="en-US" sz="2800" spc="-1" strike="noStrike" baseline="-25000">
                <a:solidFill>
                  <a:srgbClr val="000000"/>
                </a:solidFill>
                <a:latin typeface="Times New Roman"/>
              </a:rPr>
              <a:t>5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 =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5 </a:t>
            </a:r>
            <a:r>
              <a:rPr b="0" lang="en-US" sz="2800" spc="-1" strike="noStrike">
                <a:solidFill>
                  <a:srgbClr val="000000"/>
                </a:solidFill>
                <a:latin typeface="utkal"/>
                <a:ea typeface="utkal"/>
              </a:rPr>
              <a:t>⨉ 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(12.01 g/mol) = 60.05 g/mol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 u="sng">
                <a:solidFill>
                  <a:srgbClr val="000000"/>
                </a:solidFill>
                <a:uFillTx/>
                <a:latin typeface="Times New Roman"/>
              </a:rPr>
              <a:t>H</a:t>
            </a:r>
            <a:r>
              <a:rPr b="0" lang="en-US" sz="2800" spc="-1" strike="noStrike" u="sng" baseline="-25000">
                <a:solidFill>
                  <a:srgbClr val="000000"/>
                </a:solidFill>
                <a:uFillTx/>
                <a:latin typeface="Times New Roman"/>
              </a:rPr>
              <a:t>3</a:t>
            </a:r>
            <a:r>
              <a:rPr b="0" lang="en-US" sz="2800" spc="-1" strike="noStrike" u="sng">
                <a:solidFill>
                  <a:srgbClr val="000000"/>
                </a:solidFill>
                <a:uFillTx/>
                <a:latin typeface="Times New Roman"/>
              </a:rPr>
              <a:t> =</a:t>
            </a:r>
            <a:r>
              <a:rPr b="0" lang="en-US" sz="2800" spc="-1" strike="noStrike" u="sng">
                <a:solidFill>
                  <a:srgbClr val="000000"/>
                </a:solidFill>
                <a:uFillTx/>
                <a:latin typeface="Times New Roman"/>
              </a:rPr>
              <a:t>	</a:t>
            </a:r>
            <a:r>
              <a:rPr b="0" lang="en-US" sz="2800" spc="-1" strike="noStrike" u="sng">
                <a:solidFill>
                  <a:srgbClr val="000000"/>
                </a:solidFill>
                <a:uFillTx/>
                <a:latin typeface="Times New Roman"/>
              </a:rPr>
              <a:t>3 </a:t>
            </a:r>
            <a:r>
              <a:rPr b="0" lang="en-US" sz="2800" spc="-1" strike="noStrike" u="sng">
                <a:solidFill>
                  <a:srgbClr val="000000"/>
                </a:solidFill>
                <a:uFillTx/>
                <a:latin typeface="utkal"/>
                <a:ea typeface="utkal"/>
              </a:rPr>
              <a:t>⨉ </a:t>
            </a:r>
            <a:r>
              <a:rPr b="0" lang="en-US" sz="2800" spc="-1" strike="noStrike" u="sng">
                <a:solidFill>
                  <a:srgbClr val="000000"/>
                </a:solidFill>
                <a:uFillTx/>
                <a:latin typeface="Times New Roman"/>
              </a:rPr>
              <a:t>(1.01 g/mol) =  3.03 g/mol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C</a:t>
            </a:r>
            <a:r>
              <a:rPr b="0" lang="en-US" sz="2800" spc="-1" strike="noStrike" baseline="-25000">
                <a:solidFill>
                  <a:srgbClr val="000000"/>
                </a:solidFill>
                <a:latin typeface="Times New Roman"/>
              </a:rPr>
              <a:t>5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H</a:t>
            </a:r>
            <a:r>
              <a:rPr b="0" lang="en-US" sz="2800" spc="-1" strike="noStrike" baseline="-25000">
                <a:solidFill>
                  <a:srgbClr val="000000"/>
                </a:solidFill>
                <a:latin typeface="Times New Roman"/>
              </a:rPr>
              <a:t>3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=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63.08 g/mol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</p:txBody>
      </p:sp>
      <mc:AlternateContent>
        <mc:Choice xmlns:a14="http://schemas.microsoft.com/office/drawing/2010/main" Requires="a14">
          <p:sp>
            <p:nvSpPr>
              <p:cNvPr id="731" name="Formula 3"/>
              <p:cNvSpPr txBox="1"/>
              <p:nvPr/>
            </p:nvSpPr>
            <p:spPr>
              <a:xfrm>
                <a:off x="3086280" y="3379680"/>
                <a:ext cx="3200400" cy="108288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r>
                      <m:t xml:space="preserve">n</m:t>
                    </m:r>
                    <m:r>
                      <m:t xml:space="preserve">=</m:t>
                    </m:r>
                    <m:f>
                      <m:num>
                        <m:r>
                          <m:rPr>
                            <m:lit/>
                            <m:nor/>
                          </m:rPr>
                          <m:t xml:space="preserve">252</m:t>
                        </m:r>
                        <m:r>
                          <m:rPr>
                            <m:lit/>
                            <m:nor/>
                          </m:rPr>
                          <m:t xml:space="preserve"> g/mol</m:t>
                        </m:r>
                      </m:num>
                      <m:den>
                        <m:r>
                          <m:rPr>
                            <m:lit/>
                            <m:nor/>
                          </m:rPr>
                          <m:t xml:space="preserve">63</m:t>
                        </m:r>
                        <m:r>
                          <m:rPr>
                            <m:lit/>
                            <m:nor/>
                          </m:rPr>
                          <m:t xml:space="preserve">.</m:t>
                        </m:r>
                        <m:r>
                          <m:rPr>
                            <m:lit/>
                            <m:nor/>
                          </m:rPr>
                          <m:t xml:space="preserve">08 g/mol</m:t>
                        </m:r>
                      </m:den>
                    </m:f>
                    <m:r>
                      <m:t xml:space="preserve">=</m:t>
                    </m:r>
                    <m:r>
                      <m:rPr>
                        <m:lit/>
                        <m:nor/>
                      </m:rPr>
                      <m:t xml:space="preserve"> 4</m:t>
                    </m:r>
                  </m:oMath>
                </a14:m>
              </a:p>
            </p:txBody>
          </p:sp>
        </mc:Choice>
        <mc:Fallback/>
      </mc:AlternateContent>
      <p:sp>
        <p:nvSpPr>
          <p:cNvPr id="732" name="CustomShape 4"/>
          <p:cNvSpPr/>
          <p:nvPr/>
        </p:nvSpPr>
        <p:spPr>
          <a:xfrm>
            <a:off x="1397160" y="4572000"/>
            <a:ext cx="6756120" cy="57960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>
            <a:spAutoFit/>
          </a:bodyPr>
          <a:p>
            <a:pPr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Molecular formula = (C</a:t>
            </a:r>
            <a:r>
              <a:rPr b="0" lang="en-US" sz="2800" spc="-1" strike="noStrike" baseline="-25000">
                <a:solidFill>
                  <a:srgbClr val="000000"/>
                </a:solidFill>
                <a:latin typeface="Times New Roman"/>
              </a:rPr>
              <a:t>5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H</a:t>
            </a:r>
            <a:r>
              <a:rPr b="0" lang="en-US" sz="2800" spc="-1" strike="noStrike" baseline="-25000">
                <a:solidFill>
                  <a:srgbClr val="000000"/>
                </a:solidFill>
                <a:latin typeface="Times New Roman"/>
              </a:rPr>
              <a:t>3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)</a:t>
            </a:r>
            <a:r>
              <a:rPr b="0" lang="en-US" sz="2800" spc="-1" strike="noStrike" baseline="-25000">
                <a:solidFill>
                  <a:srgbClr val="000000"/>
                </a:solidFill>
                <a:latin typeface="Times New Roman"/>
              </a:rPr>
              <a:t>4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 = C</a:t>
            </a:r>
            <a:r>
              <a:rPr b="0" lang="en-US" sz="2800" spc="-1" strike="noStrike" baseline="-25000">
                <a:solidFill>
                  <a:srgbClr val="000000"/>
                </a:solidFill>
                <a:latin typeface="Times New Roman"/>
              </a:rPr>
              <a:t>20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H</a:t>
            </a:r>
            <a:r>
              <a:rPr b="0" lang="en-US" sz="2800" spc="-1" strike="noStrike" baseline="-25000">
                <a:solidFill>
                  <a:srgbClr val="000000"/>
                </a:solidFill>
                <a:latin typeface="Times New Roman"/>
              </a:rPr>
              <a:t>12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733" name="Freeform 5"/>
          <p:cNvSpPr/>
          <p:nvPr/>
        </p:nvSpPr>
        <p:spPr>
          <a:xfrm>
            <a:off x="4495680" y="3657600"/>
            <a:ext cx="914760" cy="360"/>
          </a:xfrm>
          <a:custGeom>
            <a:avLst/>
            <a:gdLst/>
            <a:ahLst/>
            <a:rect l="0" t="0" r="r" b="b"/>
            <a:pathLst>
              <a:path w="2541" h="1">
                <a:moveTo>
                  <a:pt x="0" y="0"/>
                </a:moveTo>
                <a:lnTo>
                  <a:pt x="2540" y="0"/>
                </a:lnTo>
              </a:path>
            </a:pathLst>
          </a:custGeom>
          <a:ln w="38160">
            <a:solidFill>
              <a:srgbClr val="ff0000"/>
            </a:solidFill>
            <a:miter/>
          </a:ln>
        </p:spPr>
      </p:sp>
      <p:sp>
        <p:nvSpPr>
          <p:cNvPr id="734" name="Freeform 6"/>
          <p:cNvSpPr/>
          <p:nvPr/>
        </p:nvSpPr>
        <p:spPr>
          <a:xfrm>
            <a:off x="4664160" y="4205160"/>
            <a:ext cx="914760" cy="360"/>
          </a:xfrm>
          <a:custGeom>
            <a:avLst/>
            <a:gdLst/>
            <a:ahLst/>
            <a:rect l="0" t="0" r="r" b="b"/>
            <a:pathLst>
              <a:path w="2541" h="1">
                <a:moveTo>
                  <a:pt x="0" y="0"/>
                </a:moveTo>
                <a:lnTo>
                  <a:pt x="2540" y="0"/>
                </a:lnTo>
              </a:path>
            </a:pathLst>
          </a:custGeom>
          <a:ln w="38160">
            <a:solidFill>
              <a:srgbClr val="ff0000"/>
            </a:solidFill>
            <a:miter/>
          </a:ln>
        </p:spPr>
      </p:sp>
    </p:spTree>
  </p:cSld>
  <p:transition>
    <p:fade thruBlk="true"/>
  </p:transition>
  <p:timing>
    <p:tnLst>
      <p:par>
        <p:cTn id="1425" dur="indefinite" restart="never" nodeType="tmRoot">
          <p:childTnLst>
            <p:seq>
              <p:cTn id="1426" dur="indefinite" nodeType="mainSeq">
                <p:childTnLst>
                  <p:par>
                    <p:cTn id="1427" fill="hold">
                      <p:stCondLst>
                        <p:cond delay="indefinite"/>
                      </p:stCondLst>
                      <p:childTnLst>
                        <p:par>
                          <p:cTn id="1428" fill="hold">
                            <p:stCondLst>
                              <p:cond delay="0"/>
                            </p:stCondLst>
                            <p:childTnLst>
                              <p:par>
                                <p:cTn id="1429" nodeType="clickEffect" fill="hold" presetClass="entr" presetID="9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 additive="repl">
                                        <p:cTn id="1431" dur="500"/>
                                        <p:tgtEl>
                                          <p:spTgt spid="7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2" fill="hold">
                      <p:stCondLst>
                        <p:cond delay="indefinite"/>
                      </p:stCondLst>
                      <p:childTnLst>
                        <p:par>
                          <p:cTn id="1433" fill="hold">
                            <p:stCondLst>
                              <p:cond delay="0"/>
                            </p:stCondLst>
                            <p:childTnLst>
                              <p:par>
                                <p:cTn id="1434" nodeType="clickEffect" fill="hold" presetClass="entr" presetID="9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 additive="repl">
                                        <p:cTn id="1436" dur="500"/>
                                        <p:tgtEl>
                                          <p:spTgt spid="7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7" fill="hold">
                      <p:stCondLst>
                        <p:cond delay="indefinite"/>
                      </p:stCondLst>
                      <p:childTnLst>
                        <p:par>
                          <p:cTn id="1438" fill="hold">
                            <p:stCondLst>
                              <p:cond delay="0"/>
                            </p:stCondLst>
                            <p:childTnLst>
                              <p:par>
                                <p:cTn id="1439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441" dur="500"/>
                                        <p:tgtEl>
                                          <p:spTgt spid="7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42" fill="hold">
                            <p:stCondLst>
                              <p:cond delay="500"/>
                            </p:stCondLst>
                            <p:childTnLst>
                              <p:par>
                                <p:cTn id="1443" nodeType="after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445" dur="500"/>
                                        <p:tgtEl>
                                          <p:spTgt spid="7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46" fill="hold">
                      <p:stCondLst>
                        <p:cond delay="indefinite"/>
                      </p:stCondLst>
                      <p:childTnLst>
                        <p:par>
                          <p:cTn id="1447" fill="hold">
                            <p:stCondLst>
                              <p:cond delay="0"/>
                            </p:stCondLst>
                            <p:childTnLst>
                              <p:par>
                                <p:cTn id="1448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450" dur="500"/>
                                        <p:tgtEl>
                                          <p:spTgt spid="7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5" name="TextShape 1"/>
          <p:cNvSpPr txBox="1"/>
          <p:nvPr/>
        </p:nvSpPr>
        <p:spPr>
          <a:xfrm>
            <a:off x="685800" y="60912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9900ff"/>
                </a:solidFill>
                <a:latin typeface="Times New Roman"/>
              </a:rPr>
              <a:t>Practice—Determine the Molecular Formula of Nicotine, which has a Molar Mass of 162 g/mol and is 74.0% C, 8.7% H, and the Rest N.</a:t>
            </a:r>
            <a:br/>
            <a:r>
              <a:rPr b="0" lang="en-US" sz="3200" spc="-1" strike="noStrike">
                <a:solidFill>
                  <a:srgbClr val="9900ff"/>
                </a:solidFill>
                <a:latin typeface="Times New Roman"/>
              </a:rPr>
              <a:t>(</a:t>
            </a:r>
            <a:r>
              <a:rPr b="0" lang="en-US" sz="2800" spc="-1" strike="noStrike">
                <a:solidFill>
                  <a:srgbClr val="9900ff"/>
                </a:solidFill>
                <a:latin typeface="Times New Roman"/>
              </a:rPr>
              <a:t>C=12.01 g/mol, H=1.01 g/mol, N=14.01 g/mol)</a:t>
            </a:r>
            <a:endParaRPr b="0" lang="en-US" sz="2800" spc="-1" strike="noStrike">
              <a:solidFill>
                <a:srgbClr val="9900ff"/>
              </a:solidFill>
              <a:latin typeface="Times New Roman"/>
            </a:endParaRPr>
          </a:p>
        </p:txBody>
      </p:sp>
    </p:spTree>
  </p:cSld>
</p:sld>
</file>

<file path=ppt/slides/slide7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6" name="TextShape 1"/>
          <p:cNvSpPr txBox="1"/>
          <p:nvPr/>
        </p:nvSpPr>
        <p:spPr>
          <a:xfrm>
            <a:off x="0" y="304560"/>
            <a:ext cx="9144000" cy="11430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9900ff"/>
                </a:solidFill>
                <a:latin typeface="Times New Roman"/>
              </a:rPr>
              <a:t>Practice—Determine the Molecular Formula of Nicotine, which has a Molar Mass of 162 g/mol and is 74.0% C, 8.7% H, and the Rest N, Continued</a:t>
            </a:r>
            <a:endParaRPr b="0" lang="en-US" sz="3200" spc="-1" strike="noStrike">
              <a:solidFill>
                <a:srgbClr val="9900ff"/>
              </a:solidFill>
              <a:latin typeface="Times New Roman"/>
            </a:endParaRPr>
          </a:p>
        </p:txBody>
      </p:sp>
      <p:sp>
        <p:nvSpPr>
          <p:cNvPr id="737" name="CustomShape 2"/>
          <p:cNvSpPr/>
          <p:nvPr/>
        </p:nvSpPr>
        <p:spPr>
          <a:xfrm>
            <a:off x="69120" y="1635120"/>
            <a:ext cx="8552160" cy="233892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6800" bIns="46800">
            <a:spAutoFit/>
          </a:bodyPr>
          <a:p>
            <a:pPr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Given: 74.0% C, 8.7% H, {100% – (74.0% + 8.7%)} = 17.3% N  </a:t>
            </a:r>
            <a:r>
              <a:rPr b="0" lang="en-US" sz="2400" spc="-1" strike="noStrike">
                <a:solidFill>
                  <a:srgbClr val="000000"/>
                </a:solidFill>
                <a:latin typeface="Symbol"/>
                <a:ea typeface="Symbol"/>
              </a:rPr>
              <a:t>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 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in 100 g nicotine there are 74.0 g C, 8.7 g H, and 17.3 g N.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Find: 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C</a:t>
            </a:r>
            <a:r>
              <a:rPr b="0" i="1" lang="en-US" sz="2400" spc="-1" strike="noStrike" baseline="-25000">
                <a:solidFill>
                  <a:srgbClr val="000000"/>
                </a:solidFill>
                <a:latin typeface="Times New Roman"/>
              </a:rPr>
              <a:t>x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H</a:t>
            </a:r>
            <a:r>
              <a:rPr b="0" i="1" lang="en-US" sz="2400" spc="-1" strike="noStrike" baseline="-25000">
                <a:solidFill>
                  <a:srgbClr val="000000"/>
                </a:solidFill>
                <a:latin typeface="Times New Roman"/>
              </a:rPr>
              <a:t>y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N</a:t>
            </a:r>
            <a:r>
              <a:rPr b="0" i="1" lang="en-US" sz="2400" spc="-1" strike="noStrike" baseline="-25000">
                <a:solidFill>
                  <a:srgbClr val="000000"/>
                </a:solidFill>
                <a:latin typeface="Times New Roman"/>
              </a:rPr>
              <a:t>z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Conversion Factors: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	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1 mol C = 12.01 g;  1 mol H = 1.01 g; 1 mol N = 14.01 g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Solution Map: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738" name="CustomShape 3"/>
          <p:cNvSpPr/>
          <p:nvPr/>
        </p:nvSpPr>
        <p:spPr>
          <a:xfrm>
            <a:off x="244440" y="4064040"/>
            <a:ext cx="1143000" cy="457200"/>
          </a:xfrm>
          <a:custGeom>
            <a:avLst/>
            <a:gdLst/>
            <a:ahLst/>
            <a:rect l="0" t="0" r="r" b="b"/>
            <a:pathLst>
              <a:path w="3177" h="1272">
                <a:moveTo>
                  <a:pt x="382" y="0"/>
                </a:moveTo>
                <a:lnTo>
                  <a:pt x="382" y="0"/>
                </a:lnTo>
                <a:cubicBezTo>
                  <a:pt x="315" y="0"/>
                  <a:pt x="249" y="18"/>
                  <a:pt x="191" y="51"/>
                </a:cubicBezTo>
                <a:cubicBezTo>
                  <a:pt x="133" y="85"/>
                  <a:pt x="85" y="133"/>
                  <a:pt x="51" y="191"/>
                </a:cubicBezTo>
                <a:cubicBezTo>
                  <a:pt x="18" y="249"/>
                  <a:pt x="0" y="315"/>
                  <a:pt x="0" y="382"/>
                </a:cubicBezTo>
                <a:lnTo>
                  <a:pt x="0" y="888"/>
                </a:lnTo>
                <a:lnTo>
                  <a:pt x="0" y="889"/>
                </a:lnTo>
                <a:cubicBezTo>
                  <a:pt x="0" y="956"/>
                  <a:pt x="18" y="1022"/>
                  <a:pt x="51" y="1080"/>
                </a:cubicBezTo>
                <a:cubicBezTo>
                  <a:pt x="85" y="1138"/>
                  <a:pt x="133" y="1186"/>
                  <a:pt x="191" y="1220"/>
                </a:cubicBezTo>
                <a:cubicBezTo>
                  <a:pt x="249" y="1253"/>
                  <a:pt x="315" y="1271"/>
                  <a:pt x="382" y="1271"/>
                </a:cubicBezTo>
                <a:lnTo>
                  <a:pt x="2793" y="1271"/>
                </a:lnTo>
                <a:lnTo>
                  <a:pt x="2794" y="1271"/>
                </a:lnTo>
                <a:cubicBezTo>
                  <a:pt x="2861" y="1271"/>
                  <a:pt x="2927" y="1253"/>
                  <a:pt x="2985" y="1220"/>
                </a:cubicBezTo>
                <a:cubicBezTo>
                  <a:pt x="3043" y="1186"/>
                  <a:pt x="3091" y="1138"/>
                  <a:pt x="3125" y="1080"/>
                </a:cubicBezTo>
                <a:cubicBezTo>
                  <a:pt x="3158" y="1022"/>
                  <a:pt x="3176" y="956"/>
                  <a:pt x="3176" y="889"/>
                </a:cubicBezTo>
                <a:lnTo>
                  <a:pt x="3176" y="382"/>
                </a:lnTo>
                <a:lnTo>
                  <a:pt x="3176" y="382"/>
                </a:lnTo>
                <a:lnTo>
                  <a:pt x="3176" y="382"/>
                </a:lnTo>
                <a:cubicBezTo>
                  <a:pt x="3176" y="315"/>
                  <a:pt x="3158" y="249"/>
                  <a:pt x="3125" y="191"/>
                </a:cubicBezTo>
                <a:cubicBezTo>
                  <a:pt x="3091" y="133"/>
                  <a:pt x="3043" y="85"/>
                  <a:pt x="2985" y="51"/>
                </a:cubicBezTo>
                <a:cubicBezTo>
                  <a:pt x="2927" y="18"/>
                  <a:pt x="2861" y="0"/>
                  <a:pt x="2794" y="0"/>
                </a:cubicBezTo>
                <a:lnTo>
                  <a:pt x="382" y="0"/>
                </a:lnTo>
              </a:path>
            </a:pathLst>
          </a:custGeom>
          <a:solidFill>
            <a:srgbClr val="ff9933"/>
          </a:solidFill>
          <a:ln w="12600">
            <a:solidFill>
              <a:srgbClr val="000000"/>
            </a:solidFill>
            <a:miter/>
          </a:ln>
          <a:effectLst>
            <a:outerShdw dist="107932" dir="8100000">
              <a:srgbClr val="808080"/>
            </a:outerShdw>
          </a:effectLst>
        </p:spPr>
        <p:style>
          <a:lnRef idx="0"/>
          <a:fillRef idx="0"/>
          <a:effectRef idx="0"/>
          <a:fontRef idx="minor"/>
        </p:style>
        <p:txBody>
          <a:bodyPr wrap="none" lIns="90000" rIns="90000" tIns="46800" bIns="4680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ff"/>
                </a:solidFill>
                <a:latin typeface="Times New Roman"/>
              </a:rPr>
              <a:t>g C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739" name="CustomShape 4"/>
          <p:cNvSpPr/>
          <p:nvPr/>
        </p:nvSpPr>
        <p:spPr>
          <a:xfrm>
            <a:off x="2149560" y="4064040"/>
            <a:ext cx="1143000" cy="457200"/>
          </a:xfrm>
          <a:custGeom>
            <a:avLst/>
            <a:gdLst/>
            <a:ahLst/>
            <a:rect l="0" t="0" r="r" b="b"/>
            <a:pathLst>
              <a:path w="3177" h="1272">
                <a:moveTo>
                  <a:pt x="382" y="0"/>
                </a:moveTo>
                <a:lnTo>
                  <a:pt x="382" y="0"/>
                </a:lnTo>
                <a:cubicBezTo>
                  <a:pt x="315" y="0"/>
                  <a:pt x="249" y="18"/>
                  <a:pt x="191" y="51"/>
                </a:cubicBezTo>
                <a:cubicBezTo>
                  <a:pt x="133" y="85"/>
                  <a:pt x="85" y="133"/>
                  <a:pt x="51" y="191"/>
                </a:cubicBezTo>
                <a:cubicBezTo>
                  <a:pt x="18" y="249"/>
                  <a:pt x="0" y="315"/>
                  <a:pt x="0" y="382"/>
                </a:cubicBezTo>
                <a:lnTo>
                  <a:pt x="0" y="888"/>
                </a:lnTo>
                <a:lnTo>
                  <a:pt x="0" y="889"/>
                </a:lnTo>
                <a:cubicBezTo>
                  <a:pt x="0" y="956"/>
                  <a:pt x="18" y="1022"/>
                  <a:pt x="51" y="1080"/>
                </a:cubicBezTo>
                <a:cubicBezTo>
                  <a:pt x="85" y="1138"/>
                  <a:pt x="133" y="1186"/>
                  <a:pt x="191" y="1220"/>
                </a:cubicBezTo>
                <a:cubicBezTo>
                  <a:pt x="249" y="1253"/>
                  <a:pt x="315" y="1271"/>
                  <a:pt x="382" y="1271"/>
                </a:cubicBezTo>
                <a:lnTo>
                  <a:pt x="2793" y="1271"/>
                </a:lnTo>
                <a:lnTo>
                  <a:pt x="2794" y="1271"/>
                </a:lnTo>
                <a:cubicBezTo>
                  <a:pt x="2861" y="1271"/>
                  <a:pt x="2927" y="1253"/>
                  <a:pt x="2985" y="1220"/>
                </a:cubicBezTo>
                <a:cubicBezTo>
                  <a:pt x="3043" y="1186"/>
                  <a:pt x="3091" y="1138"/>
                  <a:pt x="3125" y="1080"/>
                </a:cubicBezTo>
                <a:cubicBezTo>
                  <a:pt x="3158" y="1022"/>
                  <a:pt x="3176" y="956"/>
                  <a:pt x="3176" y="889"/>
                </a:cubicBezTo>
                <a:lnTo>
                  <a:pt x="3176" y="382"/>
                </a:lnTo>
                <a:lnTo>
                  <a:pt x="3176" y="382"/>
                </a:lnTo>
                <a:lnTo>
                  <a:pt x="3176" y="382"/>
                </a:lnTo>
                <a:cubicBezTo>
                  <a:pt x="3176" y="315"/>
                  <a:pt x="3158" y="249"/>
                  <a:pt x="3125" y="191"/>
                </a:cubicBezTo>
                <a:cubicBezTo>
                  <a:pt x="3091" y="133"/>
                  <a:pt x="3043" y="85"/>
                  <a:pt x="2985" y="51"/>
                </a:cubicBezTo>
                <a:cubicBezTo>
                  <a:pt x="2927" y="18"/>
                  <a:pt x="2861" y="0"/>
                  <a:pt x="2794" y="0"/>
                </a:cubicBezTo>
                <a:lnTo>
                  <a:pt x="382" y="0"/>
                </a:lnTo>
              </a:path>
            </a:pathLst>
          </a:custGeom>
          <a:solidFill>
            <a:srgbClr val="ff9933"/>
          </a:solidFill>
          <a:ln w="12600">
            <a:solidFill>
              <a:srgbClr val="000000"/>
            </a:solidFill>
            <a:miter/>
          </a:ln>
          <a:effectLst>
            <a:outerShdw dist="107932" dir="8100000">
              <a:srgbClr val="808080"/>
            </a:outerShdw>
          </a:effectLst>
        </p:spPr>
        <p:style>
          <a:lnRef idx="0"/>
          <a:fillRef idx="0"/>
          <a:effectRef idx="0"/>
          <a:fontRef idx="minor"/>
        </p:style>
        <p:txBody>
          <a:bodyPr wrap="none" lIns="90000" rIns="90000" tIns="46800" bIns="4680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ff"/>
                </a:solidFill>
                <a:latin typeface="Times New Roman"/>
              </a:rPr>
              <a:t>mol C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740" name="Freeform 5"/>
          <p:cNvSpPr/>
          <p:nvPr/>
        </p:nvSpPr>
        <p:spPr>
          <a:xfrm>
            <a:off x="1463760" y="4292640"/>
            <a:ext cx="609840" cy="360"/>
          </a:xfrm>
          <a:custGeom>
            <a:avLst/>
            <a:gdLst/>
            <a:ahLst/>
            <a:rect l="0" t="0" r="r" b="b"/>
            <a:pathLst>
              <a:path w="1694" h="1">
                <a:moveTo>
                  <a:pt x="0" y="0"/>
                </a:moveTo>
                <a:lnTo>
                  <a:pt x="1693" y="0"/>
                </a:lnTo>
              </a:path>
            </a:pathLst>
          </a:custGeom>
          <a:ln w="9360">
            <a:solidFill>
              <a:srgbClr val="000000"/>
            </a:solidFill>
            <a:miter/>
            <a:tailEnd len="med" type="triangle" w="med"/>
          </a:ln>
        </p:spPr>
      </p:sp>
      <p:sp>
        <p:nvSpPr>
          <p:cNvPr id="741" name="CustomShape 6"/>
          <p:cNvSpPr/>
          <p:nvPr/>
        </p:nvSpPr>
        <p:spPr>
          <a:xfrm>
            <a:off x="244440" y="4749840"/>
            <a:ext cx="1143000" cy="457200"/>
          </a:xfrm>
          <a:custGeom>
            <a:avLst/>
            <a:gdLst/>
            <a:ahLst/>
            <a:rect l="0" t="0" r="r" b="b"/>
            <a:pathLst>
              <a:path w="3177" h="1272">
                <a:moveTo>
                  <a:pt x="382" y="0"/>
                </a:moveTo>
                <a:lnTo>
                  <a:pt x="382" y="0"/>
                </a:lnTo>
                <a:cubicBezTo>
                  <a:pt x="315" y="0"/>
                  <a:pt x="249" y="18"/>
                  <a:pt x="191" y="51"/>
                </a:cubicBezTo>
                <a:cubicBezTo>
                  <a:pt x="133" y="85"/>
                  <a:pt x="85" y="133"/>
                  <a:pt x="51" y="191"/>
                </a:cubicBezTo>
                <a:cubicBezTo>
                  <a:pt x="18" y="249"/>
                  <a:pt x="0" y="315"/>
                  <a:pt x="0" y="382"/>
                </a:cubicBezTo>
                <a:lnTo>
                  <a:pt x="0" y="888"/>
                </a:lnTo>
                <a:lnTo>
                  <a:pt x="0" y="889"/>
                </a:lnTo>
                <a:cubicBezTo>
                  <a:pt x="0" y="956"/>
                  <a:pt x="18" y="1022"/>
                  <a:pt x="51" y="1080"/>
                </a:cubicBezTo>
                <a:cubicBezTo>
                  <a:pt x="85" y="1138"/>
                  <a:pt x="133" y="1186"/>
                  <a:pt x="191" y="1220"/>
                </a:cubicBezTo>
                <a:cubicBezTo>
                  <a:pt x="249" y="1253"/>
                  <a:pt x="315" y="1271"/>
                  <a:pt x="382" y="1271"/>
                </a:cubicBezTo>
                <a:lnTo>
                  <a:pt x="2793" y="1271"/>
                </a:lnTo>
                <a:lnTo>
                  <a:pt x="2794" y="1271"/>
                </a:lnTo>
                <a:cubicBezTo>
                  <a:pt x="2861" y="1271"/>
                  <a:pt x="2927" y="1253"/>
                  <a:pt x="2985" y="1220"/>
                </a:cubicBezTo>
                <a:cubicBezTo>
                  <a:pt x="3043" y="1186"/>
                  <a:pt x="3091" y="1138"/>
                  <a:pt x="3125" y="1080"/>
                </a:cubicBezTo>
                <a:cubicBezTo>
                  <a:pt x="3158" y="1022"/>
                  <a:pt x="3176" y="956"/>
                  <a:pt x="3176" y="889"/>
                </a:cubicBezTo>
                <a:lnTo>
                  <a:pt x="3176" y="382"/>
                </a:lnTo>
                <a:lnTo>
                  <a:pt x="3176" y="382"/>
                </a:lnTo>
                <a:lnTo>
                  <a:pt x="3176" y="382"/>
                </a:lnTo>
                <a:cubicBezTo>
                  <a:pt x="3176" y="315"/>
                  <a:pt x="3158" y="249"/>
                  <a:pt x="3125" y="191"/>
                </a:cubicBezTo>
                <a:cubicBezTo>
                  <a:pt x="3091" y="133"/>
                  <a:pt x="3043" y="85"/>
                  <a:pt x="2985" y="51"/>
                </a:cubicBezTo>
                <a:cubicBezTo>
                  <a:pt x="2927" y="18"/>
                  <a:pt x="2861" y="0"/>
                  <a:pt x="2794" y="0"/>
                </a:cubicBezTo>
                <a:lnTo>
                  <a:pt x="382" y="0"/>
                </a:lnTo>
              </a:path>
            </a:pathLst>
          </a:custGeom>
          <a:solidFill>
            <a:srgbClr val="ff9933"/>
          </a:solidFill>
          <a:ln w="12600">
            <a:solidFill>
              <a:srgbClr val="000000"/>
            </a:solidFill>
            <a:miter/>
          </a:ln>
          <a:effectLst>
            <a:outerShdw dist="107932" dir="8100000">
              <a:srgbClr val="808080"/>
            </a:outerShdw>
          </a:effectLst>
        </p:spPr>
        <p:style>
          <a:lnRef idx="0"/>
          <a:fillRef idx="0"/>
          <a:effectRef idx="0"/>
          <a:fontRef idx="minor"/>
        </p:style>
        <p:txBody>
          <a:bodyPr wrap="none" lIns="90000" rIns="90000" tIns="46800" bIns="4680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ff"/>
                </a:solidFill>
                <a:latin typeface="Times New Roman"/>
              </a:rPr>
              <a:t>g H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742" name="CustomShape 7"/>
          <p:cNvSpPr/>
          <p:nvPr/>
        </p:nvSpPr>
        <p:spPr>
          <a:xfrm>
            <a:off x="2149560" y="4749840"/>
            <a:ext cx="1143000" cy="457200"/>
          </a:xfrm>
          <a:custGeom>
            <a:avLst/>
            <a:gdLst/>
            <a:ahLst/>
            <a:rect l="0" t="0" r="r" b="b"/>
            <a:pathLst>
              <a:path w="3177" h="1272">
                <a:moveTo>
                  <a:pt x="382" y="0"/>
                </a:moveTo>
                <a:lnTo>
                  <a:pt x="382" y="0"/>
                </a:lnTo>
                <a:cubicBezTo>
                  <a:pt x="315" y="0"/>
                  <a:pt x="249" y="18"/>
                  <a:pt x="191" y="51"/>
                </a:cubicBezTo>
                <a:cubicBezTo>
                  <a:pt x="133" y="85"/>
                  <a:pt x="85" y="133"/>
                  <a:pt x="51" y="191"/>
                </a:cubicBezTo>
                <a:cubicBezTo>
                  <a:pt x="18" y="249"/>
                  <a:pt x="0" y="315"/>
                  <a:pt x="0" y="382"/>
                </a:cubicBezTo>
                <a:lnTo>
                  <a:pt x="0" y="888"/>
                </a:lnTo>
                <a:lnTo>
                  <a:pt x="0" y="889"/>
                </a:lnTo>
                <a:cubicBezTo>
                  <a:pt x="0" y="956"/>
                  <a:pt x="18" y="1022"/>
                  <a:pt x="51" y="1080"/>
                </a:cubicBezTo>
                <a:cubicBezTo>
                  <a:pt x="85" y="1138"/>
                  <a:pt x="133" y="1186"/>
                  <a:pt x="191" y="1220"/>
                </a:cubicBezTo>
                <a:cubicBezTo>
                  <a:pt x="249" y="1253"/>
                  <a:pt x="315" y="1271"/>
                  <a:pt x="382" y="1271"/>
                </a:cubicBezTo>
                <a:lnTo>
                  <a:pt x="2793" y="1271"/>
                </a:lnTo>
                <a:lnTo>
                  <a:pt x="2794" y="1271"/>
                </a:lnTo>
                <a:cubicBezTo>
                  <a:pt x="2861" y="1271"/>
                  <a:pt x="2927" y="1253"/>
                  <a:pt x="2985" y="1220"/>
                </a:cubicBezTo>
                <a:cubicBezTo>
                  <a:pt x="3043" y="1186"/>
                  <a:pt x="3091" y="1138"/>
                  <a:pt x="3125" y="1080"/>
                </a:cubicBezTo>
                <a:cubicBezTo>
                  <a:pt x="3158" y="1022"/>
                  <a:pt x="3176" y="956"/>
                  <a:pt x="3176" y="889"/>
                </a:cubicBezTo>
                <a:lnTo>
                  <a:pt x="3176" y="382"/>
                </a:lnTo>
                <a:lnTo>
                  <a:pt x="3176" y="382"/>
                </a:lnTo>
                <a:lnTo>
                  <a:pt x="3176" y="382"/>
                </a:lnTo>
                <a:cubicBezTo>
                  <a:pt x="3176" y="315"/>
                  <a:pt x="3158" y="249"/>
                  <a:pt x="3125" y="191"/>
                </a:cubicBezTo>
                <a:cubicBezTo>
                  <a:pt x="3091" y="133"/>
                  <a:pt x="3043" y="85"/>
                  <a:pt x="2985" y="51"/>
                </a:cubicBezTo>
                <a:cubicBezTo>
                  <a:pt x="2927" y="18"/>
                  <a:pt x="2861" y="0"/>
                  <a:pt x="2794" y="0"/>
                </a:cubicBezTo>
                <a:lnTo>
                  <a:pt x="382" y="0"/>
                </a:lnTo>
              </a:path>
            </a:pathLst>
          </a:custGeom>
          <a:solidFill>
            <a:srgbClr val="ff9933"/>
          </a:solidFill>
          <a:ln w="12600">
            <a:solidFill>
              <a:srgbClr val="000000"/>
            </a:solidFill>
            <a:miter/>
          </a:ln>
          <a:effectLst>
            <a:outerShdw dist="107932" dir="8100000">
              <a:srgbClr val="808080"/>
            </a:outerShdw>
          </a:effectLst>
        </p:spPr>
        <p:style>
          <a:lnRef idx="0"/>
          <a:fillRef idx="0"/>
          <a:effectRef idx="0"/>
          <a:fontRef idx="minor"/>
        </p:style>
        <p:txBody>
          <a:bodyPr wrap="none" lIns="90000" rIns="90000" tIns="46800" bIns="4680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ff"/>
                </a:solidFill>
                <a:latin typeface="Times New Roman"/>
              </a:rPr>
              <a:t>mol H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743" name="Freeform 8"/>
          <p:cNvSpPr/>
          <p:nvPr/>
        </p:nvSpPr>
        <p:spPr>
          <a:xfrm>
            <a:off x="1463760" y="4978440"/>
            <a:ext cx="609840" cy="360"/>
          </a:xfrm>
          <a:custGeom>
            <a:avLst/>
            <a:gdLst/>
            <a:ahLst/>
            <a:rect l="0" t="0" r="r" b="b"/>
            <a:pathLst>
              <a:path w="1694" h="1">
                <a:moveTo>
                  <a:pt x="0" y="0"/>
                </a:moveTo>
                <a:lnTo>
                  <a:pt x="1693" y="0"/>
                </a:lnTo>
              </a:path>
            </a:pathLst>
          </a:custGeom>
          <a:ln w="9360">
            <a:solidFill>
              <a:srgbClr val="000000"/>
            </a:solidFill>
            <a:miter/>
            <a:tailEnd len="med" type="triangle" w="med"/>
          </a:ln>
        </p:spPr>
      </p:sp>
      <p:sp>
        <p:nvSpPr>
          <p:cNvPr id="744" name="Freeform 9"/>
          <p:cNvSpPr/>
          <p:nvPr/>
        </p:nvSpPr>
        <p:spPr>
          <a:xfrm>
            <a:off x="3368520" y="4368960"/>
            <a:ext cx="457560" cy="686160"/>
          </a:xfrm>
          <a:custGeom>
            <a:avLst/>
            <a:gdLst/>
            <a:ahLst/>
            <a:rect l="0" t="0" r="r" b="b"/>
            <a:pathLst>
              <a:path w="1271" h="1906">
                <a:moveTo>
                  <a:pt x="0" y="0"/>
                </a:moveTo>
                <a:lnTo>
                  <a:pt x="1270" y="1905"/>
                </a:lnTo>
              </a:path>
            </a:pathLst>
          </a:custGeom>
          <a:ln w="9360">
            <a:solidFill>
              <a:srgbClr val="000000"/>
            </a:solidFill>
            <a:miter/>
          </a:ln>
        </p:spPr>
      </p:sp>
      <p:sp>
        <p:nvSpPr>
          <p:cNvPr id="745" name="Freeform 10"/>
          <p:cNvSpPr/>
          <p:nvPr/>
        </p:nvSpPr>
        <p:spPr>
          <a:xfrm>
            <a:off x="3368520" y="5054400"/>
            <a:ext cx="457560" cy="686160"/>
          </a:xfrm>
          <a:custGeom>
            <a:avLst/>
            <a:gdLst/>
            <a:ahLst/>
            <a:rect l="0" t="0" r="r" b="b"/>
            <a:pathLst>
              <a:path w="1271" h="1906">
                <a:moveTo>
                  <a:pt x="0" y="1905"/>
                </a:moveTo>
                <a:lnTo>
                  <a:pt x="1270" y="0"/>
                </a:lnTo>
              </a:path>
            </a:pathLst>
          </a:custGeom>
          <a:ln w="9360">
            <a:solidFill>
              <a:srgbClr val="000000"/>
            </a:solidFill>
            <a:miter/>
          </a:ln>
        </p:spPr>
      </p:sp>
      <p:sp>
        <p:nvSpPr>
          <p:cNvPr id="746" name="Freeform 11"/>
          <p:cNvSpPr/>
          <p:nvPr/>
        </p:nvSpPr>
        <p:spPr>
          <a:xfrm>
            <a:off x="3368520" y="5054760"/>
            <a:ext cx="1067400" cy="360"/>
          </a:xfrm>
          <a:custGeom>
            <a:avLst/>
            <a:gdLst/>
            <a:ahLst/>
            <a:rect l="0" t="0" r="r" b="b"/>
            <a:pathLst>
              <a:path w="2965" h="1">
                <a:moveTo>
                  <a:pt x="0" y="0"/>
                </a:moveTo>
                <a:lnTo>
                  <a:pt x="2964" y="0"/>
                </a:lnTo>
              </a:path>
            </a:pathLst>
          </a:custGeom>
          <a:ln w="9360">
            <a:solidFill>
              <a:srgbClr val="000000"/>
            </a:solidFill>
            <a:miter/>
            <a:tailEnd len="med" type="triangle" w="med"/>
          </a:ln>
        </p:spPr>
      </p:sp>
      <p:sp>
        <p:nvSpPr>
          <p:cNvPr id="747" name="CustomShape 12"/>
          <p:cNvSpPr/>
          <p:nvPr/>
        </p:nvSpPr>
        <p:spPr>
          <a:xfrm>
            <a:off x="4479840" y="4597560"/>
            <a:ext cx="1174680" cy="809640"/>
          </a:xfrm>
          <a:custGeom>
            <a:avLst/>
            <a:gdLst/>
            <a:ahLst/>
            <a:rect l="0" t="0" r="r" b="b"/>
            <a:pathLst>
              <a:path w="3265" h="2251">
                <a:moveTo>
                  <a:pt x="676" y="0"/>
                </a:moveTo>
                <a:lnTo>
                  <a:pt x="676" y="0"/>
                </a:lnTo>
                <a:cubicBezTo>
                  <a:pt x="558" y="0"/>
                  <a:pt x="441" y="31"/>
                  <a:pt x="338" y="91"/>
                </a:cubicBezTo>
                <a:cubicBezTo>
                  <a:pt x="235" y="150"/>
                  <a:pt x="150" y="235"/>
                  <a:pt x="91" y="338"/>
                </a:cubicBezTo>
                <a:cubicBezTo>
                  <a:pt x="31" y="441"/>
                  <a:pt x="0" y="558"/>
                  <a:pt x="0" y="676"/>
                </a:cubicBezTo>
                <a:lnTo>
                  <a:pt x="0" y="1573"/>
                </a:lnTo>
                <a:lnTo>
                  <a:pt x="0" y="1574"/>
                </a:lnTo>
                <a:cubicBezTo>
                  <a:pt x="0" y="1692"/>
                  <a:pt x="31" y="1809"/>
                  <a:pt x="91" y="1912"/>
                </a:cubicBezTo>
                <a:cubicBezTo>
                  <a:pt x="150" y="2015"/>
                  <a:pt x="235" y="2100"/>
                  <a:pt x="338" y="2159"/>
                </a:cubicBezTo>
                <a:cubicBezTo>
                  <a:pt x="441" y="2219"/>
                  <a:pt x="558" y="2250"/>
                  <a:pt x="676" y="2250"/>
                </a:cubicBezTo>
                <a:lnTo>
                  <a:pt x="2587" y="2250"/>
                </a:lnTo>
                <a:lnTo>
                  <a:pt x="2588" y="2250"/>
                </a:lnTo>
                <a:cubicBezTo>
                  <a:pt x="2706" y="2250"/>
                  <a:pt x="2823" y="2219"/>
                  <a:pt x="2926" y="2159"/>
                </a:cubicBezTo>
                <a:cubicBezTo>
                  <a:pt x="3029" y="2100"/>
                  <a:pt x="3114" y="2015"/>
                  <a:pt x="3173" y="1912"/>
                </a:cubicBezTo>
                <a:cubicBezTo>
                  <a:pt x="3233" y="1809"/>
                  <a:pt x="3264" y="1692"/>
                  <a:pt x="3264" y="1574"/>
                </a:cubicBezTo>
                <a:lnTo>
                  <a:pt x="3264" y="676"/>
                </a:lnTo>
                <a:lnTo>
                  <a:pt x="3264" y="676"/>
                </a:lnTo>
                <a:lnTo>
                  <a:pt x="3264" y="676"/>
                </a:lnTo>
                <a:cubicBezTo>
                  <a:pt x="3264" y="558"/>
                  <a:pt x="3233" y="441"/>
                  <a:pt x="3173" y="338"/>
                </a:cubicBezTo>
                <a:cubicBezTo>
                  <a:pt x="3114" y="235"/>
                  <a:pt x="3029" y="150"/>
                  <a:pt x="2926" y="91"/>
                </a:cubicBezTo>
                <a:cubicBezTo>
                  <a:pt x="2823" y="31"/>
                  <a:pt x="2706" y="0"/>
                  <a:pt x="2588" y="0"/>
                </a:cubicBezTo>
                <a:lnTo>
                  <a:pt x="676" y="0"/>
                </a:lnTo>
              </a:path>
            </a:pathLst>
          </a:custGeom>
          <a:solidFill>
            <a:srgbClr val="ff9933"/>
          </a:solidFill>
          <a:ln w="12600">
            <a:solidFill>
              <a:srgbClr val="000000"/>
            </a:solidFill>
            <a:miter/>
          </a:ln>
          <a:effectLst>
            <a:outerShdw dist="107932" dir="8100000">
              <a:srgbClr val="808080"/>
            </a:outerShdw>
          </a:effectLst>
        </p:spPr>
        <p:style>
          <a:lnRef idx="0"/>
          <a:fillRef idx="0"/>
          <a:effectRef idx="0"/>
          <a:fontRef idx="minor"/>
        </p:style>
        <p:txBody>
          <a:bodyPr wrap="none" lIns="90000" rIns="90000" tIns="46800" bIns="4680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ff"/>
                </a:solidFill>
                <a:latin typeface="Times New Roman"/>
              </a:rPr>
              <a:t>pseudo-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ff"/>
                </a:solidFill>
                <a:latin typeface="Times New Roman"/>
              </a:rPr>
              <a:t>formula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748" name="CustomShape 13"/>
          <p:cNvSpPr/>
          <p:nvPr/>
        </p:nvSpPr>
        <p:spPr>
          <a:xfrm>
            <a:off x="7223040" y="4597560"/>
            <a:ext cx="1327320" cy="809640"/>
          </a:xfrm>
          <a:custGeom>
            <a:avLst/>
            <a:gdLst/>
            <a:ahLst/>
            <a:rect l="0" t="0" r="r" b="b"/>
            <a:pathLst>
              <a:path w="3689" h="2251">
                <a:moveTo>
                  <a:pt x="676" y="0"/>
                </a:moveTo>
                <a:lnTo>
                  <a:pt x="676" y="0"/>
                </a:lnTo>
                <a:cubicBezTo>
                  <a:pt x="558" y="0"/>
                  <a:pt x="441" y="31"/>
                  <a:pt x="338" y="91"/>
                </a:cubicBezTo>
                <a:cubicBezTo>
                  <a:pt x="235" y="150"/>
                  <a:pt x="150" y="235"/>
                  <a:pt x="91" y="338"/>
                </a:cubicBezTo>
                <a:cubicBezTo>
                  <a:pt x="31" y="441"/>
                  <a:pt x="0" y="558"/>
                  <a:pt x="0" y="676"/>
                </a:cubicBezTo>
                <a:lnTo>
                  <a:pt x="0" y="1573"/>
                </a:lnTo>
                <a:lnTo>
                  <a:pt x="0" y="1574"/>
                </a:lnTo>
                <a:cubicBezTo>
                  <a:pt x="0" y="1692"/>
                  <a:pt x="31" y="1809"/>
                  <a:pt x="91" y="1912"/>
                </a:cubicBezTo>
                <a:cubicBezTo>
                  <a:pt x="150" y="2015"/>
                  <a:pt x="235" y="2100"/>
                  <a:pt x="338" y="2159"/>
                </a:cubicBezTo>
                <a:cubicBezTo>
                  <a:pt x="441" y="2219"/>
                  <a:pt x="558" y="2250"/>
                  <a:pt x="676" y="2250"/>
                </a:cubicBezTo>
                <a:lnTo>
                  <a:pt x="3011" y="2250"/>
                </a:lnTo>
                <a:lnTo>
                  <a:pt x="3012" y="2250"/>
                </a:lnTo>
                <a:cubicBezTo>
                  <a:pt x="3130" y="2250"/>
                  <a:pt x="3247" y="2219"/>
                  <a:pt x="3350" y="2159"/>
                </a:cubicBezTo>
                <a:cubicBezTo>
                  <a:pt x="3453" y="2100"/>
                  <a:pt x="3538" y="2015"/>
                  <a:pt x="3597" y="1912"/>
                </a:cubicBezTo>
                <a:cubicBezTo>
                  <a:pt x="3657" y="1809"/>
                  <a:pt x="3688" y="1692"/>
                  <a:pt x="3688" y="1574"/>
                </a:cubicBezTo>
                <a:lnTo>
                  <a:pt x="3688" y="676"/>
                </a:lnTo>
                <a:lnTo>
                  <a:pt x="3688" y="676"/>
                </a:lnTo>
                <a:lnTo>
                  <a:pt x="3688" y="676"/>
                </a:lnTo>
                <a:cubicBezTo>
                  <a:pt x="3688" y="558"/>
                  <a:pt x="3657" y="441"/>
                  <a:pt x="3597" y="338"/>
                </a:cubicBezTo>
                <a:cubicBezTo>
                  <a:pt x="3538" y="235"/>
                  <a:pt x="3453" y="150"/>
                  <a:pt x="3350" y="91"/>
                </a:cubicBezTo>
                <a:cubicBezTo>
                  <a:pt x="3247" y="31"/>
                  <a:pt x="3130" y="0"/>
                  <a:pt x="3012" y="0"/>
                </a:cubicBezTo>
                <a:lnTo>
                  <a:pt x="676" y="0"/>
                </a:lnTo>
              </a:path>
            </a:pathLst>
          </a:custGeom>
          <a:solidFill>
            <a:srgbClr val="ff9933"/>
          </a:solidFill>
          <a:ln w="12600">
            <a:solidFill>
              <a:srgbClr val="000000"/>
            </a:solidFill>
            <a:miter/>
          </a:ln>
          <a:effectLst>
            <a:outerShdw dist="107932" dir="8100000">
              <a:srgbClr val="808080"/>
            </a:outerShdw>
          </a:effectLst>
        </p:spPr>
        <p:style>
          <a:lnRef idx="0"/>
          <a:fillRef idx="0"/>
          <a:effectRef idx="0"/>
          <a:fontRef idx="minor"/>
        </p:style>
        <p:txBody>
          <a:bodyPr wrap="none" lIns="90000" rIns="90000" tIns="46800" bIns="4680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ff"/>
                </a:solidFill>
                <a:latin typeface="Times New Roman"/>
              </a:rPr>
              <a:t>empirical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ff"/>
                </a:solidFill>
                <a:latin typeface="Times New Roman"/>
              </a:rPr>
              <a:t>formula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749" name="Freeform 14"/>
          <p:cNvSpPr/>
          <p:nvPr/>
        </p:nvSpPr>
        <p:spPr>
          <a:xfrm>
            <a:off x="5715000" y="5029200"/>
            <a:ext cx="609840" cy="360"/>
          </a:xfrm>
          <a:custGeom>
            <a:avLst/>
            <a:gdLst/>
            <a:ahLst/>
            <a:rect l="0" t="0" r="r" b="b"/>
            <a:pathLst>
              <a:path w="1694" h="1">
                <a:moveTo>
                  <a:pt x="0" y="0"/>
                </a:moveTo>
                <a:lnTo>
                  <a:pt x="1693" y="0"/>
                </a:lnTo>
              </a:path>
            </a:pathLst>
          </a:custGeom>
          <a:ln w="9360">
            <a:solidFill>
              <a:srgbClr val="000000"/>
            </a:solidFill>
            <a:miter/>
            <a:tailEnd len="med" type="triangle" w="med"/>
          </a:ln>
        </p:spPr>
      </p:sp>
      <p:sp>
        <p:nvSpPr>
          <p:cNvPr id="750" name="Freeform 15"/>
          <p:cNvSpPr/>
          <p:nvPr/>
        </p:nvSpPr>
        <p:spPr>
          <a:xfrm>
            <a:off x="6477120" y="5029200"/>
            <a:ext cx="609840" cy="360"/>
          </a:xfrm>
          <a:custGeom>
            <a:avLst/>
            <a:gdLst/>
            <a:ahLst/>
            <a:rect l="0" t="0" r="r" b="b"/>
            <a:pathLst>
              <a:path w="1694" h="1">
                <a:moveTo>
                  <a:pt x="0" y="0"/>
                </a:moveTo>
                <a:lnTo>
                  <a:pt x="1693" y="0"/>
                </a:lnTo>
              </a:path>
            </a:pathLst>
          </a:custGeom>
          <a:ln w="9360">
            <a:solidFill>
              <a:srgbClr val="000000"/>
            </a:solidFill>
            <a:miter/>
            <a:tailEnd len="med" type="triangle" w="med"/>
          </a:ln>
        </p:spPr>
      </p:sp>
      <p:sp>
        <p:nvSpPr>
          <p:cNvPr id="751" name="CustomShape 16"/>
          <p:cNvSpPr/>
          <p:nvPr/>
        </p:nvSpPr>
        <p:spPr>
          <a:xfrm>
            <a:off x="5639040" y="4419720"/>
            <a:ext cx="689760" cy="70380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6800" bIns="46800">
            <a:sp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000" spc="-1" strike="noStrike">
                <a:solidFill>
                  <a:srgbClr val="000000"/>
                </a:solidFill>
                <a:latin typeface="Times New Roman"/>
              </a:rPr>
              <a:t>mole</a:t>
            </a:r>
            <a:endParaRPr b="0" lang="en-US" sz="2000" spc="-1" strike="noStrike">
              <a:solidFill>
                <a:srgbClr val="000000"/>
              </a:solidFill>
              <a:latin typeface="Times New Roman"/>
            </a:endParaRPr>
          </a:p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000" spc="-1" strike="noStrike">
                <a:solidFill>
                  <a:srgbClr val="000000"/>
                </a:solidFill>
                <a:latin typeface="Times New Roman"/>
              </a:rPr>
              <a:t>ratio</a:t>
            </a:r>
            <a:endParaRPr b="0" lang="en-US" sz="20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752" name="CustomShape 17"/>
          <p:cNvSpPr/>
          <p:nvPr/>
        </p:nvSpPr>
        <p:spPr>
          <a:xfrm>
            <a:off x="6247440" y="4114800"/>
            <a:ext cx="960840" cy="100872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6800" bIns="46800">
            <a:sp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000" spc="-1" strike="noStrike">
                <a:solidFill>
                  <a:srgbClr val="000000"/>
                </a:solidFill>
                <a:latin typeface="Times New Roman"/>
              </a:rPr>
              <a:t>whole</a:t>
            </a:r>
            <a:endParaRPr b="0" lang="en-US" sz="2000" spc="-1" strike="noStrike">
              <a:solidFill>
                <a:srgbClr val="000000"/>
              </a:solidFill>
              <a:latin typeface="Times New Roman"/>
            </a:endParaRPr>
          </a:p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000" spc="-1" strike="noStrike">
                <a:solidFill>
                  <a:srgbClr val="000000"/>
                </a:solidFill>
                <a:latin typeface="Times New Roman"/>
              </a:rPr>
              <a:t>number</a:t>
            </a:r>
            <a:endParaRPr b="0" lang="en-US" sz="2000" spc="-1" strike="noStrike">
              <a:solidFill>
                <a:srgbClr val="000000"/>
              </a:solidFill>
              <a:latin typeface="Times New Roman"/>
            </a:endParaRPr>
          </a:p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000" spc="-1" strike="noStrike">
                <a:solidFill>
                  <a:srgbClr val="000000"/>
                </a:solidFill>
                <a:latin typeface="Times New Roman"/>
              </a:rPr>
              <a:t>ratio</a:t>
            </a:r>
            <a:endParaRPr b="0" lang="en-US" sz="20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753" name="CustomShape 18"/>
          <p:cNvSpPr/>
          <p:nvPr/>
        </p:nvSpPr>
        <p:spPr>
          <a:xfrm>
            <a:off x="244440" y="5435640"/>
            <a:ext cx="1143000" cy="457200"/>
          </a:xfrm>
          <a:custGeom>
            <a:avLst/>
            <a:gdLst/>
            <a:ahLst/>
            <a:rect l="0" t="0" r="r" b="b"/>
            <a:pathLst>
              <a:path w="3177" h="1272">
                <a:moveTo>
                  <a:pt x="382" y="0"/>
                </a:moveTo>
                <a:lnTo>
                  <a:pt x="382" y="0"/>
                </a:lnTo>
                <a:cubicBezTo>
                  <a:pt x="315" y="0"/>
                  <a:pt x="249" y="18"/>
                  <a:pt x="191" y="51"/>
                </a:cubicBezTo>
                <a:cubicBezTo>
                  <a:pt x="133" y="85"/>
                  <a:pt x="85" y="133"/>
                  <a:pt x="51" y="191"/>
                </a:cubicBezTo>
                <a:cubicBezTo>
                  <a:pt x="18" y="249"/>
                  <a:pt x="0" y="315"/>
                  <a:pt x="0" y="382"/>
                </a:cubicBezTo>
                <a:lnTo>
                  <a:pt x="0" y="888"/>
                </a:lnTo>
                <a:lnTo>
                  <a:pt x="0" y="889"/>
                </a:lnTo>
                <a:cubicBezTo>
                  <a:pt x="0" y="956"/>
                  <a:pt x="18" y="1022"/>
                  <a:pt x="51" y="1080"/>
                </a:cubicBezTo>
                <a:cubicBezTo>
                  <a:pt x="85" y="1138"/>
                  <a:pt x="133" y="1186"/>
                  <a:pt x="191" y="1220"/>
                </a:cubicBezTo>
                <a:cubicBezTo>
                  <a:pt x="249" y="1253"/>
                  <a:pt x="315" y="1271"/>
                  <a:pt x="382" y="1271"/>
                </a:cubicBezTo>
                <a:lnTo>
                  <a:pt x="2793" y="1271"/>
                </a:lnTo>
                <a:lnTo>
                  <a:pt x="2794" y="1271"/>
                </a:lnTo>
                <a:cubicBezTo>
                  <a:pt x="2861" y="1271"/>
                  <a:pt x="2927" y="1253"/>
                  <a:pt x="2985" y="1220"/>
                </a:cubicBezTo>
                <a:cubicBezTo>
                  <a:pt x="3043" y="1186"/>
                  <a:pt x="3091" y="1138"/>
                  <a:pt x="3125" y="1080"/>
                </a:cubicBezTo>
                <a:cubicBezTo>
                  <a:pt x="3158" y="1022"/>
                  <a:pt x="3176" y="956"/>
                  <a:pt x="3176" y="889"/>
                </a:cubicBezTo>
                <a:lnTo>
                  <a:pt x="3176" y="382"/>
                </a:lnTo>
                <a:lnTo>
                  <a:pt x="3176" y="382"/>
                </a:lnTo>
                <a:lnTo>
                  <a:pt x="3176" y="382"/>
                </a:lnTo>
                <a:cubicBezTo>
                  <a:pt x="3176" y="315"/>
                  <a:pt x="3158" y="249"/>
                  <a:pt x="3125" y="191"/>
                </a:cubicBezTo>
                <a:cubicBezTo>
                  <a:pt x="3091" y="133"/>
                  <a:pt x="3043" y="85"/>
                  <a:pt x="2985" y="51"/>
                </a:cubicBezTo>
                <a:cubicBezTo>
                  <a:pt x="2927" y="18"/>
                  <a:pt x="2861" y="0"/>
                  <a:pt x="2794" y="0"/>
                </a:cubicBezTo>
                <a:lnTo>
                  <a:pt x="382" y="0"/>
                </a:lnTo>
              </a:path>
            </a:pathLst>
          </a:custGeom>
          <a:solidFill>
            <a:srgbClr val="ff9933"/>
          </a:solidFill>
          <a:ln w="12600">
            <a:solidFill>
              <a:srgbClr val="000000"/>
            </a:solidFill>
            <a:miter/>
          </a:ln>
          <a:effectLst>
            <a:outerShdw dist="107932" dir="8100000">
              <a:srgbClr val="808080"/>
            </a:outerShdw>
          </a:effectLst>
        </p:spPr>
        <p:style>
          <a:lnRef idx="0"/>
          <a:fillRef idx="0"/>
          <a:effectRef idx="0"/>
          <a:fontRef idx="minor"/>
        </p:style>
        <p:txBody>
          <a:bodyPr wrap="none" lIns="90000" rIns="90000" tIns="46800" bIns="4680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ff"/>
                </a:solidFill>
                <a:latin typeface="Times New Roman"/>
              </a:rPr>
              <a:t>g N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754" name="CustomShape 19"/>
          <p:cNvSpPr/>
          <p:nvPr/>
        </p:nvSpPr>
        <p:spPr>
          <a:xfrm>
            <a:off x="2149560" y="5435640"/>
            <a:ext cx="1143000" cy="457200"/>
          </a:xfrm>
          <a:custGeom>
            <a:avLst/>
            <a:gdLst/>
            <a:ahLst/>
            <a:rect l="0" t="0" r="r" b="b"/>
            <a:pathLst>
              <a:path w="3177" h="1272">
                <a:moveTo>
                  <a:pt x="382" y="0"/>
                </a:moveTo>
                <a:lnTo>
                  <a:pt x="382" y="0"/>
                </a:lnTo>
                <a:cubicBezTo>
                  <a:pt x="315" y="0"/>
                  <a:pt x="249" y="18"/>
                  <a:pt x="191" y="51"/>
                </a:cubicBezTo>
                <a:cubicBezTo>
                  <a:pt x="133" y="85"/>
                  <a:pt x="85" y="133"/>
                  <a:pt x="51" y="191"/>
                </a:cubicBezTo>
                <a:cubicBezTo>
                  <a:pt x="18" y="249"/>
                  <a:pt x="0" y="315"/>
                  <a:pt x="0" y="382"/>
                </a:cubicBezTo>
                <a:lnTo>
                  <a:pt x="0" y="888"/>
                </a:lnTo>
                <a:lnTo>
                  <a:pt x="0" y="889"/>
                </a:lnTo>
                <a:cubicBezTo>
                  <a:pt x="0" y="956"/>
                  <a:pt x="18" y="1022"/>
                  <a:pt x="51" y="1080"/>
                </a:cubicBezTo>
                <a:cubicBezTo>
                  <a:pt x="85" y="1138"/>
                  <a:pt x="133" y="1186"/>
                  <a:pt x="191" y="1220"/>
                </a:cubicBezTo>
                <a:cubicBezTo>
                  <a:pt x="249" y="1253"/>
                  <a:pt x="315" y="1271"/>
                  <a:pt x="382" y="1271"/>
                </a:cubicBezTo>
                <a:lnTo>
                  <a:pt x="2793" y="1271"/>
                </a:lnTo>
                <a:lnTo>
                  <a:pt x="2794" y="1271"/>
                </a:lnTo>
                <a:cubicBezTo>
                  <a:pt x="2861" y="1271"/>
                  <a:pt x="2927" y="1253"/>
                  <a:pt x="2985" y="1220"/>
                </a:cubicBezTo>
                <a:cubicBezTo>
                  <a:pt x="3043" y="1186"/>
                  <a:pt x="3091" y="1138"/>
                  <a:pt x="3125" y="1080"/>
                </a:cubicBezTo>
                <a:cubicBezTo>
                  <a:pt x="3158" y="1022"/>
                  <a:pt x="3176" y="956"/>
                  <a:pt x="3176" y="889"/>
                </a:cubicBezTo>
                <a:lnTo>
                  <a:pt x="3176" y="382"/>
                </a:lnTo>
                <a:lnTo>
                  <a:pt x="3176" y="382"/>
                </a:lnTo>
                <a:lnTo>
                  <a:pt x="3176" y="382"/>
                </a:lnTo>
                <a:cubicBezTo>
                  <a:pt x="3176" y="315"/>
                  <a:pt x="3158" y="249"/>
                  <a:pt x="3125" y="191"/>
                </a:cubicBezTo>
                <a:cubicBezTo>
                  <a:pt x="3091" y="133"/>
                  <a:pt x="3043" y="85"/>
                  <a:pt x="2985" y="51"/>
                </a:cubicBezTo>
                <a:cubicBezTo>
                  <a:pt x="2927" y="18"/>
                  <a:pt x="2861" y="0"/>
                  <a:pt x="2794" y="0"/>
                </a:cubicBezTo>
                <a:lnTo>
                  <a:pt x="382" y="0"/>
                </a:lnTo>
              </a:path>
            </a:pathLst>
          </a:custGeom>
          <a:solidFill>
            <a:srgbClr val="ff9933"/>
          </a:solidFill>
          <a:ln w="12600">
            <a:solidFill>
              <a:srgbClr val="000000"/>
            </a:solidFill>
            <a:miter/>
          </a:ln>
          <a:effectLst>
            <a:outerShdw dist="107932" dir="8100000">
              <a:srgbClr val="808080"/>
            </a:outerShdw>
          </a:effectLst>
        </p:spPr>
        <p:style>
          <a:lnRef idx="0"/>
          <a:fillRef idx="0"/>
          <a:effectRef idx="0"/>
          <a:fontRef idx="minor"/>
        </p:style>
        <p:txBody>
          <a:bodyPr wrap="none" lIns="90000" rIns="90000" tIns="46800" bIns="4680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ff"/>
                </a:solidFill>
                <a:latin typeface="Times New Roman"/>
              </a:rPr>
              <a:t>mol N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755" name="Freeform 20"/>
          <p:cNvSpPr/>
          <p:nvPr/>
        </p:nvSpPr>
        <p:spPr>
          <a:xfrm>
            <a:off x="1463760" y="5664240"/>
            <a:ext cx="609840" cy="360"/>
          </a:xfrm>
          <a:custGeom>
            <a:avLst/>
            <a:gdLst/>
            <a:ahLst/>
            <a:rect l="0" t="0" r="r" b="b"/>
            <a:pathLst>
              <a:path w="1694" h="1">
                <a:moveTo>
                  <a:pt x="0" y="0"/>
                </a:moveTo>
                <a:lnTo>
                  <a:pt x="1693" y="0"/>
                </a:lnTo>
              </a:path>
            </a:pathLst>
          </a:custGeom>
          <a:ln w="9360">
            <a:solidFill>
              <a:srgbClr val="000000"/>
            </a:solidFill>
            <a:miter/>
            <a:tailEnd len="med" type="triangle" w="med"/>
          </a:ln>
        </p:spPr>
      </p:sp>
    </p:spTree>
  </p:cSld>
  <p:transition>
    <p:fade thruBlk="true"/>
  </p:transition>
  <p:timing>
    <p:tnLst>
      <p:par>
        <p:cTn id="1451" dur="indefinite" restart="never" nodeType="tmRoot">
          <p:childTnLst>
            <p:seq>
              <p:cTn id="1452" dur="indefinite" nodeType="mainSeq">
                <p:childTnLst>
                  <p:par>
                    <p:cTn id="1453" fill="hold">
                      <p:stCondLst>
                        <p:cond delay="indefinite"/>
                      </p:stCondLst>
                      <p:childTnLst>
                        <p:par>
                          <p:cTn id="1454" fill="hold">
                            <p:stCondLst>
                              <p:cond delay="0"/>
                            </p:stCondLst>
                            <p:childTnLst>
                              <p:par>
                                <p:cTn id="1455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7" nodeType="with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59" fill="hold">
                      <p:stCondLst>
                        <p:cond delay="indefinite"/>
                      </p:stCondLst>
                      <p:childTnLst>
                        <p:par>
                          <p:cTn id="1460" fill="hold">
                            <p:stCondLst>
                              <p:cond delay="0"/>
                            </p:stCondLst>
                            <p:childTnLst>
                              <p:par>
                                <p:cTn id="1461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63" fill="hold">
                      <p:stCondLst>
                        <p:cond delay="indefinite"/>
                      </p:stCondLst>
                      <p:childTnLst>
                        <p:par>
                          <p:cTn id="1464" fill="hold">
                            <p:stCondLst>
                              <p:cond delay="0"/>
                            </p:stCondLst>
                            <p:childTnLst>
                              <p:par>
                                <p:cTn id="1465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67" nodeType="with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69" nodeType="with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71" nodeType="with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73" nodeType="with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75" nodeType="with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77" nodeType="with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79" nodeType="with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81" nodeType="with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83" nodeType="with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85" nodeType="with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87" nodeType="with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89" nodeType="with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91" nodeType="with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93" nodeType="with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95" nodeType="with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97" nodeType="with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99" nodeType="with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01" nodeType="with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03" nodeType="with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05" nodeType="with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TextShape 1"/>
          <p:cNvSpPr txBox="1"/>
          <p:nvPr/>
        </p:nvSpPr>
        <p:spPr>
          <a:xfrm>
            <a:off x="685800" y="22824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4400" spc="-1" strike="noStrike">
                <a:solidFill>
                  <a:srgbClr val="9900ff"/>
                </a:solidFill>
                <a:latin typeface="Times New Roman"/>
              </a:rPr>
              <a:t>Counting Atoms by Moles</a:t>
            </a:r>
            <a:endParaRPr b="0" lang="en-US" sz="4400" spc="-1" strike="noStrike">
              <a:solidFill>
                <a:srgbClr val="9900ff"/>
              </a:solidFill>
              <a:latin typeface="Times New Roman"/>
            </a:endParaRPr>
          </a:p>
        </p:txBody>
      </p:sp>
      <p:sp>
        <p:nvSpPr>
          <p:cNvPr id="78" name="TextShape 2"/>
          <p:cNvSpPr txBox="1"/>
          <p:nvPr/>
        </p:nvSpPr>
        <p:spPr>
          <a:xfrm>
            <a:off x="228600" y="1447920"/>
            <a:ext cx="8686800" cy="449568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>
            <a:normAutofit/>
          </a:bodyPr>
          <a:p>
            <a:pPr marL="342720" indent="-342720"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If we can find the mass of a particular number of atoms, we can use this information to convert the mass of an element sample to the number of atoms in the sample.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The number of atoms we will use is 6.022 x 10</a:t>
            </a:r>
            <a:r>
              <a:rPr b="0" lang="en-US" sz="3200" spc="-1" strike="noStrike" baseline="50000">
                <a:solidFill>
                  <a:srgbClr val="000000"/>
                </a:solidFill>
                <a:latin typeface="Times New Roman"/>
              </a:rPr>
              <a:t>23</a:t>
            </a: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 and we call this a </a:t>
            </a:r>
            <a:r>
              <a:rPr b="1" lang="en-US" sz="3200" spc="-1" strike="noStrike">
                <a:solidFill>
                  <a:srgbClr val="000000"/>
                </a:solidFill>
                <a:latin typeface="Times New Roman"/>
              </a:rPr>
              <a:t>mole</a:t>
            </a: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.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  <a:p>
            <a:pPr lvl="1" marL="742680" indent="-285480">
              <a:buClr>
                <a:srgbClr val="000000"/>
              </a:buClr>
              <a:buFont typeface="Wingdings" charset="2"/>
              <a:buChar char="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1 mole = 6.022 x 10</a:t>
            </a:r>
            <a:r>
              <a:rPr b="0" lang="en-US" sz="2800" spc="-1" strike="noStrike" baseline="50000">
                <a:solidFill>
                  <a:srgbClr val="000000"/>
                </a:solidFill>
                <a:latin typeface="Times New Roman"/>
              </a:rPr>
              <a:t>23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 things.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lvl="2" marL="1143000" indent="-228600">
              <a:buClr>
                <a:srgbClr val="000000"/>
              </a:buClr>
              <a:buFont typeface="Wingdings" charset="2"/>
              <a:buChar char=""/>
              <a:tabLst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Like 1 dozen = 12 things.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lvl="1" marL="742680" indent="-285480">
              <a:buClr>
                <a:srgbClr val="000000"/>
              </a:buClr>
              <a:buFont typeface="Wingdings" charset="2"/>
              <a:buChar char="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Avogadro’s number.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</p:txBody>
      </p:sp>
      <mc:AlternateContent>
        <mc:Choice xmlns:a14="http://schemas.microsoft.com/office/drawing/2010/main" Requires="a14">
          <p:sp>
            <p:nvSpPr>
              <p:cNvPr id="79" name="Formula 3"/>
              <p:cNvSpPr txBox="1"/>
              <p:nvPr/>
            </p:nvSpPr>
            <p:spPr>
              <a:xfrm>
                <a:off x="5608080" y="3984480"/>
                <a:ext cx="2895840" cy="104472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f>
                      <m:num>
                        <m:r>
                          <m:t xml:space="preserve">6</m:t>
                        </m:r>
                        <m:r>
                          <m:rPr>
                            <m:lit/>
                            <m:nor/>
                          </m:rPr>
                          <m:t xml:space="preserve">.</m:t>
                        </m:r>
                        <m:r>
                          <m:rPr>
                            <m:lit/>
                            <m:nor/>
                          </m:rPr>
                          <m:t xml:space="preserve">022</m:t>
                        </m:r>
                        <m:r>
                          <m:t xml:space="preserve">×</m:t>
                        </m:r>
                        <m:sSup>
                          <m:e>
                            <m:r>
                              <m:rPr>
                                <m:lit/>
                                <m:nor/>
                              </m:rPr>
                              <m:t xml:space="preserve">10</m:t>
                            </m:r>
                          </m:e>
                          <m:sup>
                            <m:r>
                              <m:rPr>
                                <m:lit/>
                                <m:nor/>
                              </m:rPr>
                              <m:t xml:space="preserve">23</m:t>
                            </m:r>
                          </m:sup>
                        </m:sSup>
                        <m:r>
                          <m:rPr>
                            <m:lit/>
                            <m:nor/>
                          </m:rPr>
                          <m:t xml:space="preserve"> atoms</m:t>
                        </m:r>
                      </m:num>
                      <m:den>
                        <m:r>
                          <m:rPr>
                            <m:lit/>
                            <m:nor/>
                          </m:rPr>
                          <m:t xml:space="preserve">1 mole</m:t>
                        </m:r>
                      </m:den>
                    </m:f>
                  </m:oMath>
                </a14:m>
              </a:p>
            </p:txBody>
          </p:sp>
        </mc:Choice>
        <mc:Fallback/>
      </mc:AlternateContent>
      <mc:AlternateContent>
        <mc:Choice xmlns:a14="http://schemas.microsoft.com/office/drawing/2010/main" Requires="a14">
          <p:sp>
            <p:nvSpPr>
              <p:cNvPr id="80" name="Formula 4"/>
              <p:cNvSpPr txBox="1"/>
              <p:nvPr/>
            </p:nvSpPr>
            <p:spPr>
              <a:xfrm>
                <a:off x="5534280" y="5068800"/>
                <a:ext cx="2895480" cy="99036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f>
                      <m:num>
                        <m:r>
                          <m:rPr>
                            <m:lit/>
                            <m:nor/>
                          </m:rPr>
                          <m:t xml:space="preserve">1 mole</m:t>
                        </m:r>
                      </m:num>
                      <m:den>
                        <m:r>
                          <m:t xml:space="preserve">6</m:t>
                        </m:r>
                        <m:r>
                          <m:rPr>
                            <m:lit/>
                            <m:nor/>
                          </m:rPr>
                          <m:t xml:space="preserve">.</m:t>
                        </m:r>
                        <m:r>
                          <m:rPr>
                            <m:lit/>
                            <m:nor/>
                          </m:rPr>
                          <m:t xml:space="preserve">022</m:t>
                        </m:r>
                        <m:r>
                          <m:t xml:space="preserve">×</m:t>
                        </m:r>
                        <m:sSup>
                          <m:e>
                            <m:r>
                              <m:rPr>
                                <m:lit/>
                                <m:nor/>
                              </m:rPr>
                              <m:t xml:space="preserve">10</m:t>
                            </m:r>
                          </m:e>
                          <m:sup>
                            <m:r>
                              <m:rPr>
                                <m:lit/>
                                <m:nor/>
                              </m:rPr>
                              <m:t xml:space="preserve">23</m:t>
                            </m:r>
                          </m:sup>
                        </m:sSup>
                        <m:r>
                          <m:rPr>
                            <m:lit/>
                            <m:nor/>
                          </m:rPr>
                          <m:t xml:space="preserve"> atoms</m:t>
                        </m:r>
                      </m:den>
                    </m:f>
                  </m:oMath>
                </a14:m>
              </a:p>
            </p:txBody>
          </p:sp>
        </mc:Choice>
        <mc:Fallback/>
      </mc:AlternateContent>
    </p:spTree>
  </p:cSld>
  <p:transition>
    <p:fade thruBlk="true"/>
  </p:transition>
  <p:timing>
    <p:tnLst>
      <p:par>
        <p:cTn id="153" dur="indefinite" restart="never" nodeType="tmRoot">
          <p:childTnLst>
            <p:seq>
              <p:cTn id="154" dur="indefinite" nodeType="mainSeq">
                <p:childTnLst>
                  <p:par>
                    <p:cTn id="155" fill="hold">
                      <p:stCondLst>
                        <p:cond delay="indefinite"/>
                      </p:stCondLst>
                      <p:childTnLst>
                        <p:par>
                          <p:cTn id="156" fill="hold">
                            <p:stCondLst>
                              <p:cond delay="0"/>
                            </p:stCondLst>
                            <p:childTnLst>
                              <p:par>
                                <p:cTn id="157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59" dur="500"/>
                                        <p:tgtEl>
                                          <p:spTgt spid="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0" fill="hold">
                      <p:stCondLst>
                        <p:cond delay="indefinite"/>
                      </p:stCondLst>
                      <p:childTnLst>
                        <p:par>
                          <p:cTn id="161" fill="hold">
                            <p:stCondLst>
                              <p:cond delay="0"/>
                            </p:stCondLst>
                            <p:childTnLst>
                              <p:par>
                                <p:cTn id="162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64" dur="500"/>
                                        <p:tgtEl>
                                          <p:spTgt spid="7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5" nodeType="with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67" dur="500"/>
                                        <p:tgtEl>
                                          <p:spTgt spid="7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8" nodeType="with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70" dur="500"/>
                                        <p:tgtEl>
                                          <p:spTgt spid="7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1" nodeType="with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73" dur="500"/>
                                        <p:tgtEl>
                                          <p:spTgt spid="7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4" fill="hold">
                      <p:stCondLst>
                        <p:cond delay="indefinite"/>
                      </p:stCondLst>
                      <p:childTnLst>
                        <p:par>
                          <p:cTn id="175" fill="hold">
                            <p:stCondLst>
                              <p:cond delay="0"/>
                            </p:stCondLst>
                            <p:childTnLst>
                              <p:par>
                                <p:cTn id="176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8" fill="hold">
                      <p:stCondLst>
                        <p:cond delay="indefinite"/>
                      </p:stCondLst>
                      <p:childTnLst>
                        <p:par>
                          <p:cTn id="179" fill="hold">
                            <p:stCondLst>
                              <p:cond delay="0"/>
                            </p:stCondLst>
                            <p:childTnLst>
                              <p:par>
                                <p:cTn id="180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6" name="TextShape 1"/>
          <p:cNvSpPr txBox="1"/>
          <p:nvPr/>
        </p:nvSpPr>
        <p:spPr>
          <a:xfrm>
            <a:off x="0" y="304560"/>
            <a:ext cx="9144000" cy="11430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9900ff"/>
                </a:solidFill>
                <a:latin typeface="Times New Roman"/>
              </a:rPr>
              <a:t>Practice—Determine the Molecular Formula of Nicotine, which has a Molar Mass of 162 g/mol and is 74.0% C, 8.7% H, and the Rest N, Continued.</a:t>
            </a:r>
            <a:endParaRPr b="0" lang="en-US" sz="3200" spc="-1" strike="noStrike">
              <a:solidFill>
                <a:srgbClr val="9900ff"/>
              </a:solidFill>
              <a:latin typeface="Times New Roman"/>
            </a:endParaRPr>
          </a:p>
        </p:txBody>
      </p:sp>
      <p:sp>
        <p:nvSpPr>
          <p:cNvPr id="757" name="CustomShape 2"/>
          <p:cNvSpPr/>
          <p:nvPr/>
        </p:nvSpPr>
        <p:spPr>
          <a:xfrm>
            <a:off x="303480" y="1600200"/>
            <a:ext cx="2690640" cy="45972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6800" bIns="46800">
            <a:spAutoFit/>
          </a:bodyPr>
          <a:p>
            <a:pPr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Apply solution map: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mc:AlternateContent>
        <mc:Choice xmlns:a14="http://schemas.microsoft.com/office/drawing/2010/main" Requires="a14">
          <p:sp>
            <p:nvSpPr>
              <p:cNvPr id="758" name="Formula 3"/>
              <p:cNvSpPr txBox="1"/>
              <p:nvPr/>
            </p:nvSpPr>
            <p:spPr>
              <a:xfrm>
                <a:off x="304920" y="1981080"/>
                <a:ext cx="4108320" cy="84780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r>
                      <m:rPr>
                        <m:lit/>
                        <m:nor/>
                      </m:rPr>
                      <m:t xml:space="preserve">74</m:t>
                    </m:r>
                    <m:r>
                      <m:rPr>
                        <m:lit/>
                        <m:nor/>
                      </m:rPr>
                      <m:t xml:space="preserve">.</m:t>
                    </m:r>
                    <m:r>
                      <m:t xml:space="preserve">0</m:t>
                    </m:r>
                    <m:r>
                      <m:rPr>
                        <m:lit/>
                        <m:nor/>
                      </m:rPr>
                      <m:t xml:space="preserve"> g C</m:t>
                    </m:r>
                    <m:r>
                      <m:t xml:space="preserve">×</m:t>
                    </m:r>
                    <m:f>
                      <m:num>
                        <m:r>
                          <m:rPr>
                            <m:lit/>
                            <m:nor/>
                          </m:rPr>
                          <m:t xml:space="preserve">1 mol C</m:t>
                        </m:r>
                      </m:num>
                      <m:den>
                        <m:r>
                          <m:rPr>
                            <m:lit/>
                            <m:nor/>
                          </m:rPr>
                          <m:t xml:space="preserve">12</m:t>
                        </m:r>
                        <m:r>
                          <m:rPr>
                            <m:lit/>
                            <m:nor/>
                          </m:rPr>
                          <m:t xml:space="preserve">.</m:t>
                        </m:r>
                        <m:r>
                          <m:rPr>
                            <m:lit/>
                            <m:nor/>
                          </m:rPr>
                          <m:t xml:space="preserve">01 g</m:t>
                        </m:r>
                      </m:den>
                    </m:f>
                    <m:r>
                      <m:t xml:space="preserve">=</m:t>
                    </m:r>
                    <m:r>
                      <m:rPr>
                        <m:lit/>
                        <m:nor/>
                      </m:rPr>
                      <m:t xml:space="preserve"> 6</m:t>
                    </m:r>
                    <m:r>
                      <m:rPr>
                        <m:lit/>
                        <m:nor/>
                      </m:rPr>
                      <m:t xml:space="preserve">.</m:t>
                    </m:r>
                    <m:r>
                      <m:rPr>
                        <m:lit/>
                        <m:nor/>
                      </m:rPr>
                      <m:t xml:space="preserve">16 mol C</m:t>
                    </m:r>
                  </m:oMath>
                </a14:m>
              </a:p>
            </p:txBody>
          </p:sp>
        </mc:Choice>
        <mc:Fallback/>
      </mc:AlternateContent>
      <mc:AlternateContent>
        <mc:Choice xmlns:a14="http://schemas.microsoft.com/office/drawing/2010/main" Requires="a14">
          <p:sp>
            <p:nvSpPr>
              <p:cNvPr id="759" name="Formula 4"/>
              <p:cNvSpPr txBox="1"/>
              <p:nvPr/>
            </p:nvSpPr>
            <p:spPr>
              <a:xfrm>
                <a:off x="304920" y="3657600"/>
                <a:ext cx="4170960" cy="84780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r>
                      <m:t xml:space="preserve">17</m:t>
                    </m:r>
                    <m:r>
                      <m:rPr>
                        <m:lit/>
                        <m:nor/>
                      </m:rPr>
                      <m:t xml:space="preserve">.</m:t>
                    </m:r>
                    <m:r>
                      <m:rPr>
                        <m:lit/>
                        <m:nor/>
                      </m:rPr>
                      <m:t xml:space="preserve">3 g N</m:t>
                    </m:r>
                    <m:r>
                      <m:t xml:space="preserve">×</m:t>
                    </m:r>
                    <m:f>
                      <m:num>
                        <m:r>
                          <m:rPr>
                            <m:lit/>
                            <m:nor/>
                          </m:rPr>
                          <m:t xml:space="preserve">1 mol N</m:t>
                        </m:r>
                      </m:num>
                      <m:den>
                        <m:r>
                          <m:rPr>
                            <m:lit/>
                            <m:nor/>
                          </m:rPr>
                          <m:t xml:space="preserve">14</m:t>
                        </m:r>
                        <m:r>
                          <m:rPr>
                            <m:lit/>
                            <m:nor/>
                          </m:rPr>
                          <m:t xml:space="preserve">.</m:t>
                        </m:r>
                        <m:r>
                          <m:rPr>
                            <m:lit/>
                            <m:nor/>
                          </m:rPr>
                          <m:t xml:space="preserve">01 g</m:t>
                        </m:r>
                      </m:den>
                    </m:f>
                    <m:r>
                      <m:t xml:space="preserve">=</m:t>
                    </m:r>
                    <m:r>
                      <m:rPr>
                        <m:lit/>
                        <m:nor/>
                      </m:rPr>
                      <m:t xml:space="preserve"> 1</m:t>
                    </m:r>
                    <m:r>
                      <m:rPr>
                        <m:lit/>
                        <m:nor/>
                      </m:rPr>
                      <m:t xml:space="preserve">.</m:t>
                    </m:r>
                    <m:r>
                      <m:rPr>
                        <m:lit/>
                        <m:nor/>
                      </m:rPr>
                      <m:t xml:space="preserve">23 mol N</m:t>
                    </m:r>
                  </m:oMath>
                </a14:m>
              </a:p>
            </p:txBody>
          </p:sp>
        </mc:Choice>
        <mc:Fallback/>
      </mc:AlternateContent>
      <p:sp>
        <p:nvSpPr>
          <p:cNvPr id="760" name="CustomShape 5"/>
          <p:cNvSpPr/>
          <p:nvPr/>
        </p:nvSpPr>
        <p:spPr>
          <a:xfrm>
            <a:off x="990720" y="4419720"/>
            <a:ext cx="2514600" cy="64872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>
            <a:spAutoFit/>
          </a:bodyPr>
          <a:p>
            <a:pPr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C</a:t>
            </a:r>
            <a:r>
              <a:rPr b="0" lang="en-US" sz="3200" spc="-1" strike="noStrike" baseline="-25000">
                <a:solidFill>
                  <a:srgbClr val="000000"/>
                </a:solidFill>
                <a:latin typeface="Times New Roman"/>
              </a:rPr>
              <a:t>6.16</a:t>
            </a: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H</a:t>
            </a:r>
            <a:r>
              <a:rPr b="0" lang="en-US" sz="3200" spc="-1" strike="noStrike" baseline="-25000">
                <a:solidFill>
                  <a:srgbClr val="000000"/>
                </a:solidFill>
                <a:latin typeface="Times New Roman"/>
              </a:rPr>
              <a:t>8.6</a:t>
            </a: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N</a:t>
            </a:r>
            <a:r>
              <a:rPr b="0" lang="en-US" sz="3200" spc="-1" strike="noStrike" baseline="-25000">
                <a:solidFill>
                  <a:srgbClr val="000000"/>
                </a:solidFill>
                <a:latin typeface="Times New Roman"/>
              </a:rPr>
              <a:t>1.23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</p:txBody>
      </p:sp>
      <mc:AlternateContent>
        <mc:Choice xmlns:a14="http://schemas.microsoft.com/office/drawing/2010/main" Requires="a14">
          <p:sp>
            <p:nvSpPr>
              <p:cNvPr id="761" name="Formula 6"/>
              <p:cNvSpPr txBox="1"/>
              <p:nvPr/>
            </p:nvSpPr>
            <p:spPr>
              <a:xfrm>
                <a:off x="380880" y="5105520"/>
                <a:ext cx="3926520" cy="85392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sSub>
                      <m:e>
                        <m:r>
                          <m:t xml:space="preserve">C</m:t>
                        </m:r>
                      </m:e>
                      <m:sub>
                        <m:f>
                          <m:num>
                            <m:r>
                              <m:t xml:space="preserve">6</m:t>
                            </m:r>
                            <m:r>
                              <m:rPr>
                                <m:lit/>
                                <m:nor/>
                              </m:rPr>
                              <m:t xml:space="preserve">.</m:t>
                            </m:r>
                            <m:r>
                              <m:rPr>
                                <m:lit/>
                                <m:nor/>
                              </m:rPr>
                              <m:t xml:space="preserve">16</m:t>
                            </m:r>
                          </m:num>
                          <m:den>
                            <m:r>
                              <m:t xml:space="preserve">1</m:t>
                            </m:r>
                            <m:r>
                              <m:rPr>
                                <m:lit/>
                                <m:nor/>
                              </m:rPr>
                              <m:t xml:space="preserve">.</m:t>
                            </m:r>
                            <m:r>
                              <m:rPr>
                                <m:lit/>
                                <m:nor/>
                              </m:rPr>
                              <m:t xml:space="preserve">23</m:t>
                            </m:r>
                          </m:den>
                        </m:f>
                      </m:sub>
                    </m:sSub>
                    <m:sSub>
                      <m:e>
                        <m:r>
                          <m:t xml:space="preserve">H</m:t>
                        </m:r>
                      </m:e>
                      <m:sub>
                        <m:f>
                          <m:num>
                            <m:r>
                              <m:t xml:space="preserve">8</m:t>
                            </m:r>
                            <m:r>
                              <m:rPr>
                                <m:lit/>
                                <m:nor/>
                              </m:rPr>
                              <m:t xml:space="preserve">.</m:t>
                            </m:r>
                            <m:r>
                              <m:t xml:space="preserve">6</m:t>
                            </m:r>
                          </m:num>
                          <m:den>
                            <m:r>
                              <m:t xml:space="preserve">1</m:t>
                            </m:r>
                            <m:r>
                              <m:rPr>
                                <m:lit/>
                                <m:nor/>
                              </m:rPr>
                              <m:t xml:space="preserve">.</m:t>
                            </m:r>
                            <m:r>
                              <m:rPr>
                                <m:lit/>
                                <m:nor/>
                              </m:rPr>
                              <m:t xml:space="preserve">23</m:t>
                            </m:r>
                          </m:den>
                        </m:f>
                      </m:sub>
                    </m:sSub>
                    <m:sSub>
                      <m:e>
                        <m:r>
                          <m:t xml:space="preserve">N</m:t>
                        </m:r>
                      </m:e>
                      <m:sub>
                        <m:f>
                          <m:num>
                            <m:r>
                              <m:t xml:space="preserve">1</m:t>
                            </m:r>
                            <m:r>
                              <m:rPr>
                                <m:lit/>
                                <m:nor/>
                              </m:rPr>
                              <m:t xml:space="preserve">.</m:t>
                            </m:r>
                            <m:r>
                              <m:rPr>
                                <m:lit/>
                                <m:nor/>
                              </m:rPr>
                              <m:t xml:space="preserve">23</m:t>
                            </m:r>
                          </m:num>
                          <m:den>
                            <m:r>
                              <m:t xml:space="preserve">1</m:t>
                            </m:r>
                            <m:r>
                              <m:rPr>
                                <m:lit/>
                                <m:nor/>
                              </m:rPr>
                              <m:t xml:space="preserve">.</m:t>
                            </m:r>
                            <m:r>
                              <m:rPr>
                                <m:lit/>
                                <m:nor/>
                              </m:rPr>
                              <m:t xml:space="preserve">23</m:t>
                            </m:r>
                          </m:den>
                        </m:f>
                      </m:sub>
                    </m:sSub>
                    <m:r>
                      <m:t xml:space="preserve">=</m:t>
                    </m:r>
                    <m:sSub>
                      <m:e>
                        <m:r>
                          <m:rPr>
                            <m:lit/>
                            <m:nor/>
                          </m:rPr>
                          <m:t xml:space="preserve"> C</m:t>
                        </m:r>
                      </m:e>
                      <m:sub>
                        <m:r>
                          <m:t xml:space="preserve">5</m:t>
                        </m:r>
                      </m:sub>
                    </m:sSub>
                    <m:sSub>
                      <m:e>
                        <m:r>
                          <m:t xml:space="preserve">H</m:t>
                        </m:r>
                      </m:e>
                      <m:sub>
                        <m:r>
                          <m:t xml:space="preserve">7</m:t>
                        </m:r>
                      </m:sub>
                    </m:sSub>
                    <m:r>
                      <m:t xml:space="preserve">N</m:t>
                    </m:r>
                  </m:oMath>
                </a14:m>
              </a:p>
            </p:txBody>
          </p:sp>
        </mc:Choice>
        <mc:Fallback/>
      </mc:AlternateContent>
      <mc:AlternateContent>
        <mc:Choice xmlns:a14="http://schemas.microsoft.com/office/drawing/2010/main" Requires="a14">
          <p:sp>
            <p:nvSpPr>
              <p:cNvPr id="762" name="Formula 7"/>
              <p:cNvSpPr txBox="1"/>
              <p:nvPr/>
            </p:nvSpPr>
            <p:spPr>
              <a:xfrm>
                <a:off x="433440" y="2819520"/>
                <a:ext cx="3877920" cy="84744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r>
                      <m:t xml:space="preserve">8</m:t>
                    </m:r>
                    <m:r>
                      <m:rPr>
                        <m:lit/>
                        <m:nor/>
                      </m:rPr>
                      <m:t xml:space="preserve">.</m:t>
                    </m:r>
                    <m:r>
                      <m:rPr>
                        <m:lit/>
                        <m:nor/>
                      </m:rPr>
                      <m:t xml:space="preserve">7 g H</m:t>
                    </m:r>
                    <m:r>
                      <m:t xml:space="preserve">×</m:t>
                    </m:r>
                    <m:f>
                      <m:num>
                        <m:r>
                          <m:rPr>
                            <m:lit/>
                            <m:nor/>
                          </m:rPr>
                          <m:t xml:space="preserve">1 mol H</m:t>
                        </m:r>
                      </m:num>
                      <m:den>
                        <m:r>
                          <m:t xml:space="preserve">1</m:t>
                        </m:r>
                        <m:r>
                          <m:rPr>
                            <m:lit/>
                            <m:nor/>
                          </m:rPr>
                          <m:t xml:space="preserve">.</m:t>
                        </m:r>
                        <m:r>
                          <m:rPr>
                            <m:lit/>
                            <m:nor/>
                          </m:rPr>
                          <m:t xml:space="preserve">01 g</m:t>
                        </m:r>
                      </m:den>
                    </m:f>
                    <m:r>
                      <m:t xml:space="preserve">=</m:t>
                    </m:r>
                    <m:r>
                      <m:rPr>
                        <m:lit/>
                        <m:nor/>
                      </m:rPr>
                      <m:t xml:space="preserve"> 8</m:t>
                    </m:r>
                    <m:r>
                      <m:rPr>
                        <m:lit/>
                        <m:nor/>
                      </m:rPr>
                      <m:t xml:space="preserve">.</m:t>
                    </m:r>
                    <m:r>
                      <m:rPr>
                        <m:lit/>
                        <m:nor/>
                      </m:rPr>
                      <m:t xml:space="preserve">6 mol H</m:t>
                    </m:r>
                  </m:oMath>
                </a14:m>
              </a:p>
            </p:txBody>
          </p:sp>
        </mc:Choice>
        <mc:Fallback/>
      </mc:AlternateContent>
      <p:sp>
        <p:nvSpPr>
          <p:cNvPr id="763" name="CustomShape 8"/>
          <p:cNvSpPr/>
          <p:nvPr/>
        </p:nvSpPr>
        <p:spPr>
          <a:xfrm>
            <a:off x="4434480" y="2057400"/>
            <a:ext cx="4726800" cy="175860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6800" bIns="46800">
            <a:spAutoFit/>
          </a:bodyPr>
          <a:p>
            <a:pPr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C</a:t>
            </a:r>
            <a:r>
              <a:rPr b="0" lang="en-US" sz="2400" spc="-1" strike="noStrike" baseline="-25000">
                <a:solidFill>
                  <a:srgbClr val="000000"/>
                </a:solidFill>
                <a:latin typeface="Times New Roman"/>
              </a:rPr>
              <a:t>5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 =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5(12.01 g/mol) = 60.05 g/mol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N</a:t>
            </a:r>
            <a:r>
              <a:rPr b="0" lang="en-US" sz="2400" spc="-1" strike="noStrike" baseline="-25000">
                <a:solidFill>
                  <a:srgbClr val="000000"/>
                </a:solidFill>
                <a:latin typeface="Times New Roman"/>
              </a:rPr>
              <a:t>1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 =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1(14.01 g/mol) = 14.01 g/mol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 u="sng">
                <a:solidFill>
                  <a:srgbClr val="000000"/>
                </a:solidFill>
                <a:uFillTx/>
                <a:latin typeface="Times New Roman"/>
              </a:rPr>
              <a:t>H</a:t>
            </a:r>
            <a:r>
              <a:rPr b="0" lang="en-US" sz="2400" spc="-1" strike="noStrike" u="sng" baseline="-25000">
                <a:solidFill>
                  <a:srgbClr val="000000"/>
                </a:solidFill>
                <a:uFillTx/>
                <a:latin typeface="Times New Roman"/>
              </a:rPr>
              <a:t>7</a:t>
            </a:r>
            <a:r>
              <a:rPr b="0" lang="en-US" sz="2400" spc="-1" strike="noStrike" u="sng">
                <a:solidFill>
                  <a:srgbClr val="000000"/>
                </a:solidFill>
                <a:uFillTx/>
                <a:latin typeface="Times New Roman"/>
              </a:rPr>
              <a:t> =</a:t>
            </a:r>
            <a:r>
              <a:rPr b="0" lang="en-US" sz="2400" spc="-1" strike="noStrike" u="sng">
                <a:solidFill>
                  <a:srgbClr val="000000"/>
                </a:solidFill>
                <a:uFillTx/>
                <a:latin typeface="Times New Roman"/>
              </a:rPr>
              <a:t>	</a:t>
            </a:r>
            <a:r>
              <a:rPr b="0" lang="en-US" sz="2400" spc="-1" strike="noStrike" u="sng">
                <a:solidFill>
                  <a:srgbClr val="000000"/>
                </a:solidFill>
                <a:uFillTx/>
                <a:latin typeface="Times New Roman"/>
              </a:rPr>
              <a:t>7(1.01 g/mol)   =  7.07 g/mol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C</a:t>
            </a:r>
            <a:r>
              <a:rPr b="0" lang="en-US" sz="2400" spc="-1" strike="noStrike" baseline="-25000">
                <a:solidFill>
                  <a:srgbClr val="000000"/>
                </a:solidFill>
                <a:latin typeface="Times New Roman"/>
              </a:rPr>
              <a:t>5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H</a:t>
            </a:r>
            <a:r>
              <a:rPr b="0" lang="en-US" sz="2400" spc="-1" strike="noStrike" baseline="-25000">
                <a:solidFill>
                  <a:srgbClr val="000000"/>
                </a:solidFill>
                <a:latin typeface="Times New Roman"/>
              </a:rPr>
              <a:t>7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N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=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81.13 g/mol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mc:AlternateContent>
        <mc:Choice xmlns:a14="http://schemas.microsoft.com/office/drawing/2010/main" Requires="a14">
          <p:sp>
            <p:nvSpPr>
              <p:cNvPr id="764" name="Formula 9"/>
              <p:cNvSpPr txBox="1"/>
              <p:nvPr/>
            </p:nvSpPr>
            <p:spPr>
              <a:xfrm>
                <a:off x="5742000" y="4023360"/>
                <a:ext cx="2121840" cy="83160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f>
                      <m:num>
                        <m:r>
                          <m:rPr>
                            <m:lit/>
                            <m:nor/>
                          </m:rPr>
                          <m:t xml:space="preserve">162</m:t>
                        </m:r>
                        <m:r>
                          <m:rPr>
                            <m:lit/>
                            <m:nor/>
                          </m:rPr>
                          <m:t xml:space="preserve"> g/mol</m:t>
                        </m:r>
                      </m:num>
                      <m:den>
                        <m:r>
                          <m:rPr>
                            <m:lit/>
                            <m:nor/>
                          </m:rPr>
                          <m:t xml:space="preserve">81</m:t>
                        </m:r>
                        <m:r>
                          <m:rPr>
                            <m:lit/>
                            <m:nor/>
                          </m:rPr>
                          <m:t xml:space="preserve">.</m:t>
                        </m:r>
                        <m:r>
                          <m:rPr>
                            <m:lit/>
                            <m:nor/>
                          </m:rPr>
                          <m:t xml:space="preserve">13 g/mol</m:t>
                        </m:r>
                      </m:den>
                    </m:f>
                    <m:r>
                      <m:t xml:space="preserve">=</m:t>
                    </m:r>
                    <m:r>
                      <m:rPr>
                        <m:lit/>
                        <m:nor/>
                      </m:rPr>
                      <m:t xml:space="preserve"> 2</m:t>
                    </m:r>
                  </m:oMath>
                </a14:m>
              </a:p>
            </p:txBody>
          </p:sp>
        </mc:Choice>
        <mc:Fallback/>
      </mc:AlternateContent>
      <p:sp>
        <p:nvSpPr>
          <p:cNvPr id="765" name="CustomShape 10"/>
          <p:cNvSpPr/>
          <p:nvPr/>
        </p:nvSpPr>
        <p:spPr>
          <a:xfrm>
            <a:off x="5208480" y="5181480"/>
            <a:ext cx="3120480" cy="60804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6800" bIns="46800">
            <a:spAutoFit/>
          </a:bodyPr>
          <a:p>
            <a:pPr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(C</a:t>
            </a:r>
            <a:r>
              <a:rPr b="0" lang="en-US" sz="2800" spc="-1" strike="noStrike" baseline="-25000">
                <a:solidFill>
                  <a:srgbClr val="000000"/>
                </a:solidFill>
                <a:latin typeface="Times New Roman"/>
              </a:rPr>
              <a:t>5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H</a:t>
            </a:r>
            <a:r>
              <a:rPr b="0" lang="en-US" sz="2800" spc="-1" strike="noStrike" baseline="-25000">
                <a:solidFill>
                  <a:srgbClr val="000000"/>
                </a:solidFill>
                <a:latin typeface="Times New Roman"/>
              </a:rPr>
              <a:t>7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N)</a:t>
            </a:r>
            <a:r>
              <a:rPr b="0" lang="en-US" sz="2800" spc="-1" strike="noStrike" baseline="-33000">
                <a:solidFill>
                  <a:srgbClr val="000000"/>
                </a:solidFill>
                <a:latin typeface="Times New Roman"/>
              </a:rPr>
              <a:t>2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 = C</a:t>
            </a:r>
            <a:r>
              <a:rPr b="0" lang="en-US" sz="2800" spc="-1" strike="noStrike" baseline="-25000">
                <a:solidFill>
                  <a:srgbClr val="000000"/>
                </a:solidFill>
                <a:latin typeface="Times New Roman"/>
              </a:rPr>
              <a:t>10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H</a:t>
            </a:r>
            <a:r>
              <a:rPr b="0" lang="en-US" sz="2800" spc="-1" strike="noStrike" baseline="-25000">
                <a:solidFill>
                  <a:srgbClr val="000000"/>
                </a:solidFill>
                <a:latin typeface="Times New Roman"/>
              </a:rPr>
              <a:t>14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N</a:t>
            </a:r>
            <a:r>
              <a:rPr b="0" lang="en-US" sz="2800" spc="-1" strike="noStrike" baseline="-25000">
                <a:solidFill>
                  <a:srgbClr val="000000"/>
                </a:solidFill>
                <a:latin typeface="Times New Roman"/>
              </a:rPr>
              <a:t>2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766" name="Freeform 11"/>
          <p:cNvSpPr/>
          <p:nvPr/>
        </p:nvSpPr>
        <p:spPr>
          <a:xfrm>
            <a:off x="1143000" y="2285640"/>
            <a:ext cx="228960" cy="228960"/>
          </a:xfrm>
          <a:custGeom>
            <a:avLst/>
            <a:gdLst/>
            <a:ahLst/>
            <a:rect l="0" t="0" r="r" b="b"/>
            <a:pathLst>
              <a:path w="636" h="636">
                <a:moveTo>
                  <a:pt x="0" y="635"/>
                </a:moveTo>
                <a:lnTo>
                  <a:pt x="635" y="0"/>
                </a:lnTo>
              </a:path>
            </a:pathLst>
          </a:custGeom>
          <a:ln w="28440">
            <a:solidFill>
              <a:srgbClr val="0066ff"/>
            </a:solidFill>
            <a:miter/>
          </a:ln>
        </p:spPr>
      </p:sp>
      <p:sp>
        <p:nvSpPr>
          <p:cNvPr id="767" name="Freeform 12"/>
          <p:cNvSpPr/>
          <p:nvPr/>
        </p:nvSpPr>
        <p:spPr>
          <a:xfrm>
            <a:off x="2438280" y="2514240"/>
            <a:ext cx="228960" cy="228960"/>
          </a:xfrm>
          <a:custGeom>
            <a:avLst/>
            <a:gdLst/>
            <a:ahLst/>
            <a:rect l="0" t="0" r="r" b="b"/>
            <a:pathLst>
              <a:path w="636" h="636">
                <a:moveTo>
                  <a:pt x="0" y="635"/>
                </a:moveTo>
                <a:lnTo>
                  <a:pt x="635" y="0"/>
                </a:lnTo>
              </a:path>
            </a:pathLst>
          </a:custGeom>
          <a:ln w="28440">
            <a:solidFill>
              <a:srgbClr val="0066ff"/>
            </a:solidFill>
            <a:miter/>
          </a:ln>
        </p:spPr>
      </p:sp>
      <p:sp>
        <p:nvSpPr>
          <p:cNvPr id="768" name="Freeform 13"/>
          <p:cNvSpPr/>
          <p:nvPr/>
        </p:nvSpPr>
        <p:spPr>
          <a:xfrm>
            <a:off x="1066680" y="3154680"/>
            <a:ext cx="228960" cy="228960"/>
          </a:xfrm>
          <a:custGeom>
            <a:avLst/>
            <a:gdLst/>
            <a:ahLst/>
            <a:rect l="0" t="0" r="r" b="b"/>
            <a:pathLst>
              <a:path w="636" h="636">
                <a:moveTo>
                  <a:pt x="0" y="635"/>
                </a:moveTo>
                <a:lnTo>
                  <a:pt x="635" y="0"/>
                </a:lnTo>
              </a:path>
            </a:pathLst>
          </a:custGeom>
          <a:ln w="28440">
            <a:solidFill>
              <a:srgbClr val="0066ff"/>
            </a:solidFill>
            <a:miter/>
          </a:ln>
        </p:spPr>
      </p:sp>
      <p:sp>
        <p:nvSpPr>
          <p:cNvPr id="769" name="Freeform 14"/>
          <p:cNvSpPr/>
          <p:nvPr/>
        </p:nvSpPr>
        <p:spPr>
          <a:xfrm>
            <a:off x="2362320" y="3352320"/>
            <a:ext cx="228960" cy="228960"/>
          </a:xfrm>
          <a:custGeom>
            <a:avLst/>
            <a:gdLst/>
            <a:ahLst/>
            <a:rect l="0" t="0" r="r" b="b"/>
            <a:pathLst>
              <a:path w="636" h="636">
                <a:moveTo>
                  <a:pt x="0" y="635"/>
                </a:moveTo>
                <a:lnTo>
                  <a:pt x="635" y="0"/>
                </a:lnTo>
              </a:path>
            </a:pathLst>
          </a:custGeom>
          <a:ln w="28440">
            <a:solidFill>
              <a:srgbClr val="0066ff"/>
            </a:solidFill>
            <a:miter/>
          </a:ln>
        </p:spPr>
      </p:sp>
      <p:sp>
        <p:nvSpPr>
          <p:cNvPr id="770" name="Freeform 15"/>
          <p:cNvSpPr/>
          <p:nvPr/>
        </p:nvSpPr>
        <p:spPr>
          <a:xfrm>
            <a:off x="1143000" y="3977640"/>
            <a:ext cx="228960" cy="228960"/>
          </a:xfrm>
          <a:custGeom>
            <a:avLst/>
            <a:gdLst/>
            <a:ahLst/>
            <a:rect l="0" t="0" r="r" b="b"/>
            <a:pathLst>
              <a:path w="636" h="636">
                <a:moveTo>
                  <a:pt x="0" y="635"/>
                </a:moveTo>
                <a:lnTo>
                  <a:pt x="635" y="0"/>
                </a:lnTo>
              </a:path>
            </a:pathLst>
          </a:custGeom>
          <a:ln w="28440">
            <a:solidFill>
              <a:srgbClr val="0066ff"/>
            </a:solidFill>
            <a:miter/>
          </a:ln>
        </p:spPr>
      </p:sp>
      <p:sp>
        <p:nvSpPr>
          <p:cNvPr id="771" name="Freeform 16"/>
          <p:cNvSpPr/>
          <p:nvPr/>
        </p:nvSpPr>
        <p:spPr>
          <a:xfrm>
            <a:off x="2438280" y="4190760"/>
            <a:ext cx="228960" cy="228960"/>
          </a:xfrm>
          <a:custGeom>
            <a:avLst/>
            <a:gdLst/>
            <a:ahLst/>
            <a:rect l="0" t="0" r="r" b="b"/>
            <a:pathLst>
              <a:path w="636" h="636">
                <a:moveTo>
                  <a:pt x="0" y="635"/>
                </a:moveTo>
                <a:lnTo>
                  <a:pt x="635" y="0"/>
                </a:lnTo>
              </a:path>
            </a:pathLst>
          </a:custGeom>
          <a:ln w="28440">
            <a:solidFill>
              <a:srgbClr val="0066ff"/>
            </a:solidFill>
            <a:miter/>
          </a:ln>
        </p:spPr>
      </p:sp>
      <p:sp>
        <p:nvSpPr>
          <p:cNvPr id="772" name="Freeform 17"/>
          <p:cNvSpPr/>
          <p:nvPr/>
        </p:nvSpPr>
        <p:spPr>
          <a:xfrm>
            <a:off x="6385680" y="4206240"/>
            <a:ext cx="381240" cy="76320"/>
          </a:xfrm>
          <a:custGeom>
            <a:avLst/>
            <a:gdLst/>
            <a:ahLst/>
            <a:rect l="0" t="0" r="r" b="b"/>
            <a:pathLst>
              <a:path w="1059" h="212">
                <a:moveTo>
                  <a:pt x="0" y="0"/>
                </a:moveTo>
                <a:lnTo>
                  <a:pt x="1058" y="211"/>
                </a:lnTo>
              </a:path>
            </a:pathLst>
          </a:custGeom>
          <a:ln w="28440">
            <a:solidFill>
              <a:srgbClr val="ff0000"/>
            </a:solidFill>
            <a:miter/>
          </a:ln>
        </p:spPr>
      </p:sp>
      <p:sp>
        <p:nvSpPr>
          <p:cNvPr id="773" name="Freeform 18"/>
          <p:cNvSpPr/>
          <p:nvPr/>
        </p:nvSpPr>
        <p:spPr>
          <a:xfrm>
            <a:off x="6659640" y="4678560"/>
            <a:ext cx="381600" cy="76680"/>
          </a:xfrm>
          <a:custGeom>
            <a:avLst/>
            <a:gdLst/>
            <a:ahLst/>
            <a:rect l="0" t="0" r="r" b="b"/>
            <a:pathLst>
              <a:path w="1060" h="213">
                <a:moveTo>
                  <a:pt x="0" y="0"/>
                </a:moveTo>
                <a:lnTo>
                  <a:pt x="1059" y="212"/>
                </a:lnTo>
              </a:path>
            </a:pathLst>
          </a:custGeom>
          <a:ln w="28440">
            <a:solidFill>
              <a:srgbClr val="ff0000"/>
            </a:solidFill>
            <a:miter/>
          </a:ln>
        </p:spPr>
      </p:sp>
    </p:spTree>
  </p:cSld>
  <p:transition>
    <p:fade thruBlk="true"/>
  </p:transition>
  <p:timing>
    <p:tnLst>
      <p:par>
        <p:cTn id="1507" dur="indefinite" restart="never" nodeType="tmRoot">
          <p:childTnLst>
            <p:seq>
              <p:cTn id="1508" dur="indefinite" nodeType="mainSeq">
                <p:childTnLst>
                  <p:par>
                    <p:cTn id="1509" fill="hold">
                      <p:stCondLst>
                        <p:cond delay="indefinite"/>
                      </p:stCondLst>
                      <p:childTnLst>
                        <p:par>
                          <p:cTn id="1510" fill="hold">
                            <p:stCondLst>
                              <p:cond delay="0"/>
                            </p:stCondLst>
                            <p:childTnLst>
                              <p:par>
                                <p:cTn id="1511" nodeType="clickEffect" fill="hold" presetClass="entr" presetID="9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 additive="repl">
                                        <p:cTn id="1513" dur="500"/>
                                        <p:tgtEl>
                                          <p:spTgt spid="7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14" fill="hold">
                      <p:stCondLst>
                        <p:cond delay="indefinite"/>
                      </p:stCondLst>
                      <p:childTnLst>
                        <p:par>
                          <p:cTn id="1515" fill="hold">
                            <p:stCondLst>
                              <p:cond delay="0"/>
                            </p:stCondLst>
                            <p:childTnLst>
                              <p:par>
                                <p:cTn id="1516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1518" dur="500"/>
                                        <p:tgtEl>
                                          <p:spTgt spid="7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19" fill="hold">
                            <p:stCondLst>
                              <p:cond delay="500"/>
                            </p:stCondLst>
                            <p:childTnLst>
                              <p:par>
                                <p:cTn id="1520" nodeType="after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1522" dur="500"/>
                                        <p:tgtEl>
                                          <p:spTgt spid="7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23" fill="hold">
                      <p:stCondLst>
                        <p:cond delay="indefinite"/>
                      </p:stCondLst>
                      <p:childTnLst>
                        <p:par>
                          <p:cTn id="1524" fill="hold">
                            <p:stCondLst>
                              <p:cond delay="0"/>
                            </p:stCondLst>
                            <p:childTnLst>
                              <p:par>
                                <p:cTn id="1525" nodeType="clickEffect" fill="hold" presetClass="entr" presetID="9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 additive="repl">
                                        <p:cTn id="1527" dur="500"/>
                                        <p:tgtEl>
                                          <p:spTgt spid="7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28" fill="hold">
                      <p:stCondLst>
                        <p:cond delay="indefinite"/>
                      </p:stCondLst>
                      <p:childTnLst>
                        <p:par>
                          <p:cTn id="1529" fill="hold">
                            <p:stCondLst>
                              <p:cond delay="0"/>
                            </p:stCondLst>
                            <p:childTnLst>
                              <p:par>
                                <p:cTn id="1530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1532" dur="500"/>
                                        <p:tgtEl>
                                          <p:spTgt spid="7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33" fill="hold">
                            <p:stCondLst>
                              <p:cond delay="500"/>
                            </p:stCondLst>
                            <p:childTnLst>
                              <p:par>
                                <p:cTn id="1534" nodeType="after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1536" dur="500"/>
                                        <p:tgtEl>
                                          <p:spTgt spid="7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37" fill="hold">
                      <p:stCondLst>
                        <p:cond delay="indefinite"/>
                      </p:stCondLst>
                      <p:childTnLst>
                        <p:par>
                          <p:cTn id="1538" fill="hold">
                            <p:stCondLst>
                              <p:cond delay="0"/>
                            </p:stCondLst>
                            <p:childTnLst>
                              <p:par>
                                <p:cTn id="1539" nodeType="clickEffect" fill="hold" presetClass="entr" presetID="9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 additive="repl">
                                        <p:cTn id="1541" dur="500"/>
                                        <p:tgtEl>
                                          <p:spTgt spid="7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42" fill="hold">
                      <p:stCondLst>
                        <p:cond delay="indefinite"/>
                      </p:stCondLst>
                      <p:childTnLst>
                        <p:par>
                          <p:cTn id="1543" fill="hold">
                            <p:stCondLst>
                              <p:cond delay="0"/>
                            </p:stCondLst>
                            <p:childTnLst>
                              <p:par>
                                <p:cTn id="1544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1546" dur="500"/>
                                        <p:tgtEl>
                                          <p:spTgt spid="7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7" fill="hold">
                            <p:stCondLst>
                              <p:cond delay="500"/>
                            </p:stCondLst>
                            <p:childTnLst>
                              <p:par>
                                <p:cTn id="1548" nodeType="after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1550" dur="500"/>
                                        <p:tgtEl>
                                          <p:spTgt spid="7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51" fill="hold">
                      <p:stCondLst>
                        <p:cond delay="indefinite"/>
                      </p:stCondLst>
                      <p:childTnLst>
                        <p:par>
                          <p:cTn id="1552" fill="hold">
                            <p:stCondLst>
                              <p:cond delay="0"/>
                            </p:stCondLst>
                            <p:childTnLst>
                              <p:par>
                                <p:cTn id="1553" nodeType="clickEffect" fill="hold" presetClass="entr" presetID="9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 additive="repl">
                                        <p:cTn id="1555" dur="500"/>
                                        <p:tgtEl>
                                          <p:spTgt spid="7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56" fill="hold">
                      <p:stCondLst>
                        <p:cond delay="indefinite"/>
                      </p:stCondLst>
                      <p:childTnLst>
                        <p:par>
                          <p:cTn id="1557" fill="hold">
                            <p:stCondLst>
                              <p:cond delay="0"/>
                            </p:stCondLst>
                            <p:childTnLst>
                              <p:par>
                                <p:cTn id="1558" nodeType="clickEffect" fill="hold" presetClass="entr" presetID="9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 additive="repl">
                                        <p:cTn id="1560" dur="500"/>
                                        <p:tgtEl>
                                          <p:spTgt spid="7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61" fill="hold">
                      <p:stCondLst>
                        <p:cond delay="indefinite"/>
                      </p:stCondLst>
                      <p:childTnLst>
                        <p:par>
                          <p:cTn id="1562" fill="hold">
                            <p:stCondLst>
                              <p:cond delay="0"/>
                            </p:stCondLst>
                            <p:childTnLst>
                              <p:par>
                                <p:cTn id="1563" nodeType="clickEffect" fill="hold" presetClass="entr" presetID="9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 additive="repl">
                                        <p:cTn id="1565" dur="500"/>
                                        <p:tgtEl>
                                          <p:spTgt spid="7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66" fill="hold">
                      <p:stCondLst>
                        <p:cond delay="indefinite"/>
                      </p:stCondLst>
                      <p:childTnLst>
                        <p:par>
                          <p:cTn id="1567" fill="hold">
                            <p:stCondLst>
                              <p:cond delay="0"/>
                            </p:stCondLst>
                            <p:childTnLst>
                              <p:par>
                                <p:cTn id="1568" nodeType="clickEffect" fill="hold" presetClass="entr" presetID="9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 additive="repl">
                                        <p:cTn id="1570" dur="500"/>
                                        <p:tgtEl>
                                          <p:spTgt spid="7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71" fill="hold">
                      <p:stCondLst>
                        <p:cond delay="indefinite"/>
                      </p:stCondLst>
                      <p:childTnLst>
                        <p:par>
                          <p:cTn id="1572" fill="hold">
                            <p:stCondLst>
                              <p:cond delay="0"/>
                            </p:stCondLst>
                            <p:childTnLst>
                              <p:par>
                                <p:cTn id="1573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1575" dur="500"/>
                                        <p:tgtEl>
                                          <p:spTgt spid="7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76" fill="hold">
                            <p:stCondLst>
                              <p:cond delay="500"/>
                            </p:stCondLst>
                            <p:childTnLst>
                              <p:par>
                                <p:cTn id="1577" nodeType="after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1579" dur="500"/>
                                        <p:tgtEl>
                                          <p:spTgt spid="7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80" fill="hold">
                      <p:stCondLst>
                        <p:cond delay="indefinite"/>
                      </p:stCondLst>
                      <p:childTnLst>
                        <p:par>
                          <p:cTn id="1581" fill="hold">
                            <p:stCondLst>
                              <p:cond delay="0"/>
                            </p:stCondLst>
                            <p:childTnLst>
                              <p:par>
                                <p:cTn id="1582" nodeType="clickEffect" fill="hold" presetClass="entr" presetID="9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 additive="repl">
                                        <p:cTn id="1584" dur="500"/>
                                        <p:tgtEl>
                                          <p:spTgt spid="7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TextShape 1"/>
          <p:cNvSpPr txBox="1"/>
          <p:nvPr/>
        </p:nvSpPr>
        <p:spPr>
          <a:xfrm>
            <a:off x="685800" y="12456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4400" spc="-1" strike="noStrike">
                <a:solidFill>
                  <a:srgbClr val="9900ff"/>
                </a:solidFill>
                <a:latin typeface="Times New Roman"/>
              </a:rPr>
              <a:t>Chemical Packages—Moles</a:t>
            </a:r>
            <a:endParaRPr b="0" lang="en-US" sz="4400" spc="-1" strike="noStrike">
              <a:solidFill>
                <a:srgbClr val="9900ff"/>
              </a:solidFill>
              <a:latin typeface="Times New Roman"/>
            </a:endParaRPr>
          </a:p>
        </p:txBody>
      </p:sp>
      <p:sp>
        <p:nvSpPr>
          <p:cNvPr id="82" name="TextShape 2"/>
          <p:cNvSpPr txBox="1"/>
          <p:nvPr/>
        </p:nvSpPr>
        <p:spPr>
          <a:xfrm>
            <a:off x="304920" y="1523880"/>
            <a:ext cx="8610480" cy="426744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>
            <a:normAutofit/>
          </a:bodyPr>
          <a:p>
            <a:pPr marL="342720" indent="-342720">
              <a:spcBef>
                <a:spcPts val="799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Mole = Number of things equal to the number of atoms in 12 g of C-12. 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  <a:p>
            <a:pPr lvl="1" marL="742680" indent="-285480">
              <a:spcBef>
                <a:spcPts val="697"/>
              </a:spcBef>
              <a:buClr>
                <a:srgbClr val="000000"/>
              </a:buClr>
              <a:buFont typeface="Wingdings" charset="2"/>
              <a:buChar char="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1 atom of C-12 weighs exactly 12 amu.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lvl="1" marL="742680" indent="-285480">
              <a:spcBef>
                <a:spcPts val="697"/>
              </a:spcBef>
              <a:buClr>
                <a:srgbClr val="000000"/>
              </a:buClr>
              <a:buFont typeface="Wingdings" charset="2"/>
              <a:buChar char="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1 mole of C-12 weighs exactly 12 g.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spcBef>
                <a:spcPts val="799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In 12 g of C-12 there are 6.022 x10</a:t>
            </a:r>
            <a:r>
              <a:rPr b="0" lang="en-US" sz="3200" spc="-1" strike="noStrike" baseline="50000">
                <a:solidFill>
                  <a:srgbClr val="000000"/>
                </a:solidFill>
                <a:latin typeface="Times New Roman"/>
              </a:rPr>
              <a:t>23</a:t>
            </a: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 C-12 atoms.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  <a:p>
            <a:pPr lvl="1" marL="742680" indent="-285480">
              <a:spcBef>
                <a:spcPts val="697"/>
              </a:spcBef>
              <a:buClr>
                <a:srgbClr val="000000"/>
              </a:buClr>
              <a:buFont typeface="Wingdings" charset="2"/>
              <a:buChar char="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spcBef>
                <a:spcPts val="799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transition>
    <p:fade thruBlk="true"/>
  </p:transition>
  <p:timing>
    <p:tnLst>
      <p:par>
        <p:cTn id="182" dur="indefinite" restart="never" nodeType="tmRoot">
          <p:childTnLst>
            <p:seq>
              <p:cTn id="183" dur="indefinite" nodeType="mainSeq">
                <p:childTnLst>
                  <p:par>
                    <p:cTn id="184" fill="hold">
                      <p:stCondLst>
                        <p:cond delay="indefinite"/>
                      </p:stCondLst>
                      <p:childTnLst>
                        <p:par>
                          <p:cTn id="185" fill="hold">
                            <p:stCondLst>
                              <p:cond delay="0"/>
                            </p:stCondLst>
                            <p:childTnLst>
                              <p:par>
                                <p:cTn id="186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88" dur="500"/>
                                        <p:tgtEl>
                                          <p:spTgt spid="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9" nodeType="with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91" dur="500"/>
                                        <p:tgtEl>
                                          <p:spTgt spid="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2" nodeType="with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94" dur="500"/>
                                        <p:tgtEl>
                                          <p:spTgt spid="8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5" fill="hold">
                      <p:stCondLst>
                        <p:cond delay="indefinite"/>
                      </p:stCondLst>
                      <p:childTnLst>
                        <p:par>
                          <p:cTn id="196" fill="hold">
                            <p:stCondLst>
                              <p:cond delay="0"/>
                            </p:stCondLst>
                            <p:childTnLst>
                              <p:par>
                                <p:cTn id="197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99" dur="500"/>
                                        <p:tgtEl>
                                          <p:spTgt spid="8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1427</TotalTime>
  <Application>LibreOffice/6.4.7.2$Linux_X86_64 LibreOffice_project/40$Build-2</Applicat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2004-09-27T10:53:03Z</dcterms:created>
  <dc:creator>Roy Kennedy</dc:creator>
  <dc:description/>
  <dc:language>en-US</dc:language>
  <cp:lastModifiedBy/>
  <dcterms:modified xsi:type="dcterms:W3CDTF">2022-07-16T22:04:33Z</dcterms:modified>
  <cp:revision>221</cp:revision>
  <dc:subject/>
  <dc:title>Introductory Chemistry, 2nd Edition Nivaldo Tro</dc:title>
</cp:coreProperties>
</file>